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9931400" cy="143637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D6B"/>
    <a:srgbClr val="EB5F73"/>
    <a:srgbClr val="B9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0" autoAdjust="0"/>
  </p:normalViewPr>
  <p:slideViewPr>
    <p:cSldViewPr snapToObjects="1" showGuides="1">
      <p:cViewPr>
        <p:scale>
          <a:sx n="30" d="100"/>
          <a:sy n="30" d="100"/>
        </p:scale>
        <p:origin x="-1914" y="-72"/>
      </p:cViewPr>
      <p:guideLst>
        <p:guide orient="horz" pos="4003"/>
        <p:guide pos="11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wv2021\userhomes$\m.gago\M213B%20Prob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de-DE" sz="2400" dirty="0"/>
              <a:t>Erosion after 10</a:t>
            </a:r>
            <a:r>
              <a:rPr lang="de-DE" sz="2400" baseline="30000" dirty="0"/>
              <a:t>5</a:t>
            </a:r>
            <a:r>
              <a:rPr lang="de-DE" sz="2400" dirty="0"/>
              <a:t> pulses</a:t>
            </a:r>
          </a:p>
        </c:rich>
      </c:tx>
      <c:layout>
        <c:manualLayout>
          <c:xMode val="edge"/>
          <c:yMode val="edge"/>
          <c:x val="0.30285318239316111"/>
          <c:y val="1.641504518563671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762170316589046"/>
          <c:y val="9.1002871458597631E-2"/>
          <c:w val="0.82044016732143732"/>
          <c:h val="0.74790060496830624"/>
        </c:manualLayout>
      </c:layout>
      <c:barChart>
        <c:barDir val="col"/>
        <c:grouping val="clustered"/>
        <c:varyColors val="0"/>
        <c:ser>
          <c:idx val="0"/>
          <c:order val="0"/>
          <c:tx>
            <c:v>Transversal, higher flux</c:v>
          </c:tx>
          <c:spPr>
            <a:solidFill>
              <a:srgbClr val="023D6B"/>
            </a:solidFill>
            <a:ln>
              <a:solidFill>
                <a:srgbClr val="023D6B"/>
              </a:solidFill>
            </a:ln>
          </c:spPr>
          <c:invertIfNegative val="0"/>
          <c:cat>
            <c:numRef>
              <c:f>Sheet1!$M$28:$P$28</c:f>
              <c:numCache>
                <c:formatCode>0.0</c:formatCode>
                <c:ptCount val="4"/>
                <c:pt idx="0">
                  <c:v>0</c:v>
                </c:pt>
                <c:pt idx="1">
                  <c:v>0.21</c:v>
                </c:pt>
                <c:pt idx="2">
                  <c:v>0.41</c:v>
                </c:pt>
                <c:pt idx="3">
                  <c:v>0.82</c:v>
                </c:pt>
              </c:numCache>
            </c:numRef>
          </c:cat>
          <c:val>
            <c:numRef>
              <c:f>Sheet1!$M$29:$P$29</c:f>
              <c:numCache>
                <c:formatCode>0.0</c:formatCode>
                <c:ptCount val="4"/>
                <c:pt idx="0">
                  <c:v>3.8319999999999999</c:v>
                </c:pt>
                <c:pt idx="1">
                  <c:v>3.2480000000000002</c:v>
                </c:pt>
                <c:pt idx="2">
                  <c:v>2.6819999999999999</c:v>
                </c:pt>
                <c:pt idx="3">
                  <c:v>14.874000000000001</c:v>
                </c:pt>
              </c:numCache>
            </c:numRef>
          </c:val>
        </c:ser>
        <c:ser>
          <c:idx val="1"/>
          <c:order val="1"/>
          <c:tx>
            <c:v>Transversal, lower flux</c:v>
          </c:tx>
          <c:spPr>
            <a:solidFill>
              <a:srgbClr val="EB5F73"/>
            </a:solidFill>
            <a:ln>
              <a:solidFill>
                <a:srgbClr val="023D6B"/>
              </a:solidFill>
            </a:ln>
          </c:spPr>
          <c:invertIfNegative val="0"/>
          <c:cat>
            <c:numRef>
              <c:f>Sheet1!$M$28:$P$28</c:f>
              <c:numCache>
                <c:formatCode>0.0</c:formatCode>
                <c:ptCount val="4"/>
                <c:pt idx="0">
                  <c:v>0</c:v>
                </c:pt>
                <c:pt idx="1">
                  <c:v>0.21</c:v>
                </c:pt>
                <c:pt idx="2">
                  <c:v>0.41</c:v>
                </c:pt>
                <c:pt idx="3">
                  <c:v>0.82</c:v>
                </c:pt>
              </c:numCache>
            </c:numRef>
          </c:cat>
          <c:val>
            <c:numRef>
              <c:f>Sheet1!$M$30:$P$30</c:f>
              <c:numCache>
                <c:formatCode>General</c:formatCode>
                <c:ptCount val="4"/>
                <c:pt idx="1">
                  <c:v>2.8860000000000001</c:v>
                </c:pt>
                <c:pt idx="2">
                  <c:v>1.742</c:v>
                </c:pt>
                <c:pt idx="3">
                  <c:v>4.5540000000000003</c:v>
                </c:pt>
              </c:numCache>
            </c:numRef>
          </c:val>
        </c:ser>
        <c:ser>
          <c:idx val="2"/>
          <c:order val="2"/>
          <c:tx>
            <c:v>Recrystallized, lower flux</c:v>
          </c:tx>
          <c:spPr>
            <a:solidFill>
              <a:srgbClr val="B9D25F"/>
            </a:solidFill>
          </c:spPr>
          <c:invertIfNegative val="0"/>
          <c:cat>
            <c:numRef>
              <c:f>Sheet1!$M$28:$P$28</c:f>
              <c:numCache>
                <c:formatCode>0.0</c:formatCode>
                <c:ptCount val="4"/>
                <c:pt idx="0">
                  <c:v>0</c:v>
                </c:pt>
                <c:pt idx="1">
                  <c:v>0.21</c:v>
                </c:pt>
                <c:pt idx="2">
                  <c:v>0.41</c:v>
                </c:pt>
                <c:pt idx="3">
                  <c:v>0.82</c:v>
                </c:pt>
              </c:numCache>
            </c:numRef>
          </c:cat>
          <c:val>
            <c:numRef>
              <c:f>Sheet1!$M$31:$P$31</c:f>
              <c:numCache>
                <c:formatCode>General</c:formatCode>
                <c:ptCount val="4"/>
                <c:pt idx="1">
                  <c:v>-0.03</c:v>
                </c:pt>
                <c:pt idx="2">
                  <c:v>9.6000000000000002E-2</c:v>
                </c:pt>
                <c:pt idx="3">
                  <c:v>3.2000000000000001E-2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96000"/>
        <c:axId val="33735040"/>
      </c:barChart>
      <c:catAx>
        <c:axId val="33696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de-DE" sz="2000" dirty="0"/>
                  <a:t>Power density (GW/m</a:t>
                </a:r>
                <a:r>
                  <a:rPr lang="de-DE" sz="2000" baseline="30000" dirty="0"/>
                  <a:t>2</a:t>
                </a:r>
                <a:r>
                  <a:rPr lang="de-DE" sz="2000" dirty="0"/>
                  <a:t>)</a:t>
                </a:r>
              </a:p>
            </c:rich>
          </c:tx>
          <c:layout>
            <c:manualLayout>
              <c:xMode val="edge"/>
              <c:yMode val="edge"/>
              <c:x val="0.321088264064048"/>
              <c:y val="0.86249319351939946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crossAx val="33735040"/>
        <c:crosses val="autoZero"/>
        <c:auto val="1"/>
        <c:lblAlgn val="ctr"/>
        <c:lblOffset val="0"/>
        <c:noMultiLvlLbl val="0"/>
      </c:catAx>
      <c:valAx>
        <c:axId val="33735040"/>
        <c:scaling>
          <c:orientation val="minMax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000" dirty="0"/>
                  <a:t>Eroded material (mg)</a:t>
                </a:r>
                <a:endParaRPr lang="de-DE" sz="2000" dirty="0"/>
              </a:p>
            </c:rich>
          </c:tx>
          <c:layout>
            <c:manualLayout>
              <c:xMode val="edge"/>
              <c:yMode val="edge"/>
              <c:x val="2.4814368053784983E-2"/>
              <c:y val="0.1899076453484865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crossAx val="3369600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9087828073742855"/>
          <c:y val="0.17171005404948905"/>
          <c:w val="0.32141357646028745"/>
          <c:h val="0.2384445567465489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noFill/>
    <a:ln>
      <a:solidFill>
        <a:schemeClr val="bg1"/>
      </a:solidFill>
    </a:ln>
  </c:spPr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03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869" y="1476000"/>
            <a:ext cx="8405634" cy="242280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7876838" y="0"/>
            <a:ext cx="12403137" cy="635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41293453"/>
            <a:ext cx="30276000" cy="756000"/>
          </a:xfrm>
          <a:prstGeom prst="rect">
            <a:avLst/>
          </a:prstGeom>
          <a:solidFill>
            <a:srgbClr val="02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41449203"/>
            <a:ext cx="103330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90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chart" Target="../charts/chart1.xml"/><Relationship Id="rId18" Type="http://schemas.openxmlformats.org/officeDocument/2006/relationships/image" Target="../media/image18.tiff"/><Relationship Id="rId3" Type="http://schemas.openxmlformats.org/officeDocument/2006/relationships/image" Target="../media/image4.jpg"/><Relationship Id="rId7" Type="http://schemas.openxmlformats.org/officeDocument/2006/relationships/image" Target="../media/image8.tiff"/><Relationship Id="rId12" Type="http://schemas.openxmlformats.org/officeDocument/2006/relationships/image" Target="../media/image13.png"/><Relationship Id="rId17" Type="http://schemas.openxmlformats.org/officeDocument/2006/relationships/image" Target="../media/image17.tiff"/><Relationship Id="rId2" Type="http://schemas.openxmlformats.org/officeDocument/2006/relationships/image" Target="../media/image3.tiff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11" Type="http://schemas.openxmlformats.org/officeDocument/2006/relationships/image" Target="../media/image12.tiff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1.tiff"/><Relationship Id="rId4" Type="http://schemas.openxmlformats.org/officeDocument/2006/relationships/image" Target="../media/image5.jpeg"/><Relationship Id="rId9" Type="http://schemas.openxmlformats.org/officeDocument/2006/relationships/image" Target="../media/image10.tiff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H:\Materialografie Bilder\20180320 FIB M213B T\U3 (unbelastet)\U3-04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17460" r="12966" b="28535"/>
          <a:stretch/>
        </p:blipFill>
        <p:spPr bwMode="auto">
          <a:xfrm>
            <a:off x="22931400" y="21869224"/>
            <a:ext cx="6300716" cy="35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389" y="1314030"/>
            <a:ext cx="191541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Synergistic effects of fusion relevant plasma and heat loads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tungsten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388" y="3965295"/>
            <a:ext cx="13111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M. Gago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, A. Kreter, B. Unterberg, 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 Wirtz</a:t>
            </a:r>
            <a:endParaRPr lang="de-D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388" y="4956126"/>
            <a:ext cx="2109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Forschungszentrum</a:t>
            </a:r>
            <a:r>
              <a:rPr lang="en-US" sz="4000" dirty="0" smtClean="0"/>
              <a:t> </a:t>
            </a:r>
            <a:r>
              <a:rPr lang="en-US" sz="4000" dirty="0" err="1" smtClean="0"/>
              <a:t>Jülich</a:t>
            </a:r>
            <a:r>
              <a:rPr lang="en-US" sz="4000" dirty="0" smtClean="0"/>
              <a:t>, </a:t>
            </a:r>
            <a:r>
              <a:rPr lang="en-US" sz="4000" dirty="0" err="1" smtClean="0"/>
              <a:t>Institut</a:t>
            </a:r>
            <a:r>
              <a:rPr lang="en-US" sz="4000" dirty="0" smtClean="0"/>
              <a:t> </a:t>
            </a:r>
            <a:r>
              <a:rPr lang="en-US" sz="4000" dirty="0" err="1" smtClean="0"/>
              <a:t>für</a:t>
            </a:r>
            <a:r>
              <a:rPr lang="en-US" sz="4000" dirty="0" smtClean="0"/>
              <a:t> </a:t>
            </a:r>
            <a:r>
              <a:rPr lang="en-US" sz="4000" dirty="0" err="1" smtClean="0"/>
              <a:t>Energie</a:t>
            </a:r>
            <a:r>
              <a:rPr lang="en-US" sz="4000" dirty="0" smtClean="0"/>
              <a:t>- und </a:t>
            </a:r>
            <a:r>
              <a:rPr lang="en-US" sz="3600" dirty="0" err="1" smtClean="0"/>
              <a:t>Klimaforschung</a:t>
            </a:r>
            <a:r>
              <a:rPr lang="en-US" sz="4000" dirty="0" smtClean="0"/>
              <a:t>, 52425 </a:t>
            </a:r>
            <a:r>
              <a:rPr lang="en-US" sz="4000" dirty="0" err="1" smtClean="0"/>
              <a:t>Jülich</a:t>
            </a:r>
            <a:r>
              <a:rPr lang="en-US" sz="4000" dirty="0" smtClean="0"/>
              <a:t>, Germany</a:t>
            </a:r>
            <a:endParaRPr lang="de-D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98427" y="14454902"/>
            <a:ext cx="129974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divertor region in ITER and DEMO will be exposed to intense particle and thermal loads, which </a:t>
            </a:r>
            <a:r>
              <a:rPr lang="en-US" sz="3200" dirty="0" smtClean="0"/>
              <a:t>will make the material more prone to damage formation due to synergistic effects. </a:t>
            </a:r>
            <a:r>
              <a:rPr lang="en-US" sz="3200" dirty="0"/>
              <a:t>Tungsten has been selected as plasma-facing material (PFM) for the divertor in ITER due to its high melting </a:t>
            </a:r>
            <a:r>
              <a:rPr lang="en-US" sz="3200" dirty="0" smtClean="0"/>
              <a:t>point, its high thermal conductivity, </a:t>
            </a:r>
            <a:r>
              <a:rPr lang="en-US" sz="3200" dirty="0"/>
              <a:t>its low tritium </a:t>
            </a:r>
            <a:r>
              <a:rPr lang="en-US" sz="3200" dirty="0" smtClean="0"/>
              <a:t>retention and </a:t>
            </a:r>
            <a:r>
              <a:rPr lang="en-US" sz="3200" dirty="0"/>
              <a:t>its low erosion rate.</a:t>
            </a:r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exposure of tungsten to fusion relevant </a:t>
            </a:r>
            <a:r>
              <a:rPr lang="en-US" sz="3200" dirty="0" smtClean="0"/>
              <a:t>conditions, particularly to loads similar to those during edge-localized modes (ELMs), </a:t>
            </a:r>
            <a:r>
              <a:rPr lang="en-US" sz="3200" dirty="0"/>
              <a:t>will help determine its suitability as a </a:t>
            </a:r>
            <a:r>
              <a:rPr lang="en-US" sz="3200" dirty="0" smtClean="0"/>
              <a:t>PFM, </a:t>
            </a:r>
            <a:r>
              <a:rPr lang="en-US" sz="3200" dirty="0"/>
              <a:t>as it will allow the study of its </a:t>
            </a:r>
            <a:r>
              <a:rPr lang="en-US" sz="3200" dirty="0" smtClean="0"/>
              <a:t>deuterium and helium </a:t>
            </a:r>
            <a:r>
              <a:rPr lang="en-US" sz="3200" dirty="0"/>
              <a:t>retention </a:t>
            </a:r>
            <a:r>
              <a:rPr lang="en-US" sz="3200" dirty="0" smtClean="0"/>
              <a:t>behavior, erosion rate and fatigue performance. 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863581" y="6426598"/>
            <a:ext cx="13415525" cy="1097280"/>
          </a:xfrm>
          <a:prstGeom prst="round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Introduction</a:t>
            </a:r>
            <a:endParaRPr lang="de-DE" sz="8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38" y="7861053"/>
            <a:ext cx="11369631" cy="64144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3807" y="8198148"/>
            <a:ext cx="2778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Heat loads</a:t>
            </a:r>
          </a:p>
          <a:p>
            <a:r>
              <a:rPr lang="en-US" sz="4000" b="1" dirty="0" smtClean="0"/>
              <a:t> in ITER</a:t>
            </a:r>
            <a:endParaRPr lang="de-DE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5968078" y="6426598"/>
            <a:ext cx="13441037" cy="1097280"/>
          </a:xfrm>
          <a:prstGeom prst="round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Experimental</a:t>
            </a:r>
            <a:endParaRPr lang="de-DE" dirty="0"/>
          </a:p>
        </p:txBody>
      </p:sp>
      <p:pic>
        <p:nvPicPr>
          <p:cNvPr id="13" name="Picture 2" descr="https://ars.els-cdn.com/content/image/1-s2.0-S2352179115301186-gr1_l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459" y="8226798"/>
            <a:ext cx="9692270" cy="67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398734" y="7700188"/>
            <a:ext cx="6083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Linear plasma generator PSI-2</a:t>
            </a:r>
            <a:endParaRPr lang="de-DE" sz="3200" b="1" dirty="0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501" y="21959037"/>
            <a:ext cx="2000762" cy="120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81718"/>
              </p:ext>
            </p:extLst>
          </p:nvPr>
        </p:nvGraphicFramePr>
        <p:xfrm>
          <a:off x="18275550" y="15211574"/>
          <a:ext cx="8426886" cy="479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073"/>
                <a:gridCol w="4337813"/>
              </a:tblGrid>
              <a:tr h="522058">
                <a:tc gridSpan="2">
                  <a:txBody>
                    <a:bodyPr/>
                    <a:lstStyle/>
                    <a:p>
                      <a:r>
                        <a:rPr lang="en-US" sz="3600" dirty="0" smtClean="0"/>
                        <a:t>PSI-2 conditions</a:t>
                      </a:r>
                      <a:endParaRPr lang="de-DE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023D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Base temperature</a:t>
                      </a:r>
                      <a:endParaRPr lang="de-DE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700 °C</a:t>
                      </a:r>
                      <a:endParaRPr lang="de-DE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Pulses</a:t>
                      </a:r>
                      <a:endParaRPr lang="de-DE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10</a:t>
                      </a:r>
                      <a:r>
                        <a:rPr lang="de-DE" sz="3200" baseline="30000" dirty="0" smtClean="0"/>
                        <a:t>4</a:t>
                      </a:r>
                      <a:r>
                        <a:rPr lang="de-DE" sz="3200" dirty="0" smtClean="0"/>
                        <a:t>-</a:t>
                      </a:r>
                      <a:r>
                        <a:rPr lang="de-DE" sz="3200" b="0" dirty="0" smtClean="0"/>
                        <a:t>10</a:t>
                      </a:r>
                      <a:r>
                        <a:rPr lang="de-DE" sz="3200" b="0" baseline="30000" dirty="0" smtClean="0"/>
                        <a:t>5</a:t>
                      </a:r>
                      <a:endParaRPr lang="de-DE" sz="3200" b="0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Pulse duration</a:t>
                      </a:r>
                      <a:endParaRPr lang="de-DE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solidFill>
                            <a:sysClr val="windowText" lastClr="000000"/>
                          </a:solidFill>
                        </a:rPr>
                        <a:t>0.5 </a:t>
                      </a:r>
                      <a:r>
                        <a:rPr lang="en-US" sz="3200" baseline="0" dirty="0" err="1" smtClean="0">
                          <a:solidFill>
                            <a:sysClr val="windowText" lastClr="000000"/>
                          </a:solidFill>
                        </a:rPr>
                        <a:t>ms</a:t>
                      </a:r>
                      <a:endParaRPr lang="de-DE" sz="32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Frequency </a:t>
                      </a:r>
                      <a:endParaRPr lang="de-DE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solidFill>
                            <a:sysClr val="windowText" lastClr="000000"/>
                          </a:solidFill>
                        </a:rPr>
                        <a:t>10 Hz</a:t>
                      </a:r>
                      <a:endParaRPr lang="de-DE" sz="32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Plasma</a:t>
                      </a:r>
                      <a:endParaRPr lang="de-DE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solidFill>
                            <a:sysClr val="windowText" lastClr="000000"/>
                          </a:solidFill>
                        </a:rPr>
                        <a:t>D/He (6 %)</a:t>
                      </a:r>
                      <a:endParaRPr lang="de-DE" sz="32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Plasma flux</a:t>
                      </a:r>
                      <a:endParaRPr lang="de-DE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ysClr val="windowText" lastClr="000000"/>
                          </a:solidFill>
                        </a:rPr>
                        <a:t>3.3-6.0·10</a:t>
                      </a:r>
                      <a:r>
                        <a:rPr lang="en-US" sz="3200" baseline="30000" dirty="0" smtClean="0">
                          <a:solidFill>
                            <a:sysClr val="windowText" lastClr="000000"/>
                          </a:solidFill>
                        </a:rPr>
                        <a:t>21</a:t>
                      </a:r>
                      <a:r>
                        <a:rPr lang="en-US" sz="3200" baseline="0" dirty="0" smtClean="0">
                          <a:solidFill>
                            <a:sysClr val="windowText" lastClr="000000"/>
                          </a:solidFill>
                        </a:rPr>
                        <a:t> m</a:t>
                      </a:r>
                      <a:r>
                        <a:rPr lang="en-US" sz="3200" baseline="30000" dirty="0" smtClean="0">
                          <a:solidFill>
                            <a:sysClr val="windowText" lastClr="000000"/>
                          </a:solidFill>
                        </a:rPr>
                        <a:t>-2</a:t>
                      </a:r>
                      <a:r>
                        <a:rPr lang="en-US" sz="3200" baseline="0" dirty="0" smtClean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r>
                        <a:rPr lang="en-US" sz="3200" baseline="30000" dirty="0" smtClean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de-DE" sz="3200" baseline="30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Plasma </a:t>
                      </a:r>
                      <a:r>
                        <a:rPr lang="en-US" sz="3200" dirty="0" err="1" smtClean="0">
                          <a:solidFill>
                            <a:sysClr val="windowText" lastClr="000000"/>
                          </a:solidFill>
                        </a:rPr>
                        <a:t>fluence</a:t>
                      </a:r>
                      <a:endParaRPr lang="de-DE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r>
                        <a:rPr lang="en-US" sz="3200" baseline="0" dirty="0" smtClean="0">
                          <a:solidFill>
                            <a:sysClr val="windowText" lastClr="000000"/>
                          </a:solidFill>
                        </a:rPr>
                        <a:t>-8·10</a:t>
                      </a:r>
                      <a:r>
                        <a:rPr lang="en-US" sz="3200" baseline="30000" dirty="0" smtClean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  <a:r>
                        <a:rPr lang="en-US" sz="3200" baseline="0" dirty="0" smtClean="0">
                          <a:solidFill>
                            <a:sysClr val="windowText" lastClr="000000"/>
                          </a:solidFill>
                        </a:rPr>
                        <a:t> m</a:t>
                      </a:r>
                      <a:r>
                        <a:rPr lang="en-US" sz="3200" baseline="30000" dirty="0" smtClean="0">
                          <a:solidFill>
                            <a:sysClr val="windowText" lastClr="000000"/>
                          </a:solidFill>
                        </a:rPr>
                        <a:t>-2</a:t>
                      </a:r>
                      <a:endParaRPr lang="de-DE" sz="3200" baseline="30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:\Materialografie Bilder\20180323 SEM M213 T\G185c01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99" y="23636510"/>
            <a:ext cx="6350984" cy="47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Materialografie Bilder\20180409 SEM M213B R\G195d01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30" y="23640001"/>
            <a:ext cx="6346331" cy="47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Materialografie Bilder\20180323 SEM M213 T\G185a01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95" y="28094025"/>
            <a:ext cx="6351187" cy="47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Materialografie Bilder\20180409 SEM M213B R\G195a01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30" y="28094025"/>
            <a:ext cx="6346332" cy="47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Materialografie Bilder\20180323 SEM M213 T\G185d01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98" y="32558522"/>
            <a:ext cx="6350984" cy="47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Materialografie Bilder\20180409 SEM M213B R\G195e01.t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30" y="32558521"/>
            <a:ext cx="6346332" cy="47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uppieren 29"/>
          <p:cNvGrpSpPr/>
          <p:nvPr/>
        </p:nvGrpSpPr>
        <p:grpSpPr>
          <a:xfrm>
            <a:off x="10591905" y="21988346"/>
            <a:ext cx="3251938" cy="1576156"/>
            <a:chOff x="2437659" y="4387151"/>
            <a:chExt cx="1811695" cy="673719"/>
          </a:xfrm>
        </p:grpSpPr>
        <p:pic>
          <p:nvPicPr>
            <p:cNvPr id="35" name="Grafik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659" y="4387151"/>
              <a:ext cx="1123061" cy="515929"/>
            </a:xfrm>
            <a:prstGeom prst="rect">
              <a:avLst/>
            </a:prstGeom>
          </p:spPr>
        </p:pic>
        <p:sp>
          <p:nvSpPr>
            <p:cNvPr id="36" name="Text Box 200"/>
            <p:cNvSpPr txBox="1">
              <a:spLocks noChangeArrowheads="1"/>
            </p:cNvSpPr>
            <p:nvPr/>
          </p:nvSpPr>
          <p:spPr bwMode="auto">
            <a:xfrm>
              <a:off x="2444109" y="4903001"/>
              <a:ext cx="1805245" cy="157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400" b="1" dirty="0" smtClean="0">
                  <a:latin typeface="+mn-lt"/>
                </a:rPr>
                <a:t>transversal</a:t>
              </a:r>
              <a:endParaRPr lang="en-GB" altLang="de-DE" sz="3200" b="1" dirty="0">
                <a:latin typeface="+mn-lt"/>
              </a:endParaRPr>
            </a:p>
          </p:txBody>
        </p:sp>
      </p:grpSp>
      <p:sp>
        <p:nvSpPr>
          <p:cNvPr id="37" name="Text Box 200"/>
          <p:cNvSpPr txBox="1">
            <a:spLocks noChangeArrowheads="1"/>
          </p:cNvSpPr>
          <p:nvPr/>
        </p:nvSpPr>
        <p:spPr bwMode="auto">
          <a:xfrm>
            <a:off x="2719501" y="23163815"/>
            <a:ext cx="4561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2400" b="1" dirty="0" smtClean="0">
                <a:latin typeface="+mn-lt"/>
              </a:rPr>
              <a:t>recrystallized</a:t>
            </a:r>
            <a:endParaRPr lang="en-GB" altLang="de-DE" sz="2400" b="1" dirty="0">
              <a:latin typeface="+mn-lt"/>
            </a:endParaRPr>
          </a:p>
        </p:txBody>
      </p:sp>
      <p:graphicFrame>
        <p:nvGraphicFramePr>
          <p:cNvPr id="65" name="Chart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478917"/>
              </p:ext>
            </p:extLst>
          </p:nvPr>
        </p:nvGraphicFramePr>
        <p:xfrm>
          <a:off x="15284003" y="32170812"/>
          <a:ext cx="8926804" cy="553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6" name="Rounded Rectangle 65"/>
          <p:cNvSpPr/>
          <p:nvPr/>
        </p:nvSpPr>
        <p:spPr>
          <a:xfrm>
            <a:off x="863581" y="37678070"/>
            <a:ext cx="28545535" cy="1097280"/>
          </a:xfrm>
          <a:prstGeom prst="round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Conclusions and outlook</a:t>
            </a:r>
            <a:endParaRPr lang="de-DE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1902549" y="38928335"/>
            <a:ext cx="285076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Recrystallized samples appear to have a better resistance to erosion in comparison to transversal samples for higher laser power densities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Deuterium retention tests will be performed (NRA) to determine deuterium retention behavior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Tests with higher flux and pulse numbers (in the 10</a:t>
            </a:r>
            <a:r>
              <a:rPr lang="en-US" sz="3200" baseline="30000" dirty="0" smtClean="0"/>
              <a:t>6</a:t>
            </a:r>
            <a:r>
              <a:rPr lang="en-US" sz="3200" dirty="0" smtClean="0"/>
              <a:t> range) are planned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Micro- and </a:t>
            </a:r>
            <a:r>
              <a:rPr lang="en-US" sz="3200" dirty="0" err="1" smtClean="0"/>
              <a:t>nanohardness</a:t>
            </a:r>
            <a:r>
              <a:rPr lang="en-US" sz="3200" dirty="0" smtClean="0"/>
              <a:t> tests will be performed to characterize the deterioration of mechanical properties in the damaged spots</a:t>
            </a:r>
            <a:endParaRPr lang="de-DE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5535164" y="22353463"/>
            <a:ext cx="4327965" cy="8418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23D6B"/>
                </a:solidFill>
              </a:rPr>
              <a:t>10</a:t>
            </a:r>
            <a:r>
              <a:rPr lang="en-US" sz="2800" baseline="30000" dirty="0" smtClean="0">
                <a:solidFill>
                  <a:srgbClr val="023D6B"/>
                </a:solidFill>
              </a:rPr>
              <a:t>5</a:t>
            </a:r>
            <a:r>
              <a:rPr lang="en-US" sz="2800" dirty="0" smtClean="0">
                <a:solidFill>
                  <a:srgbClr val="023D6B"/>
                </a:solidFill>
              </a:rPr>
              <a:t> thermal shock pulses</a:t>
            </a:r>
          </a:p>
          <a:p>
            <a:pPr algn="ctr"/>
            <a:r>
              <a:rPr lang="en-US" sz="2800" dirty="0" smtClean="0">
                <a:solidFill>
                  <a:srgbClr val="023D6B"/>
                </a:solidFill>
              </a:rPr>
              <a:t>3.3·10</a:t>
            </a:r>
            <a:r>
              <a:rPr lang="en-US" sz="2800" baseline="30000" dirty="0" smtClean="0">
                <a:solidFill>
                  <a:srgbClr val="023D6B"/>
                </a:solidFill>
              </a:rPr>
              <a:t>21</a:t>
            </a:r>
            <a:r>
              <a:rPr lang="en-US" sz="2800" dirty="0" smtClean="0">
                <a:solidFill>
                  <a:srgbClr val="023D6B"/>
                </a:solidFill>
              </a:rPr>
              <a:t> m</a:t>
            </a:r>
            <a:r>
              <a:rPr lang="en-US" sz="2800" baseline="30000" dirty="0" smtClean="0">
                <a:solidFill>
                  <a:srgbClr val="023D6B"/>
                </a:solidFill>
              </a:rPr>
              <a:t>-2</a:t>
            </a:r>
            <a:r>
              <a:rPr lang="en-US" sz="2800" dirty="0" smtClean="0">
                <a:solidFill>
                  <a:srgbClr val="023D6B"/>
                </a:solidFill>
              </a:rPr>
              <a:t>s</a:t>
            </a:r>
            <a:r>
              <a:rPr lang="en-US" sz="2800" baseline="30000" dirty="0" smtClean="0">
                <a:solidFill>
                  <a:srgbClr val="023D6B"/>
                </a:solidFill>
              </a:rPr>
              <a:t>-1</a:t>
            </a:r>
            <a:r>
              <a:rPr lang="en-US" sz="2800" dirty="0" smtClean="0">
                <a:solidFill>
                  <a:srgbClr val="023D6B"/>
                </a:solidFill>
              </a:rPr>
              <a:t> flux</a:t>
            </a:r>
            <a:endParaRPr lang="de-DE" sz="2800" dirty="0">
              <a:solidFill>
                <a:srgbClr val="023D6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331" y="37023017"/>
            <a:ext cx="15193688" cy="41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ounded Rectangle 58"/>
          <p:cNvSpPr/>
          <p:nvPr/>
        </p:nvSpPr>
        <p:spPr>
          <a:xfrm>
            <a:off x="844548" y="20378990"/>
            <a:ext cx="28564568" cy="1097280"/>
          </a:xfrm>
          <a:prstGeom prst="round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Results and discussion </a:t>
            </a:r>
            <a:endParaRPr lang="de-DE" sz="7200" dirty="0"/>
          </a:p>
        </p:txBody>
      </p:sp>
      <p:pic>
        <p:nvPicPr>
          <p:cNvPr id="15" name="Picture 2" descr="H:\Materialografie Bilder\20180919 Cross section 6x10 21 Flux Microscope\180918_001_0007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9" b="-17899"/>
          <a:stretch/>
        </p:blipFill>
        <p:spPr bwMode="auto">
          <a:xfrm>
            <a:off x="17403310" y="28549418"/>
            <a:ext cx="5142591" cy="3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:\Materialografie Bilder\20180919 Cross section 6x10 21 Flux Microscope\180918_001_00019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13155" r="123" b="-13155"/>
          <a:stretch/>
        </p:blipFill>
        <p:spPr bwMode="auto">
          <a:xfrm>
            <a:off x="17403310" y="25253598"/>
            <a:ext cx="5142591" cy="38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:\Materialografie Bilder\20180919 Cross section 6x10 21 Flux Microscope\180918_001_00082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b="-9288"/>
          <a:stretch/>
        </p:blipFill>
        <p:spPr bwMode="auto">
          <a:xfrm>
            <a:off x="17403310" y="21869223"/>
            <a:ext cx="5142590" cy="3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ounded Rectangle 85"/>
          <p:cNvSpPr/>
          <p:nvPr/>
        </p:nvSpPr>
        <p:spPr>
          <a:xfrm>
            <a:off x="21748238" y="21869223"/>
            <a:ext cx="2002718" cy="466288"/>
          </a:xfrm>
          <a:prstGeom prst="round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As-received</a:t>
            </a:r>
            <a:endParaRPr lang="de-DE" sz="2400" b="1" baseline="300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21397280" y="24891288"/>
            <a:ext cx="1710712" cy="440416"/>
            <a:chOff x="19980495" y="29482873"/>
            <a:chExt cx="1710712" cy="440416"/>
          </a:xfrm>
        </p:grpSpPr>
        <p:sp>
          <p:nvSpPr>
            <p:cNvPr id="88" name="Rectangle 87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100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0341660" y="29848727"/>
              <a:ext cx="365760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4" descr="H:\Materialografie Bilder\20180320 FIB M213B T\Y1 (0,4 GWm-2, 10^5)\Y1-belastet\Y1-belastet-06.tif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t="28959" r="14110" b="24049"/>
          <a:stretch/>
        </p:blipFill>
        <p:spPr bwMode="auto">
          <a:xfrm>
            <a:off x="22931401" y="25380148"/>
            <a:ext cx="6300716" cy="32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H:\Materialografie Bilder\20180320 FIB M213B T\U1 (0,8 GWm-2, 10^5)\U1-belastet\U1-belastet-08.tif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t="4339" r="16404" b="49769"/>
          <a:stretch/>
        </p:blipFill>
        <p:spPr bwMode="auto">
          <a:xfrm>
            <a:off x="22931401" y="28604839"/>
            <a:ext cx="6300716" cy="31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ounded Rectangle 90"/>
          <p:cNvSpPr/>
          <p:nvPr/>
        </p:nvSpPr>
        <p:spPr>
          <a:xfrm>
            <a:off x="6739027" y="28101006"/>
            <a:ext cx="1920240" cy="466288"/>
          </a:xfrm>
          <a:prstGeom prst="round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0.41 GW/m</a:t>
            </a:r>
            <a:r>
              <a:rPr lang="en-US" sz="2400" b="1" baseline="30000" dirty="0" smtClean="0"/>
              <a:t>2</a:t>
            </a:r>
            <a:endParaRPr lang="de-DE" sz="2400" b="1" baseline="30000" dirty="0"/>
          </a:p>
        </p:txBody>
      </p:sp>
      <p:sp>
        <p:nvSpPr>
          <p:cNvPr id="92" name="Rounded Rectangle 91"/>
          <p:cNvSpPr/>
          <p:nvPr/>
        </p:nvSpPr>
        <p:spPr>
          <a:xfrm>
            <a:off x="6739027" y="23640001"/>
            <a:ext cx="1920240" cy="466288"/>
          </a:xfrm>
          <a:prstGeom prst="round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0.21 GW/m</a:t>
            </a:r>
            <a:r>
              <a:rPr lang="en-US" sz="2400" b="1" baseline="30000" dirty="0" smtClean="0"/>
              <a:t>2</a:t>
            </a:r>
            <a:endParaRPr lang="de-DE" sz="2400" b="1" baseline="30000" dirty="0"/>
          </a:p>
        </p:txBody>
      </p:sp>
      <p:grpSp>
        <p:nvGrpSpPr>
          <p:cNvPr id="101" name="Gruppieren 29"/>
          <p:cNvGrpSpPr/>
          <p:nvPr/>
        </p:nvGrpSpPr>
        <p:grpSpPr>
          <a:xfrm>
            <a:off x="14904982" y="27316938"/>
            <a:ext cx="3251938" cy="1576156"/>
            <a:chOff x="2437659" y="4387151"/>
            <a:chExt cx="1811695" cy="673719"/>
          </a:xfrm>
        </p:grpSpPr>
        <p:pic>
          <p:nvPicPr>
            <p:cNvPr id="102" name="Grafik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659" y="4387151"/>
              <a:ext cx="1123061" cy="515929"/>
            </a:xfrm>
            <a:prstGeom prst="rect">
              <a:avLst/>
            </a:prstGeom>
          </p:spPr>
        </p:pic>
        <p:sp>
          <p:nvSpPr>
            <p:cNvPr id="103" name="Text Box 200"/>
            <p:cNvSpPr txBox="1">
              <a:spLocks noChangeArrowheads="1"/>
            </p:cNvSpPr>
            <p:nvPr/>
          </p:nvSpPr>
          <p:spPr bwMode="auto">
            <a:xfrm>
              <a:off x="2444109" y="4903001"/>
              <a:ext cx="1805245" cy="157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400" b="1" dirty="0" smtClean="0">
                  <a:latin typeface="+mn-lt"/>
                </a:rPr>
                <a:t>transversal</a:t>
              </a:r>
              <a:endParaRPr lang="en-GB" altLang="de-DE" sz="3200" b="1" dirty="0">
                <a:latin typeface="+mn-lt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397280" y="28126878"/>
            <a:ext cx="1710712" cy="440416"/>
            <a:chOff x="19980495" y="29482873"/>
            <a:chExt cx="1710712" cy="440416"/>
          </a:xfrm>
        </p:grpSpPr>
        <p:sp>
          <p:nvSpPr>
            <p:cNvPr id="105" name="Rectangle 104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100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20341660" y="29848727"/>
              <a:ext cx="365760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1397280" y="31253616"/>
            <a:ext cx="1710712" cy="440416"/>
            <a:chOff x="19980495" y="29482873"/>
            <a:chExt cx="1710712" cy="440416"/>
          </a:xfrm>
        </p:grpSpPr>
        <p:sp>
          <p:nvSpPr>
            <p:cNvPr id="109" name="Rectangle 108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100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20341660" y="29848727"/>
              <a:ext cx="365760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ounded Rectangle 111"/>
          <p:cNvSpPr/>
          <p:nvPr/>
        </p:nvSpPr>
        <p:spPr>
          <a:xfrm>
            <a:off x="6724452" y="32558521"/>
            <a:ext cx="1920240" cy="466288"/>
          </a:xfrm>
          <a:prstGeom prst="round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0.82 GW/m</a:t>
            </a:r>
            <a:r>
              <a:rPr lang="en-US" sz="2400" b="1" baseline="30000" dirty="0" smtClean="0"/>
              <a:t>2</a:t>
            </a:r>
            <a:endParaRPr lang="de-DE" sz="2400" b="1" baseline="300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094024" y="24891288"/>
            <a:ext cx="1710712" cy="440416"/>
            <a:chOff x="19980495" y="29482873"/>
            <a:chExt cx="1710712" cy="440416"/>
          </a:xfrm>
        </p:grpSpPr>
        <p:sp>
          <p:nvSpPr>
            <p:cNvPr id="114" name="Rectangle 113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  1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0412543" y="29848727"/>
              <a:ext cx="256032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28094024" y="28113942"/>
            <a:ext cx="1710712" cy="440416"/>
            <a:chOff x="19980495" y="29482873"/>
            <a:chExt cx="1710712" cy="440416"/>
          </a:xfrm>
        </p:grpSpPr>
        <p:sp>
          <p:nvSpPr>
            <p:cNvPr id="118" name="Rectangle 117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  1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20412543" y="29848727"/>
              <a:ext cx="256032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28094024" y="31225768"/>
            <a:ext cx="1710712" cy="440416"/>
            <a:chOff x="19980495" y="29482873"/>
            <a:chExt cx="1710712" cy="440416"/>
          </a:xfrm>
        </p:grpSpPr>
        <p:sp>
          <p:nvSpPr>
            <p:cNvPr id="122" name="Rectangle 121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  1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20412543" y="29848727"/>
              <a:ext cx="256032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ounded Rectangle 124"/>
          <p:cNvSpPr/>
          <p:nvPr/>
        </p:nvSpPr>
        <p:spPr>
          <a:xfrm>
            <a:off x="14635931" y="25227562"/>
            <a:ext cx="2670495" cy="19135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23D6B"/>
                </a:solidFill>
              </a:rPr>
              <a:t>10</a:t>
            </a:r>
            <a:r>
              <a:rPr lang="en-US" sz="2800" baseline="30000" dirty="0" smtClean="0">
                <a:solidFill>
                  <a:srgbClr val="023D6B"/>
                </a:solidFill>
              </a:rPr>
              <a:t>5</a:t>
            </a:r>
            <a:r>
              <a:rPr lang="en-US" sz="2800" dirty="0" smtClean="0">
                <a:solidFill>
                  <a:srgbClr val="023D6B"/>
                </a:solidFill>
              </a:rPr>
              <a:t> thermal shock pulses</a:t>
            </a:r>
          </a:p>
          <a:p>
            <a:pPr algn="ctr"/>
            <a:r>
              <a:rPr lang="en-US" sz="2800" dirty="0" smtClean="0">
                <a:solidFill>
                  <a:srgbClr val="023D6B"/>
                </a:solidFill>
              </a:rPr>
              <a:t>6.0·10</a:t>
            </a:r>
            <a:r>
              <a:rPr lang="en-US" sz="2800" baseline="30000" dirty="0" smtClean="0">
                <a:solidFill>
                  <a:srgbClr val="023D6B"/>
                </a:solidFill>
              </a:rPr>
              <a:t>21</a:t>
            </a:r>
            <a:r>
              <a:rPr lang="en-US" sz="2800" dirty="0" smtClean="0">
                <a:solidFill>
                  <a:srgbClr val="023D6B"/>
                </a:solidFill>
              </a:rPr>
              <a:t> m</a:t>
            </a:r>
            <a:r>
              <a:rPr lang="en-US" sz="2800" baseline="30000" dirty="0" smtClean="0">
                <a:solidFill>
                  <a:srgbClr val="023D6B"/>
                </a:solidFill>
              </a:rPr>
              <a:t>-2</a:t>
            </a:r>
            <a:r>
              <a:rPr lang="en-US" sz="2800" dirty="0" smtClean="0">
                <a:solidFill>
                  <a:srgbClr val="023D6B"/>
                </a:solidFill>
              </a:rPr>
              <a:t>s</a:t>
            </a:r>
            <a:r>
              <a:rPr lang="en-US" sz="2800" baseline="30000" dirty="0" smtClean="0">
                <a:solidFill>
                  <a:srgbClr val="023D6B"/>
                </a:solidFill>
              </a:rPr>
              <a:t>-1</a:t>
            </a:r>
            <a:r>
              <a:rPr lang="en-US" sz="2800" dirty="0" smtClean="0">
                <a:solidFill>
                  <a:srgbClr val="023D6B"/>
                </a:solidFill>
              </a:rPr>
              <a:t> flux</a:t>
            </a:r>
            <a:endParaRPr lang="de-DE" sz="2800" dirty="0">
              <a:solidFill>
                <a:srgbClr val="023D6B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1731945" y="25380148"/>
            <a:ext cx="2002718" cy="466288"/>
          </a:xfrm>
          <a:prstGeom prst="round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0.41 GW/m</a:t>
            </a:r>
            <a:r>
              <a:rPr lang="en-US" sz="2400" b="1" baseline="30000" dirty="0" smtClean="0"/>
              <a:t>2</a:t>
            </a:r>
            <a:endParaRPr lang="de-DE" sz="2400" b="1" baseline="30000" dirty="0"/>
          </a:p>
        </p:txBody>
      </p:sp>
      <p:sp>
        <p:nvSpPr>
          <p:cNvPr id="75" name="Rounded Rectangle 74"/>
          <p:cNvSpPr/>
          <p:nvPr/>
        </p:nvSpPr>
        <p:spPr>
          <a:xfrm>
            <a:off x="21731945" y="28604839"/>
            <a:ext cx="2002718" cy="466288"/>
          </a:xfrm>
          <a:prstGeom prst="round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0.82 GW/m</a:t>
            </a:r>
            <a:r>
              <a:rPr lang="en-US" sz="2400" b="1" baseline="30000" dirty="0" smtClean="0"/>
              <a:t>2</a:t>
            </a:r>
            <a:endParaRPr lang="de-DE" sz="2400" b="1" baseline="30000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6390520" y="27595463"/>
            <a:ext cx="1710712" cy="440416"/>
            <a:chOff x="19980495" y="29482873"/>
            <a:chExt cx="1710712" cy="440416"/>
          </a:xfrm>
        </p:grpSpPr>
        <p:sp>
          <p:nvSpPr>
            <p:cNvPr id="127" name="Rectangle 126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200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20377034" y="29848727"/>
              <a:ext cx="320040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6389937" y="32053078"/>
            <a:ext cx="1710712" cy="440416"/>
            <a:chOff x="19980495" y="29482873"/>
            <a:chExt cx="1710712" cy="440416"/>
          </a:xfrm>
        </p:grpSpPr>
        <p:sp>
          <p:nvSpPr>
            <p:cNvPr id="131" name="Rectangle 130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200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20377034" y="29848727"/>
              <a:ext cx="320040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6390520" y="36517574"/>
            <a:ext cx="1710712" cy="440416"/>
            <a:chOff x="19980495" y="29482873"/>
            <a:chExt cx="1710712" cy="440416"/>
          </a:xfrm>
        </p:grpSpPr>
        <p:sp>
          <p:nvSpPr>
            <p:cNvPr id="135" name="Rectangle 134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200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20377034" y="29848727"/>
              <a:ext cx="320040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13051755" y="27595463"/>
            <a:ext cx="1710712" cy="440416"/>
            <a:chOff x="19980495" y="29482873"/>
            <a:chExt cx="1710712" cy="440416"/>
          </a:xfrm>
        </p:grpSpPr>
        <p:sp>
          <p:nvSpPr>
            <p:cNvPr id="139" name="Rectangle 138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200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0340535" y="29848727"/>
              <a:ext cx="365760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4133953" y="31917430"/>
            <a:ext cx="50357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Two kinds of tungsten samples were compared. One with needle-like grains transversally oriented to the surface. The other was recrystallized and has larger, isotropic grains. The samples were weighed before and after being exposed to heat and particle loads.</a:t>
            </a:r>
          </a:p>
          <a:p>
            <a:pPr algn="just"/>
            <a:r>
              <a:rPr lang="en-US" sz="2400" dirty="0" smtClean="0"/>
              <a:t>Recrystallized samples had a much lower mass loss than transversal samples. A low erosion rate is important, as contamination of the plasma with tungsten would cool the reactor down and might even stop the fusion reaction.</a:t>
            </a:r>
            <a:endParaRPr lang="de-DE" sz="2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13051755" y="32071388"/>
            <a:ext cx="1710712" cy="440416"/>
            <a:chOff x="19980495" y="29482873"/>
            <a:chExt cx="1710712" cy="440416"/>
          </a:xfrm>
        </p:grpSpPr>
        <p:sp>
          <p:nvSpPr>
            <p:cNvPr id="94" name="Rectangle 93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200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0340535" y="29848727"/>
              <a:ext cx="365760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13051755" y="36517574"/>
            <a:ext cx="1710712" cy="440416"/>
            <a:chOff x="19980495" y="29482873"/>
            <a:chExt cx="1710712" cy="440416"/>
          </a:xfrm>
        </p:grpSpPr>
        <p:sp>
          <p:nvSpPr>
            <p:cNvPr id="98" name="Rectangle 97"/>
            <p:cNvSpPr/>
            <p:nvPr/>
          </p:nvSpPr>
          <p:spPr>
            <a:xfrm>
              <a:off x="20023448" y="29519493"/>
              <a:ext cx="1002185" cy="403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980495" y="29482873"/>
              <a:ext cx="17107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000" b="1" dirty="0" smtClean="0">
                  <a:solidFill>
                    <a:srgbClr val="023D6B"/>
                  </a:solidFill>
                </a:rPr>
                <a:t>200 µm</a:t>
              </a:r>
              <a:endParaRPr lang="de-DE" sz="2000" b="1" dirty="0" err="1" smtClean="0">
                <a:solidFill>
                  <a:srgbClr val="023D6B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0340535" y="29848727"/>
              <a:ext cx="365760" cy="0"/>
            </a:xfrm>
            <a:prstGeom prst="line">
              <a:avLst/>
            </a:prstGeom>
            <a:ln w="57150">
              <a:solidFill>
                <a:srgbClr val="023D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844548" y="42137007"/>
            <a:ext cx="2854756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89575" y="42137007"/>
            <a:ext cx="2855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Mauricio Gago             </a:t>
            </a:r>
            <a:r>
              <a:rPr lang="en-US" sz="2400" b="1" dirty="0" smtClean="0">
                <a:latin typeface="Arial"/>
                <a:cs typeface="Arial"/>
              </a:rPr>
              <a:t>|</a:t>
            </a:r>
            <a:r>
              <a:rPr lang="en-US" sz="2400" dirty="0" smtClean="0">
                <a:latin typeface="Arial"/>
                <a:cs typeface="Arial"/>
              </a:rPr>
              <a:t>             </a:t>
            </a:r>
            <a:r>
              <a:rPr lang="en-US" sz="2400" dirty="0" err="1" smtClean="0">
                <a:latin typeface="Arial"/>
                <a:cs typeface="Arial"/>
              </a:rPr>
              <a:t>Forschungszentrum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Jülich</a:t>
            </a:r>
            <a:r>
              <a:rPr lang="en-US" sz="2400" dirty="0" smtClean="0">
                <a:latin typeface="Arial"/>
                <a:cs typeface="Arial"/>
              </a:rPr>
              <a:t>             </a:t>
            </a:r>
            <a:r>
              <a:rPr lang="en-US" sz="2400" b="1" dirty="0">
                <a:cs typeface="Arial"/>
              </a:rPr>
              <a:t>|</a:t>
            </a:r>
            <a:r>
              <a:rPr lang="en-US" sz="2400" dirty="0" smtClean="0">
                <a:latin typeface="Arial"/>
                <a:cs typeface="Arial"/>
              </a:rPr>
              <a:t>             Institute of Energy and Climate Research (IEK-2)             </a:t>
            </a:r>
            <a:r>
              <a:rPr lang="en-US" sz="2400" b="1" dirty="0" smtClean="0">
                <a:cs typeface="Arial"/>
              </a:rPr>
              <a:t>|</a:t>
            </a:r>
            <a:r>
              <a:rPr lang="en-US" sz="2400" dirty="0" smtClean="0">
                <a:cs typeface="Arial"/>
              </a:rPr>
              <a:t>             m.gago@fz-juelich.de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292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Larissa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Reisen, Clarissa</dc:creator>
  <cp:lastModifiedBy>Mauricio Gago</cp:lastModifiedBy>
  <cp:revision>65</cp:revision>
  <cp:lastPrinted>2018-10-31T08:50:29Z</cp:lastPrinted>
  <dcterms:created xsi:type="dcterms:W3CDTF">2017-11-16T08:14:45Z</dcterms:created>
  <dcterms:modified xsi:type="dcterms:W3CDTF">2018-10-31T14:03:10Z</dcterms:modified>
</cp:coreProperties>
</file>