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451" r:id="rId2"/>
    <p:sldId id="366" r:id="rId3"/>
    <p:sldId id="425" r:id="rId4"/>
    <p:sldId id="539" r:id="rId5"/>
    <p:sldId id="526" r:id="rId6"/>
    <p:sldId id="528" r:id="rId7"/>
    <p:sldId id="347" r:id="rId8"/>
    <p:sldId id="493" r:id="rId9"/>
    <p:sldId id="460" r:id="rId10"/>
    <p:sldId id="462" r:id="rId11"/>
    <p:sldId id="457" r:id="rId12"/>
    <p:sldId id="505" r:id="rId13"/>
    <p:sldId id="518" r:id="rId14"/>
    <p:sldId id="529" r:id="rId15"/>
    <p:sldId id="479" r:id="rId16"/>
    <p:sldId id="534" r:id="rId17"/>
    <p:sldId id="530" r:id="rId18"/>
    <p:sldId id="458" r:id="rId19"/>
    <p:sldId id="514" r:id="rId20"/>
    <p:sldId id="512" r:id="rId21"/>
    <p:sldId id="470" r:id="rId22"/>
    <p:sldId id="466" r:id="rId23"/>
    <p:sldId id="487" r:id="rId24"/>
    <p:sldId id="513" r:id="rId25"/>
    <p:sldId id="538" r:id="rId26"/>
    <p:sldId id="533" r:id="rId27"/>
    <p:sldId id="464" r:id="rId28"/>
    <p:sldId id="504" r:id="rId29"/>
    <p:sldId id="535" r:id="rId30"/>
    <p:sldId id="491" r:id="rId31"/>
    <p:sldId id="540" r:id="rId32"/>
    <p:sldId id="532" r:id="rId33"/>
    <p:sldId id="413" r:id="rId34"/>
    <p:sldId id="537" r:id="rId35"/>
    <p:sldId id="536" r:id="rId36"/>
  </p:sldIdLst>
  <p:sldSz cx="9144000" cy="6858000" type="screen4x3"/>
  <p:notesSz cx="6805613" cy="99441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AEAEA"/>
    <a:srgbClr val="000000"/>
    <a:srgbClr val="009900"/>
    <a:srgbClr val="FFFFFF"/>
    <a:srgbClr val="FF9900"/>
    <a:srgbClr val="FFCC00"/>
    <a:srgbClr val="0066FF"/>
    <a:srgbClr val="CC3399"/>
    <a:srgbClr val="FC5E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533" autoAdjust="0"/>
    <p:restoredTop sz="81911" autoAdjust="0"/>
  </p:normalViewPr>
  <p:slideViewPr>
    <p:cSldViewPr>
      <p:cViewPr>
        <p:scale>
          <a:sx n="40" d="100"/>
          <a:sy n="4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20" y="-96"/>
      </p:cViewPr>
      <p:guideLst>
        <p:guide orient="horz" pos="3133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C5029E26-3CDE-4E2A-9243-F4CFA73F77C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971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6514" y="0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6125"/>
            <a:ext cx="4970463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7416" y="4723450"/>
            <a:ext cx="4990783" cy="4474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514" y="9446896"/>
            <a:ext cx="2949100" cy="49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687" tIns="45843" rIns="91687" bIns="4584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4D204273-9E39-4C9A-A251-EF1633DCAA4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993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118">
              <a:defRPr sz="1900">
                <a:solidFill>
                  <a:schemeClr val="tx1"/>
                </a:solidFill>
                <a:latin typeface="Arial" pitchFamily="34" charset="0"/>
              </a:defRPr>
            </a:lvl1pPr>
            <a:lvl2pPr marL="717838" indent="-276092" defTabSz="957118">
              <a:defRPr sz="1900">
                <a:solidFill>
                  <a:schemeClr val="tx1"/>
                </a:solidFill>
                <a:latin typeface="Arial" pitchFamily="34" charset="0"/>
              </a:defRPr>
            </a:lvl2pPr>
            <a:lvl3pPr marL="1104367" indent="-220873" defTabSz="957118">
              <a:defRPr sz="1900">
                <a:solidFill>
                  <a:schemeClr val="tx1"/>
                </a:solidFill>
                <a:latin typeface="Arial" pitchFamily="34" charset="0"/>
              </a:defRPr>
            </a:lvl3pPr>
            <a:lvl4pPr marL="1546113" indent="-220873" defTabSz="957118">
              <a:defRPr sz="1900">
                <a:solidFill>
                  <a:schemeClr val="tx1"/>
                </a:solidFill>
                <a:latin typeface="Arial" pitchFamily="34" charset="0"/>
              </a:defRPr>
            </a:lvl4pPr>
            <a:lvl5pPr marL="1987860" indent="-220873" defTabSz="957118">
              <a:defRPr sz="1900">
                <a:solidFill>
                  <a:schemeClr val="tx1"/>
                </a:solidFill>
                <a:latin typeface="Arial" pitchFamily="34" charset="0"/>
              </a:defRPr>
            </a:lvl5pPr>
            <a:lvl6pPr marL="2429607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6pPr>
            <a:lvl7pPr marL="2871353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7pPr>
            <a:lvl8pPr marL="3313100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8pPr>
            <a:lvl9pPr marL="3754846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0D1402A-8452-4E5B-B85C-7A93F212E324}" type="slidenum">
              <a:rPr lang="en-GB" sz="1300"/>
              <a:pPr/>
              <a:t>22</a:t>
            </a:fld>
            <a:endParaRPr lang="en-GB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258" y="4722946"/>
            <a:ext cx="5445099" cy="4474614"/>
          </a:xfrm>
          <a:noFill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6478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04DC72-72FD-4E6D-BE92-7748F6E1855A}" type="slidenum">
              <a:rPr lang="en-GB" altLang="en-US"/>
              <a:pPr/>
              <a:t>27</a:t>
            </a:fld>
            <a:endParaRPr lang="en-GB" altLang="en-US"/>
          </a:p>
        </p:txBody>
      </p:sp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2950"/>
            <a:ext cx="4973638" cy="3732213"/>
          </a:xfrm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09" y="4721404"/>
            <a:ext cx="4991595" cy="4479241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D528B-6C53-4A06-BADC-3435CF972DD1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27953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86A5D2-746F-4FEF-A92A-E2B57E524C5D}" type="slidenum">
              <a:rPr lang="en-GB"/>
              <a:pPr/>
              <a:t>33</a:t>
            </a:fld>
            <a:endParaRPr lang="en-GB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6125"/>
            <a:ext cx="4970462" cy="3729038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562" y="4723448"/>
            <a:ext cx="5444490" cy="4474845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88385-607C-448B-A3BC-A4D606B8405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825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873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8647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6EF586-285D-4B91-894A-B2B02E692022}" type="slidenum">
              <a:rPr lang="en-GB" altLang="en-US"/>
              <a:pPr/>
              <a:t>10</a:t>
            </a:fld>
            <a:endParaRPr lang="en-GB" altLang="en-US"/>
          </a:p>
        </p:txBody>
      </p:sp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75225" cy="3732213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10" y="4721404"/>
            <a:ext cx="4991594" cy="4479241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D528B-6C53-4A06-BADC-3435CF972DD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62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5CD76C-BED2-4824-B396-1820C94E1409}" type="slidenum">
              <a:rPr lang="en-GB" altLang="en-US"/>
              <a:pPr/>
              <a:t>12</a:t>
            </a:fld>
            <a:endParaRPr lang="en-GB" altLang="en-US"/>
          </a:p>
        </p:txBody>
      </p:sp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9163" y="742950"/>
            <a:ext cx="4975225" cy="3732213"/>
          </a:xfrm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010" y="4721404"/>
            <a:ext cx="4991594" cy="4479241"/>
          </a:xfrm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57118">
              <a:defRPr sz="1900">
                <a:solidFill>
                  <a:schemeClr val="tx1"/>
                </a:solidFill>
                <a:latin typeface="Arial" charset="0"/>
              </a:defRPr>
            </a:lvl1pPr>
            <a:lvl2pPr marL="717838" indent="-276092" defTabSz="957118">
              <a:defRPr sz="1900">
                <a:solidFill>
                  <a:schemeClr val="tx1"/>
                </a:solidFill>
                <a:latin typeface="Arial" charset="0"/>
              </a:defRPr>
            </a:lvl2pPr>
            <a:lvl3pPr marL="1104367" indent="-220873" defTabSz="957118">
              <a:defRPr sz="1900">
                <a:solidFill>
                  <a:schemeClr val="tx1"/>
                </a:solidFill>
                <a:latin typeface="Arial" charset="0"/>
              </a:defRPr>
            </a:lvl3pPr>
            <a:lvl4pPr marL="1546113" indent="-220873" defTabSz="957118">
              <a:defRPr sz="1900">
                <a:solidFill>
                  <a:schemeClr val="tx1"/>
                </a:solidFill>
                <a:latin typeface="Arial" charset="0"/>
              </a:defRPr>
            </a:lvl4pPr>
            <a:lvl5pPr marL="1987860" indent="-220873" defTabSz="957118">
              <a:defRPr sz="1900">
                <a:solidFill>
                  <a:schemeClr val="tx1"/>
                </a:solidFill>
                <a:latin typeface="Arial" charset="0"/>
              </a:defRPr>
            </a:lvl5pPr>
            <a:lvl6pPr marL="2429607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6pPr>
            <a:lvl7pPr marL="2871353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7pPr>
            <a:lvl8pPr marL="3313100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8pPr>
            <a:lvl9pPr marL="3754846" indent="-220873" defTabSz="957118" eaLnBrk="0" fontAlgn="base" hangingPunct="0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1C566ED2-9985-455B-BA2C-F4BF083F87B0}" type="slidenum">
              <a:rPr lang="en-GB" altLang="en-US" sz="1300"/>
              <a:pPr/>
              <a:t>19</a:t>
            </a:fld>
            <a:endParaRPr lang="en-GB" altLang="en-US" sz="13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6125"/>
            <a:ext cx="4970463" cy="3729038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258" y="4722946"/>
            <a:ext cx="5445099" cy="4474614"/>
          </a:xfrm>
          <a:noFill/>
        </p:spPr>
        <p:txBody>
          <a:bodyPr/>
          <a:lstStyle/>
          <a:p>
            <a:pPr eaLnBrk="1" hangingPunct="1"/>
            <a:endParaRPr lang="fr-FR" alt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204273-9E39-4C9A-A251-EF1633DCAA43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311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spect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75048"/>
          </a:xfrm>
        </p:spPr>
        <p:txBody>
          <a:bodyPr/>
          <a:lstStyle>
            <a:lvl1pPr marL="0" indent="0" algn="ctr">
              <a:buFontTx/>
              <a:buNone/>
              <a:defRPr sz="2000" baseline="0"/>
            </a:lvl1pPr>
          </a:lstStyle>
          <a:p>
            <a:pPr lvl="0"/>
            <a:r>
              <a:rPr lang="en-US" noProof="0" dirty="0" smtClean="0"/>
              <a:t>Click to edit Master subtitle style</a:t>
            </a:r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539552" y="5960313"/>
            <a:ext cx="8352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i="1" dirty="0" err="1" smtClean="0">
                <a:latin typeface="+mn-lt"/>
              </a:rPr>
              <a:t>Disclaimer</a:t>
            </a:r>
            <a:r>
              <a:rPr lang="fr-FR" sz="1100" i="1" dirty="0" smtClean="0">
                <a:latin typeface="+mn-lt"/>
              </a:rPr>
              <a:t>: The </a:t>
            </a:r>
            <a:r>
              <a:rPr lang="fr-FR" sz="1100" i="1" dirty="0" err="1" smtClean="0">
                <a:latin typeface="+mn-lt"/>
              </a:rPr>
              <a:t>views</a:t>
            </a:r>
            <a:r>
              <a:rPr lang="fr-FR" sz="1100" i="1" dirty="0" smtClean="0">
                <a:latin typeface="+mn-lt"/>
              </a:rPr>
              <a:t> and opinions </a:t>
            </a:r>
            <a:r>
              <a:rPr lang="fr-FR" sz="1100" i="1" dirty="0" err="1" smtClean="0">
                <a:latin typeface="+mn-lt"/>
              </a:rPr>
              <a:t>expressed</a:t>
            </a:r>
            <a:r>
              <a:rPr lang="fr-FR" sz="1100" i="1" dirty="0" smtClean="0">
                <a:latin typeface="+mn-lt"/>
              </a:rPr>
              <a:t> </a:t>
            </a:r>
            <a:r>
              <a:rPr lang="fr-FR" sz="1100" i="1" dirty="0" err="1" smtClean="0">
                <a:latin typeface="+mn-lt"/>
              </a:rPr>
              <a:t>herein</a:t>
            </a:r>
            <a:r>
              <a:rPr lang="fr-FR" sz="1100" i="1" dirty="0" smtClean="0">
                <a:latin typeface="+mn-lt"/>
              </a:rPr>
              <a:t> do not </a:t>
            </a:r>
            <a:r>
              <a:rPr lang="fr-FR" sz="1100" i="1" dirty="0" err="1" smtClean="0">
                <a:latin typeface="+mn-lt"/>
              </a:rPr>
              <a:t>necessarily</a:t>
            </a:r>
            <a:r>
              <a:rPr lang="fr-FR" sz="1100" i="1" dirty="0" smtClean="0">
                <a:latin typeface="+mn-lt"/>
              </a:rPr>
              <a:t> </a:t>
            </a:r>
            <a:r>
              <a:rPr lang="fr-FR" sz="1100" i="1" dirty="0" err="1" smtClean="0">
                <a:latin typeface="+mn-lt"/>
              </a:rPr>
              <a:t>reflect</a:t>
            </a:r>
            <a:r>
              <a:rPr lang="fr-FR" sz="1100" i="1" dirty="0" smtClean="0">
                <a:latin typeface="+mn-lt"/>
              </a:rPr>
              <a:t> </a:t>
            </a:r>
            <a:r>
              <a:rPr lang="fr-FR" sz="1100" i="1" dirty="0" err="1" smtClean="0">
                <a:latin typeface="+mn-lt"/>
              </a:rPr>
              <a:t>those</a:t>
            </a:r>
            <a:r>
              <a:rPr lang="fr-FR" sz="1100" i="1" dirty="0" smtClean="0">
                <a:latin typeface="+mn-lt"/>
              </a:rPr>
              <a:t> of the ITER Organization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61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3838" y="609600"/>
            <a:ext cx="200025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3088" y="609600"/>
            <a:ext cx="584835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77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762000" y="457200"/>
            <a:ext cx="6477000" cy="51054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Fusietechnologie in NRG cursus Kerntechniek, November 2010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8635F-9D49-7847-9544-9B6F8ED2A0EE}" type="slidenum">
              <a:rPr lang="en-US"/>
              <a:pPr>
                <a:defRPr/>
              </a:pPr>
              <a:t>‹#›</a:t>
            </a:fld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2332091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5807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8001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989138"/>
            <a:ext cx="39243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6450" y="1989138"/>
            <a:ext cx="39243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771775" y="6453188"/>
            <a:ext cx="5329238" cy="2682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altLang="en-US"/>
              <a:t>L. Giancarli, Tritium Production Strategy, Genoa, Feb. 8, 2010</a:t>
            </a:r>
          </a:p>
        </p:txBody>
      </p:sp>
    </p:spTree>
    <p:extLst>
      <p:ext uri="{BB962C8B-B14F-4D97-AF65-F5344CB8AC3E}">
        <p14:creationId xmlns:p14="http://schemas.microsoft.com/office/powerpoint/2010/main" val="385751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5983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8134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752600"/>
            <a:ext cx="39243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7082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156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955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3036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27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8135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spect="1" noChangeArrowheads="1"/>
          </p:cNvSpPr>
          <p:nvPr>
            <p:ph type="title"/>
          </p:nvPr>
        </p:nvSpPr>
        <p:spPr bwMode="auto">
          <a:xfrm>
            <a:off x="461392" y="0"/>
            <a:ext cx="8001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536" y="620688"/>
            <a:ext cx="8355558" cy="561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037" name="Line 13"/>
          <p:cNvSpPr>
            <a:spLocks noChangeShapeType="1"/>
          </p:cNvSpPr>
          <p:nvPr/>
        </p:nvSpPr>
        <p:spPr bwMode="auto">
          <a:xfrm>
            <a:off x="0" y="476250"/>
            <a:ext cx="9144000" cy="0"/>
          </a:xfrm>
          <a:prstGeom prst="line">
            <a:avLst/>
          </a:prstGeom>
          <a:noFill/>
          <a:ln w="15875">
            <a:solidFill>
              <a:srgbClr val="96969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038" name="Picture 14" descr="PowerPoint_Graphic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5700"/>
            <a:ext cx="9144000" cy="62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9" name="Text Box 15"/>
          <p:cNvSpPr txBox="1">
            <a:spLocks noChangeArrowheads="1"/>
          </p:cNvSpPr>
          <p:nvPr/>
        </p:nvSpPr>
        <p:spPr bwMode="auto">
          <a:xfrm>
            <a:off x="2605684" y="6430834"/>
            <a:ext cx="3997424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000" b="1" baseline="0" dirty="0" err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FuseNet-PhD-event@ITER</a:t>
            </a:r>
            <a:r>
              <a:rPr lang="en-GB" sz="1000" b="1" baseline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181109</a:t>
            </a:r>
            <a:endParaRPr lang="en-GB" sz="10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0" name="Text Box 16"/>
          <p:cNvSpPr txBox="1">
            <a:spLocks noChangeArrowheads="1"/>
          </p:cNvSpPr>
          <p:nvPr/>
        </p:nvSpPr>
        <p:spPr bwMode="auto">
          <a:xfrm>
            <a:off x="8458200" y="6438264"/>
            <a:ext cx="58578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dirty="0">
                <a:latin typeface="+mj-lt"/>
              </a:rPr>
              <a:t>Page </a:t>
            </a:r>
            <a:fld id="{47BA91C2-74BF-4480-8BF1-C44F20807924}" type="slidenum">
              <a:rPr lang="en-GB" sz="800" smtClean="0">
                <a:latin typeface="+mj-lt"/>
              </a:rPr>
              <a:pPr>
                <a:spcBef>
                  <a:spcPct val="50000"/>
                </a:spcBef>
              </a:pPr>
              <a:t>‹#›</a:t>
            </a:fld>
            <a:endParaRPr lang="en-GB" sz="800" dirty="0">
              <a:latin typeface="+mj-lt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7020272" y="6436697"/>
            <a:ext cx="1512168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8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rPr>
              <a:t>© 2018, ITER Organization</a:t>
            </a:r>
            <a:endParaRPr lang="en-GB" sz="800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 bwMode="gray">
          <a:xfrm>
            <a:off x="7020272" y="6309320"/>
            <a:ext cx="0" cy="35924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none" w="med" len="med"/>
            <a:tailEnd type="none" w="med" len="med"/>
          </a:ln>
          <a:extLst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charset="0"/>
        </a:defRPr>
      </a:lvl9pPr>
    </p:titleStyle>
    <p:bodyStyle>
      <a:lvl1pPr marL="166688" indent="-166688" algn="l" defTabSz="795338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346075" indent="-179388" algn="l" defTabSz="795338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70C0"/>
          </a:solidFill>
          <a:latin typeface="+mn-lt"/>
        </a:defRPr>
      </a:lvl2pPr>
      <a:lvl3pPr marL="457200" indent="-111125" algn="l" defTabSz="795338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692150" indent="-179388" algn="l" defTabSz="795338" rtl="0" fontAlgn="base">
        <a:spcBef>
          <a:spcPct val="20000"/>
        </a:spcBef>
        <a:spcAft>
          <a:spcPct val="0"/>
        </a:spcAft>
        <a:buChar char="–"/>
        <a:defRPr>
          <a:solidFill>
            <a:srgbClr val="7030A0"/>
          </a:solidFill>
          <a:latin typeface="+mn-lt"/>
        </a:defRPr>
      </a:lvl4pPr>
      <a:lvl5pPr marL="858838" indent="-166688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3431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8003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2575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14750" indent="-184150" algn="l" defTabSz="795338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wmf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3" name="Picture 3" descr="J:\DATA 2013\FLAGS FEB 03\Flags_Feb_13_OK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1331" y="0"/>
            <a:ext cx="99469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-81811" y="326266"/>
            <a:ext cx="9334331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 smtClean="0">
                <a:solidFill>
                  <a:srgbClr val="FFCC00"/>
                </a:solidFill>
                <a:latin typeface="Tahoma" pitchFamily="34" charset="0"/>
              </a:rPr>
              <a:t>Welcome</a:t>
            </a:r>
            <a:r>
              <a:rPr lang="fr-FR" sz="4000" b="1" dirty="0" smtClean="0">
                <a:solidFill>
                  <a:srgbClr val="FFCC00"/>
                </a:solidFill>
                <a:latin typeface="Tahoma" pitchFamily="34" charset="0"/>
              </a:rPr>
              <a:t> </a:t>
            </a:r>
            <a:r>
              <a:rPr lang="fr-FR" sz="4000" b="1" dirty="0" err="1" smtClean="0">
                <a:solidFill>
                  <a:srgbClr val="FFCC00"/>
                </a:solidFill>
                <a:latin typeface="Tahoma" pitchFamily="34" charset="0"/>
              </a:rPr>
              <a:t>FuseNet@ITER</a:t>
            </a:r>
            <a:endParaRPr lang="fr-FR" sz="4000" b="1" dirty="0">
              <a:solidFill>
                <a:srgbClr val="FFCC00"/>
              </a:solidFill>
              <a:latin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462" y="1700808"/>
            <a:ext cx="9118058" cy="4185761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>
            <a:spAutoFit/>
          </a:bodyPr>
          <a:lstStyle/>
          <a:p>
            <a:pPr algn="ctr" defTabSz="795338"/>
            <a:r>
              <a:rPr lang="en-GB" sz="6600" b="1" i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Tritium Breeding Technologies and the TBM Program </a:t>
            </a:r>
            <a:endParaRPr lang="en-US" sz="8000" b="1" i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/>
            <a:endParaRPr lang="en-US" sz="3200" b="1" i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  <a:p>
            <a:pPr algn="ctr" defTabSz="795338"/>
            <a:r>
              <a:rPr lang="en-GB" sz="3600" i="1" dirty="0" smtClean="0">
                <a:solidFill>
                  <a:srgbClr val="FFCC00"/>
                </a:solidFill>
                <a:latin typeface="Aharoni" panose="02010803020104030203" pitchFamily="2" charset="-79"/>
                <a:cs typeface="Aharoni" panose="02010803020104030203" pitchFamily="2" charset="-79"/>
                <a:sym typeface="Wingdings" panose="05000000000000000000" pitchFamily="2" charset="2"/>
              </a:rPr>
              <a:t> </a:t>
            </a:r>
            <a:r>
              <a:rPr lang="en-GB" sz="3600" i="1" dirty="0" smtClean="0">
                <a:solidFill>
                  <a:srgbClr val="FFCC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Preparing the NEXT STEP after ITER</a:t>
            </a:r>
            <a:endParaRPr lang="en-US" b="1" i="1" dirty="0" smtClean="0">
              <a:solidFill>
                <a:srgbClr val="FFCC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749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1125538"/>
            <a:ext cx="8964612" cy="1439862"/>
          </a:xfrm>
        </p:spPr>
        <p:txBody>
          <a:bodyPr/>
          <a:lstStyle/>
          <a:p>
            <a:pPr marL="385763" indent="-385763">
              <a:lnSpc>
                <a:spcPct val="90000"/>
              </a:lnSpc>
              <a:buFont typeface="Wingdings" pitchFamily="2" charset="2"/>
              <a:buChar char="F"/>
            </a:pPr>
            <a:r>
              <a:rPr lang="en-US" altLang="en-US" sz="1600" dirty="0">
                <a:latin typeface="Arial" pitchFamily="34" charset="0"/>
              </a:rPr>
              <a:t>Typical </a:t>
            </a:r>
            <a:r>
              <a:rPr lang="en-US" altLang="en-US" sz="1600" dirty="0" smtClean="0">
                <a:latin typeface="Arial" pitchFamily="34" charset="0"/>
              </a:rPr>
              <a:t>Tritium production </a:t>
            </a:r>
            <a:r>
              <a:rPr lang="en-US" altLang="en-US" sz="1600" dirty="0">
                <a:latin typeface="Arial" pitchFamily="34" charset="0"/>
              </a:rPr>
              <a:t>rate in </a:t>
            </a:r>
            <a:r>
              <a:rPr lang="en-US" altLang="en-US" sz="1600" dirty="0" smtClean="0">
                <a:latin typeface="Arial" pitchFamily="34" charset="0"/>
              </a:rPr>
              <a:t>heavy water </a:t>
            </a:r>
            <a:r>
              <a:rPr lang="en-US" altLang="en-US" sz="1600" dirty="0">
                <a:latin typeface="Arial" pitchFamily="34" charset="0"/>
              </a:rPr>
              <a:t>reactor : </a:t>
            </a:r>
            <a:r>
              <a:rPr lang="en-US" altLang="en-US" sz="1600" dirty="0">
                <a:solidFill>
                  <a:srgbClr val="0066FF"/>
                </a:solidFill>
                <a:latin typeface="Arial" pitchFamily="34" charset="0"/>
              </a:rPr>
              <a:t>1-2 kg T / </a:t>
            </a:r>
            <a:r>
              <a:rPr lang="en-US" altLang="en-US" sz="1600" dirty="0" err="1">
                <a:solidFill>
                  <a:srgbClr val="0066FF"/>
                </a:solidFill>
                <a:latin typeface="Arial" pitchFamily="34" charset="0"/>
              </a:rPr>
              <a:t>GW</a:t>
            </a:r>
            <a:r>
              <a:rPr lang="en-US" altLang="en-US" sz="1600" baseline="-25000" dirty="0" err="1">
                <a:solidFill>
                  <a:srgbClr val="0066FF"/>
                </a:solidFill>
                <a:latin typeface="Arial" pitchFamily="34" charset="0"/>
              </a:rPr>
              <a:t>th</a:t>
            </a:r>
            <a:r>
              <a:rPr lang="en-US" altLang="en-US" sz="1600" dirty="0">
                <a:solidFill>
                  <a:srgbClr val="0066FF"/>
                </a:solidFill>
                <a:latin typeface="Arial" pitchFamily="34" charset="0"/>
              </a:rPr>
              <a:t> / y</a:t>
            </a:r>
          </a:p>
          <a:p>
            <a:pPr marL="385763" indent="-385763">
              <a:lnSpc>
                <a:spcPct val="90000"/>
              </a:lnSpc>
              <a:buFont typeface="Wingdings" pitchFamily="2" charset="2"/>
              <a:buChar char="F"/>
            </a:pPr>
            <a:r>
              <a:rPr lang="en-US" altLang="en-US" sz="1600" dirty="0">
                <a:latin typeface="Arial" pitchFamily="34" charset="0"/>
              </a:rPr>
              <a:t>Typical </a:t>
            </a:r>
            <a:r>
              <a:rPr lang="en-US" altLang="en-US" sz="1600" dirty="0" smtClean="0">
                <a:latin typeface="Arial" pitchFamily="34" charset="0"/>
              </a:rPr>
              <a:t>Tritium </a:t>
            </a:r>
            <a:r>
              <a:rPr lang="en-US" altLang="en-US" sz="1600" dirty="0">
                <a:latin typeface="Arial" pitchFamily="34" charset="0"/>
              </a:rPr>
              <a:t>burn rate in a fusion reactor : </a:t>
            </a:r>
            <a:r>
              <a:rPr lang="en-US" altLang="en-US" sz="1600" dirty="0" smtClean="0">
                <a:solidFill>
                  <a:srgbClr val="0066FF"/>
                </a:solidFill>
                <a:latin typeface="Arial" pitchFamily="34" charset="0"/>
              </a:rPr>
              <a:t>~ 70 </a:t>
            </a:r>
            <a:r>
              <a:rPr lang="en-US" altLang="en-US" sz="1600" dirty="0">
                <a:solidFill>
                  <a:srgbClr val="0066FF"/>
                </a:solidFill>
                <a:latin typeface="Arial" pitchFamily="34" charset="0"/>
              </a:rPr>
              <a:t>kg T / </a:t>
            </a:r>
            <a:r>
              <a:rPr lang="en-US" altLang="en-US" sz="1600" dirty="0" err="1">
                <a:solidFill>
                  <a:srgbClr val="0066FF"/>
                </a:solidFill>
                <a:latin typeface="Arial" pitchFamily="34" charset="0"/>
              </a:rPr>
              <a:t>GW</a:t>
            </a:r>
            <a:r>
              <a:rPr lang="en-US" altLang="en-US" sz="1600" baseline="-25000" dirty="0" err="1">
                <a:solidFill>
                  <a:srgbClr val="0066FF"/>
                </a:solidFill>
                <a:latin typeface="Arial" pitchFamily="34" charset="0"/>
              </a:rPr>
              <a:t>th</a:t>
            </a:r>
            <a:r>
              <a:rPr lang="en-US" altLang="en-US" sz="1600" dirty="0">
                <a:solidFill>
                  <a:srgbClr val="0066FF"/>
                </a:solidFill>
                <a:latin typeface="Arial" pitchFamily="34" charset="0"/>
              </a:rPr>
              <a:t> / </a:t>
            </a:r>
            <a:r>
              <a:rPr lang="en-US" altLang="en-US" sz="1600" dirty="0" err="1" smtClean="0">
                <a:solidFill>
                  <a:srgbClr val="0066FF"/>
                </a:solidFill>
                <a:latin typeface="Arial" pitchFamily="34" charset="0"/>
              </a:rPr>
              <a:t>fpy</a:t>
            </a:r>
            <a:r>
              <a:rPr lang="en-US" altLang="en-US" sz="1600" dirty="0" smtClean="0">
                <a:solidFill>
                  <a:srgbClr val="0066FF"/>
                </a:solidFill>
                <a:latin typeface="Arial" pitchFamily="34" charset="0"/>
              </a:rPr>
              <a:t> </a:t>
            </a:r>
            <a:r>
              <a:rPr lang="en-US" altLang="en-US" sz="1600" i="1" dirty="0">
                <a:latin typeface="Arial" pitchFamily="34" charset="0"/>
              </a:rPr>
              <a:t>(~150 </a:t>
            </a:r>
            <a:r>
              <a:rPr lang="en-US" altLang="en-US" sz="1600" i="1" dirty="0" err="1">
                <a:latin typeface="Arial" pitchFamily="34" charset="0"/>
              </a:rPr>
              <a:t>gT</a:t>
            </a:r>
            <a:r>
              <a:rPr lang="en-US" altLang="en-US" sz="1600" i="1" dirty="0">
                <a:latin typeface="Arial" pitchFamily="34" charset="0"/>
              </a:rPr>
              <a:t>/</a:t>
            </a:r>
            <a:r>
              <a:rPr lang="en-US" altLang="en-US" sz="1600" i="1" dirty="0" err="1">
                <a:latin typeface="Arial" pitchFamily="34" charset="0"/>
              </a:rPr>
              <a:t>GW</a:t>
            </a:r>
            <a:r>
              <a:rPr lang="en-US" altLang="en-US" sz="1600" i="1" baseline="-25000" dirty="0" err="1">
                <a:latin typeface="Arial" pitchFamily="34" charset="0"/>
              </a:rPr>
              <a:t>th</a:t>
            </a:r>
            <a:r>
              <a:rPr lang="en-US" altLang="en-US" sz="1600" i="1" dirty="0">
                <a:latin typeface="Arial" pitchFamily="34" charset="0"/>
              </a:rPr>
              <a:t>/day) </a:t>
            </a:r>
          </a:p>
          <a:p>
            <a:pPr marL="385763" indent="-385763">
              <a:lnSpc>
                <a:spcPct val="90000"/>
              </a:lnSpc>
              <a:buFont typeface="Wingdings" pitchFamily="2" charset="2"/>
              <a:buChar char="F"/>
            </a:pPr>
            <a:r>
              <a:rPr lang="en-US" altLang="en-US" sz="1600" i="1" dirty="0">
                <a:latin typeface="Arial" pitchFamily="34" charset="0"/>
              </a:rPr>
              <a:t>N</a:t>
            </a:r>
            <a:r>
              <a:rPr lang="en-US" altLang="en-US" sz="1600" dirty="0">
                <a:latin typeface="Arial" pitchFamily="34" charset="0"/>
              </a:rPr>
              <a:t>eed to produce all </a:t>
            </a:r>
            <a:r>
              <a:rPr lang="en-US" altLang="en-US" sz="1600" dirty="0" smtClean="0">
                <a:latin typeface="Arial" pitchFamily="34" charset="0"/>
              </a:rPr>
              <a:t>Tritium </a:t>
            </a:r>
            <a:r>
              <a:rPr lang="en-US" altLang="en-US" sz="1600" dirty="0">
                <a:latin typeface="Arial" pitchFamily="34" charset="0"/>
              </a:rPr>
              <a:t>and collect it on-line (because of initial inventory and safety)</a:t>
            </a:r>
            <a:endParaRPr lang="en-US" altLang="en-US" sz="1600" dirty="0">
              <a:solidFill>
                <a:srgbClr val="0066FF"/>
              </a:solidFill>
              <a:latin typeface="Arial" pitchFamily="34" charset="0"/>
            </a:endParaRPr>
          </a:p>
          <a:p>
            <a:pPr marL="385763" indent="-385763" algn="ctr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Font typeface="Monotype Sorts" pitchFamily="1" charset="2"/>
              <a:buChar char="è"/>
            </a:pPr>
            <a:r>
              <a:rPr lang="en-US" altLang="en-US" sz="1600" b="1" i="1" dirty="0">
                <a:solidFill>
                  <a:srgbClr val="0066FF"/>
                </a:solidFill>
                <a:latin typeface="Arial" pitchFamily="34" charset="0"/>
              </a:rPr>
              <a:t>Tritium Breeding Ratio, TBR = </a:t>
            </a:r>
            <a:r>
              <a:rPr lang="en-US" altLang="en-US" sz="1600" b="1" i="1" dirty="0" err="1">
                <a:solidFill>
                  <a:srgbClr val="0066FF"/>
                </a:solidFill>
                <a:latin typeface="Arial" pitchFamily="34" charset="0"/>
              </a:rPr>
              <a:t>T</a:t>
            </a:r>
            <a:r>
              <a:rPr lang="en-US" altLang="en-US" sz="1600" b="1" i="1" baseline="-25000" dirty="0" err="1">
                <a:solidFill>
                  <a:srgbClr val="0066FF"/>
                </a:solidFill>
                <a:latin typeface="Arial" pitchFamily="34" charset="0"/>
              </a:rPr>
              <a:t>produced</a:t>
            </a:r>
            <a:r>
              <a:rPr lang="en-US" altLang="en-US" sz="1600" b="1" i="1" baseline="-25000" dirty="0">
                <a:solidFill>
                  <a:srgbClr val="0066FF"/>
                </a:solidFill>
                <a:latin typeface="Arial" pitchFamily="34" charset="0"/>
              </a:rPr>
              <a:t> </a:t>
            </a:r>
            <a:r>
              <a:rPr lang="en-US" altLang="en-US" sz="1600" b="1" i="1" dirty="0">
                <a:solidFill>
                  <a:srgbClr val="0066FF"/>
                </a:solidFill>
                <a:latin typeface="Arial" pitchFamily="34" charset="0"/>
              </a:rPr>
              <a:t>/ </a:t>
            </a:r>
            <a:r>
              <a:rPr lang="en-US" altLang="en-US" sz="1600" b="1" i="1" dirty="0" err="1">
                <a:solidFill>
                  <a:srgbClr val="0066FF"/>
                </a:solidFill>
                <a:latin typeface="Arial" pitchFamily="34" charset="0"/>
              </a:rPr>
              <a:t>T</a:t>
            </a:r>
            <a:r>
              <a:rPr lang="en-US" altLang="en-US" sz="1600" b="1" i="1" baseline="-25000" dirty="0" err="1">
                <a:solidFill>
                  <a:srgbClr val="0066FF"/>
                </a:solidFill>
                <a:latin typeface="Arial" pitchFamily="34" charset="0"/>
              </a:rPr>
              <a:t>burnt</a:t>
            </a:r>
            <a:r>
              <a:rPr lang="en-US" altLang="en-US" sz="1600" b="1" i="1" dirty="0">
                <a:solidFill>
                  <a:srgbClr val="0066FF"/>
                </a:solidFill>
                <a:latin typeface="Arial" pitchFamily="34" charset="0"/>
              </a:rPr>
              <a:t> &gt; 1</a:t>
            </a:r>
            <a:r>
              <a:rPr lang="en-US" altLang="en-US" sz="1600" i="1" dirty="0">
                <a:latin typeface="Arial" pitchFamily="34" charset="0"/>
              </a:rPr>
              <a:t> (at least)</a:t>
            </a:r>
          </a:p>
        </p:txBody>
      </p:sp>
      <p:sp>
        <p:nvSpPr>
          <p:cNvPr id="256003" name="Rectangle 3"/>
          <p:cNvSpPr>
            <a:spLocks noChangeArrowheads="1"/>
          </p:cNvSpPr>
          <p:nvPr/>
        </p:nvSpPr>
        <p:spPr bwMode="auto">
          <a:xfrm>
            <a:off x="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0000CC"/>
                </a:solidFill>
              </a:rPr>
              <a:t>Breeding </a:t>
            </a:r>
            <a:r>
              <a:rPr lang="en-US" altLang="en-US" sz="2800" b="1" dirty="0" smtClean="0">
                <a:solidFill>
                  <a:srgbClr val="0000CC"/>
                </a:solidFill>
              </a:rPr>
              <a:t>blankets: </a:t>
            </a:r>
            <a:r>
              <a:rPr lang="en-US" altLang="en-US" sz="2800" b="1" dirty="0">
                <a:solidFill>
                  <a:srgbClr val="0000CC"/>
                </a:solidFill>
              </a:rPr>
              <a:t>Tritium Breeding Self-sufficiency</a:t>
            </a:r>
            <a:r>
              <a:rPr lang="en-US" altLang="en-US" sz="2800" b="1" i="1" dirty="0">
                <a:solidFill>
                  <a:srgbClr val="33CC33"/>
                </a:solidFill>
              </a:rPr>
              <a:t> </a:t>
            </a:r>
          </a:p>
        </p:txBody>
      </p:sp>
      <p:sp>
        <p:nvSpPr>
          <p:cNvPr id="256004" name="Text Box 4"/>
          <p:cNvSpPr txBox="1">
            <a:spLocks noChangeArrowheads="1"/>
          </p:cNvSpPr>
          <p:nvPr/>
        </p:nvSpPr>
        <p:spPr bwMode="auto">
          <a:xfrm>
            <a:off x="250825" y="620713"/>
            <a:ext cx="8785225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Tritium breeding self-sufficiency : a necessity</a:t>
            </a:r>
            <a:r>
              <a:rPr lang="en-US" altLang="en-US" sz="2000">
                <a:latin typeface="Times New Roman" pitchFamily="18" charset="0"/>
              </a:rPr>
              <a:t> </a:t>
            </a:r>
          </a:p>
        </p:txBody>
      </p:sp>
      <p:sp>
        <p:nvSpPr>
          <p:cNvPr id="256005" name="Text Box 5"/>
          <p:cNvSpPr txBox="1">
            <a:spLocks noChangeArrowheads="1"/>
          </p:cNvSpPr>
          <p:nvPr/>
        </p:nvSpPr>
        <p:spPr bwMode="auto">
          <a:xfrm>
            <a:off x="179388" y="2492375"/>
            <a:ext cx="8775700" cy="406400"/>
          </a:xfrm>
          <a:prstGeom prst="rect">
            <a:avLst/>
          </a:prstGeom>
          <a:solidFill>
            <a:srgbClr val="FFFF99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 b="1"/>
              <a:t>Tritium breeding self-sufficiency : a severe constraint</a:t>
            </a:r>
            <a:r>
              <a:rPr lang="en-US" altLang="en-US" sz="2000">
                <a:latin typeface="Times New Roman" pitchFamily="18" charset="0"/>
              </a:rPr>
              <a:t> </a:t>
            </a:r>
          </a:p>
        </p:txBody>
      </p:sp>
      <p:sp>
        <p:nvSpPr>
          <p:cNvPr id="256012" name="Text Box 12"/>
          <p:cNvSpPr txBox="1">
            <a:spLocks noChangeArrowheads="1"/>
          </p:cNvSpPr>
          <p:nvPr/>
        </p:nvSpPr>
        <p:spPr bwMode="auto">
          <a:xfrm>
            <a:off x="0" y="5157788"/>
            <a:ext cx="3059113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è"/>
            </a:pPr>
            <a:r>
              <a:rPr lang="en-US" altLang="en-US" sz="1400" b="1">
                <a:solidFill>
                  <a:schemeClr val="tx2"/>
                </a:solidFill>
              </a:rPr>
              <a:t> 20 to 40 % of neutrons</a:t>
            </a:r>
          </a:p>
          <a:p>
            <a:pPr>
              <a:buFont typeface="Wingdings" pitchFamily="2" charset="2"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      are not available for </a:t>
            </a:r>
          </a:p>
          <a:p>
            <a:pPr>
              <a:buFont typeface="Wingdings" pitchFamily="2" charset="2"/>
              <a:buNone/>
            </a:pPr>
            <a:r>
              <a:rPr lang="en-US" altLang="en-US" sz="1400" b="1">
                <a:solidFill>
                  <a:schemeClr val="tx2"/>
                </a:solidFill>
              </a:rPr>
              <a:t>          T-production</a:t>
            </a:r>
          </a:p>
        </p:txBody>
      </p:sp>
      <p:sp>
        <p:nvSpPr>
          <p:cNvPr id="256013" name="Text Box 13"/>
          <p:cNvSpPr txBox="1">
            <a:spLocks noChangeArrowheads="1"/>
          </p:cNvSpPr>
          <p:nvPr/>
        </p:nvSpPr>
        <p:spPr bwMode="auto">
          <a:xfrm>
            <a:off x="3131865" y="3573463"/>
            <a:ext cx="2592263" cy="2292935"/>
          </a:xfrm>
          <a:prstGeom prst="rect">
            <a:avLst/>
          </a:prstGeom>
          <a:noFill/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1" i="1" dirty="0">
                <a:solidFill>
                  <a:srgbClr val="0066FF"/>
                </a:solidFill>
              </a:rPr>
              <a:t>Neutron Losses</a:t>
            </a:r>
            <a:endParaRPr lang="en-US" altLang="en-US" sz="1600" b="1" i="1" dirty="0">
              <a:solidFill>
                <a:srgbClr val="0066FF"/>
              </a:solidFill>
              <a:sym typeface="Wingdings" pitchFamily="2" charset="2"/>
            </a:endParaRPr>
          </a:p>
          <a:p>
            <a:pPr algn="ctr"/>
            <a:endParaRPr lang="en-US" altLang="en-US" sz="700" dirty="0"/>
          </a:p>
          <a:p>
            <a:pPr>
              <a:buClr>
                <a:srgbClr val="0066FF"/>
              </a:buClr>
              <a:buFont typeface="Wingdings" pitchFamily="2" charset="2"/>
              <a:buChar char="ü"/>
            </a:pPr>
            <a:r>
              <a:rPr lang="en-US" altLang="en-US" sz="1400" dirty="0"/>
              <a:t> n-leakage through ports, 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dirty="0"/>
              <a:t>    </a:t>
            </a:r>
            <a:r>
              <a:rPr lang="en-US" altLang="en-US" sz="1400" dirty="0" err="1"/>
              <a:t>divertor</a:t>
            </a:r>
            <a:r>
              <a:rPr lang="en-US" altLang="en-US" sz="1400" dirty="0"/>
              <a:t> region, gaps</a:t>
            </a:r>
          </a:p>
          <a:p>
            <a:pPr algn="ctr"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b="1" dirty="0">
                <a:sym typeface="Wingdings" pitchFamily="2" charset="2"/>
              </a:rPr>
              <a:t></a:t>
            </a:r>
            <a:r>
              <a:rPr lang="en-US" altLang="en-US" sz="1400" b="1" dirty="0"/>
              <a:t> 10 – 20 %</a:t>
            </a:r>
            <a:endParaRPr lang="en-US" altLang="en-US" sz="1400" b="1" dirty="0">
              <a:sym typeface="Wingdings" pitchFamily="2" charset="2"/>
            </a:endParaRP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endParaRPr lang="en-US" altLang="en-US" sz="700" b="1" dirty="0"/>
          </a:p>
          <a:p>
            <a:pPr>
              <a:buClr>
                <a:srgbClr val="0066FF"/>
              </a:buClr>
              <a:buFont typeface="Wingdings" pitchFamily="2" charset="2"/>
              <a:buChar char="ü"/>
            </a:pPr>
            <a:r>
              <a:rPr lang="en-US" altLang="en-US" sz="1400" dirty="0"/>
              <a:t> n-parasitic absorptions on other materials (structures)</a:t>
            </a:r>
          </a:p>
          <a:p>
            <a:pPr algn="ctr"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b="1" dirty="0">
                <a:sym typeface="Wingdings" pitchFamily="2" charset="2"/>
              </a:rPr>
              <a:t> </a:t>
            </a:r>
            <a:r>
              <a:rPr lang="en-US" altLang="en-US" sz="1400" b="1" dirty="0"/>
              <a:t>10 – 15 %</a:t>
            </a:r>
          </a:p>
          <a:p>
            <a:pPr>
              <a:buClr>
                <a:srgbClr val="0066FF"/>
              </a:buClr>
              <a:buFont typeface="Wingdings" pitchFamily="2" charset="2"/>
              <a:buChar char="ü"/>
            </a:pPr>
            <a:endParaRPr lang="en-US" altLang="en-US" sz="700" dirty="0"/>
          </a:p>
          <a:p>
            <a:pPr>
              <a:buClr>
                <a:srgbClr val="0066FF"/>
              </a:buClr>
              <a:buFont typeface="Wingdings" pitchFamily="2" charset="2"/>
              <a:buChar char="ü"/>
            </a:pPr>
            <a:r>
              <a:rPr lang="en-US" altLang="en-US" sz="1400" dirty="0"/>
              <a:t> blanket n-leakage </a:t>
            </a:r>
            <a:r>
              <a:rPr lang="en-US" altLang="en-US" sz="1400" b="1" dirty="0"/>
              <a:t>(&lt; 5%)</a:t>
            </a:r>
          </a:p>
          <a:p>
            <a:pPr>
              <a:buClr>
                <a:srgbClr val="0066FF"/>
              </a:buClr>
              <a:buFont typeface="Wingdings" pitchFamily="2" charset="2"/>
              <a:buChar char="ü"/>
            </a:pPr>
            <a:endParaRPr lang="en-US" altLang="en-US" sz="700" dirty="0"/>
          </a:p>
        </p:txBody>
      </p:sp>
      <p:sp>
        <p:nvSpPr>
          <p:cNvPr id="256015" name="Text Box 15"/>
          <p:cNvSpPr txBox="1">
            <a:spLocks noChangeArrowheads="1"/>
          </p:cNvSpPr>
          <p:nvPr/>
        </p:nvSpPr>
        <p:spPr bwMode="auto">
          <a:xfrm>
            <a:off x="6012160" y="3650828"/>
            <a:ext cx="2847975" cy="2154436"/>
          </a:xfrm>
          <a:prstGeom prst="rect">
            <a:avLst/>
          </a:prstGeom>
          <a:solidFill>
            <a:srgbClr val="FFFF99"/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600" b="1" i="1" dirty="0" err="1"/>
              <a:t>Neutronics</a:t>
            </a:r>
            <a:r>
              <a:rPr lang="en-US" altLang="en-US" sz="1600" b="1" i="1" dirty="0"/>
              <a:t> requirements</a:t>
            </a:r>
            <a:endParaRPr lang="en-US" altLang="en-US" sz="1600" b="1" i="1" dirty="0">
              <a:sym typeface="Wingdings" pitchFamily="2" charset="2"/>
            </a:endParaRPr>
          </a:p>
          <a:p>
            <a:pPr algn="ctr"/>
            <a:endParaRPr lang="en-US" altLang="en-US" sz="700" dirty="0"/>
          </a:p>
          <a:p>
            <a:pPr>
              <a:buClr>
                <a:srgbClr val="0066FF"/>
              </a:buClr>
              <a:buFont typeface="Wingdings" pitchFamily="2" charset="2"/>
              <a:buChar char="q"/>
            </a:pPr>
            <a:r>
              <a:rPr lang="en-US" altLang="en-US" sz="2000" b="1" i="1" dirty="0">
                <a:solidFill>
                  <a:srgbClr val="0066FF"/>
                </a:solidFill>
              </a:rPr>
              <a:t> </a:t>
            </a:r>
            <a:r>
              <a:rPr lang="en-US" altLang="en-US" sz="1400" b="1" i="1" dirty="0">
                <a:solidFill>
                  <a:srgbClr val="0066FF"/>
                </a:solidFill>
              </a:rPr>
              <a:t>minimize</a:t>
            </a:r>
            <a:r>
              <a:rPr lang="en-US" altLang="en-US" sz="1400" dirty="0"/>
              <a:t> </a:t>
            </a:r>
            <a:r>
              <a:rPr lang="en-US" altLang="en-US" sz="1400" b="1" i="1" dirty="0">
                <a:solidFill>
                  <a:srgbClr val="0066FF"/>
                </a:solidFill>
              </a:rPr>
              <a:t>n-losses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b="1" dirty="0">
                <a:sym typeface="Wingdings" pitchFamily="2" charset="2"/>
              </a:rPr>
              <a:t></a:t>
            </a:r>
            <a:r>
              <a:rPr lang="en-US" altLang="en-US" sz="1400" dirty="0">
                <a:sym typeface="Wingdings" pitchFamily="2" charset="2"/>
              </a:rPr>
              <a:t> </a:t>
            </a:r>
            <a:r>
              <a:rPr lang="en-US" altLang="en-US" sz="1400" dirty="0"/>
              <a:t>small gaps and openings,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dirty="0"/>
              <a:t>     minimization of structures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dirty="0"/>
              <a:t>     and coolant fractions</a:t>
            </a:r>
          </a:p>
          <a:p>
            <a:pPr algn="ctr">
              <a:buClr>
                <a:srgbClr val="0066FF"/>
              </a:buClr>
              <a:buFont typeface="Wingdings" pitchFamily="2" charset="2"/>
              <a:buChar char="q"/>
            </a:pPr>
            <a:endParaRPr lang="en-US" altLang="en-US" sz="700" dirty="0"/>
          </a:p>
          <a:p>
            <a:pPr>
              <a:buClr>
                <a:srgbClr val="0066FF"/>
              </a:buClr>
              <a:buFont typeface="Wingdings" pitchFamily="2" charset="2"/>
              <a:buChar char="q"/>
            </a:pPr>
            <a:r>
              <a:rPr lang="en-US" altLang="en-US" sz="1400" b="1" i="1" dirty="0">
                <a:solidFill>
                  <a:srgbClr val="0066FF"/>
                </a:solidFill>
              </a:rPr>
              <a:t> add a n-multiplier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b="1" dirty="0">
                <a:sym typeface="Wingdings" pitchFamily="2" charset="2"/>
              </a:rPr>
              <a:t></a:t>
            </a:r>
            <a:r>
              <a:rPr lang="en-US" altLang="en-US" sz="1400" dirty="0"/>
              <a:t> </a:t>
            </a:r>
            <a:r>
              <a:rPr lang="en-US" altLang="en-US" sz="1400" dirty="0" err="1"/>
              <a:t>Pb</a:t>
            </a:r>
            <a:r>
              <a:rPr lang="en-US" altLang="en-US" sz="1400" dirty="0"/>
              <a:t> (n, 2n) or Be (n,2n) </a:t>
            </a:r>
          </a:p>
          <a:p>
            <a:pPr>
              <a:buClr>
                <a:srgbClr val="0066FF"/>
              </a:buClr>
              <a:buFont typeface="Wingdings" pitchFamily="2" charset="2"/>
              <a:buNone/>
            </a:pPr>
            <a:r>
              <a:rPr lang="en-US" altLang="en-US" sz="1400" dirty="0"/>
              <a:t>     or </a:t>
            </a:r>
            <a:r>
              <a:rPr lang="en-US" altLang="en-US" sz="1400" baseline="30000" dirty="0" smtClean="0"/>
              <a:t>7</a:t>
            </a:r>
            <a:r>
              <a:rPr lang="en-US" altLang="en-US" sz="1400" dirty="0" smtClean="0"/>
              <a:t>Li (n</a:t>
            </a:r>
            <a:r>
              <a:rPr lang="en-US" altLang="en-US" sz="1400" dirty="0"/>
              <a:t>, </a:t>
            </a:r>
            <a:r>
              <a:rPr lang="en-US" altLang="en-US" sz="1400" dirty="0" err="1"/>
              <a:t>n’T</a:t>
            </a:r>
            <a:r>
              <a:rPr lang="en-US" altLang="en-US" sz="1400" dirty="0"/>
              <a:t>)</a:t>
            </a:r>
          </a:p>
        </p:txBody>
      </p:sp>
      <p:sp>
        <p:nvSpPr>
          <p:cNvPr id="256017" name="Rectangle 17"/>
          <p:cNvSpPr>
            <a:spLocks noChangeArrowheads="1"/>
          </p:cNvSpPr>
          <p:nvPr/>
        </p:nvSpPr>
        <p:spPr bwMode="auto">
          <a:xfrm>
            <a:off x="250825" y="2997200"/>
            <a:ext cx="6540573" cy="313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Font typeface="Wingdings" pitchFamily="2" charset="2"/>
              <a:buChar char="F"/>
            </a:pPr>
            <a:r>
              <a:rPr lang="en-US" altLang="en-US" sz="1600"/>
              <a:t> Main Tritium production reaction : </a:t>
            </a:r>
            <a:r>
              <a:rPr lang="en-US" altLang="en-US" sz="1600" baseline="30000">
                <a:solidFill>
                  <a:srgbClr val="0066FF"/>
                </a:solidFill>
              </a:rPr>
              <a:t>6</a:t>
            </a:r>
            <a:r>
              <a:rPr lang="en-US" altLang="en-US" sz="1600">
                <a:solidFill>
                  <a:srgbClr val="0066FF"/>
                </a:solidFill>
              </a:rPr>
              <a:t>Li + n =&gt; T + </a:t>
            </a:r>
            <a:r>
              <a:rPr lang="en-US" altLang="en-US" sz="1600" baseline="30000">
                <a:solidFill>
                  <a:srgbClr val="0066FF"/>
                </a:solidFill>
              </a:rPr>
              <a:t>4</a:t>
            </a:r>
            <a:r>
              <a:rPr lang="en-US" altLang="en-US" sz="1600">
                <a:solidFill>
                  <a:srgbClr val="0066FF"/>
                </a:solidFill>
              </a:rPr>
              <a:t>He + 4,8 MeV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05" y="3428207"/>
            <a:ext cx="2707333" cy="139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707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445" y="2471064"/>
            <a:ext cx="3585438" cy="3791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-27384"/>
            <a:ext cx="8001000" cy="504056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Deuterium-Tritium Fuel </a:t>
            </a:r>
            <a:r>
              <a:rPr lang="en-US" sz="3200" dirty="0" smtClean="0">
                <a:solidFill>
                  <a:srgbClr val="0000CC"/>
                </a:solidFill>
              </a:rPr>
              <a:t>Cycle (2/2) </a:t>
            </a:r>
            <a:endParaRPr lang="en-GB" sz="3200" dirty="0">
              <a:solidFill>
                <a:srgbClr val="0000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06" y="620688"/>
            <a:ext cx="8824094" cy="866918"/>
          </a:xfrm>
        </p:spPr>
        <p:txBody>
          <a:bodyPr/>
          <a:lstStyle/>
          <a:p>
            <a:pPr marL="0" indent="0">
              <a:buNone/>
            </a:pPr>
            <a:r>
              <a:rPr lang="en-US" sz="2200" dirty="0" smtClean="0"/>
              <a:t>Ingredients for fusion energy systems with Tritium self-sufficiency: add </a:t>
            </a:r>
            <a:r>
              <a:rPr lang="en-US" sz="2200" baseline="30000" dirty="0" smtClean="0"/>
              <a:t>6</a:t>
            </a:r>
            <a:r>
              <a:rPr lang="en-US" sz="2200" dirty="0" smtClean="0"/>
              <a:t>Li as close as possible around the plasma to capture neutrons</a:t>
            </a:r>
            <a:r>
              <a:rPr lang="en-GB" sz="2400" i="1" dirty="0" smtClean="0">
                <a:solidFill>
                  <a:srgbClr val="0070C0"/>
                </a:solidFill>
              </a:rPr>
              <a:t>*</a:t>
            </a:r>
            <a:r>
              <a:rPr lang="en-US" sz="2200" dirty="0" smtClean="0"/>
              <a:t>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21184" y="1455152"/>
            <a:ext cx="5760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solidFill>
                  <a:srgbClr val="FF3300"/>
                </a:solidFill>
              </a:rPr>
              <a:t>Main </a:t>
            </a:r>
            <a:r>
              <a:rPr lang="en-GB" sz="1800" b="1" i="1" dirty="0">
                <a:solidFill>
                  <a:srgbClr val="FF3300"/>
                </a:solidFill>
              </a:rPr>
              <a:t>available T-breeders </a:t>
            </a:r>
            <a:r>
              <a:rPr lang="en-GB" sz="1800" i="1" dirty="0"/>
              <a:t>(Li-based compounds</a:t>
            </a:r>
            <a:r>
              <a:rPr lang="en-GB" sz="1800" i="1" dirty="0" smtClean="0"/>
              <a:t>): </a:t>
            </a: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800" dirty="0"/>
              <a:t>Solid </a:t>
            </a:r>
            <a:r>
              <a:rPr lang="it-IT" sz="1800" dirty="0" smtClean="0"/>
              <a:t>Li-Ceramics: Li</a:t>
            </a:r>
            <a:r>
              <a:rPr lang="it-IT" sz="1800" baseline="-25000" dirty="0" smtClean="0"/>
              <a:t>2</a:t>
            </a:r>
            <a:r>
              <a:rPr lang="it-IT" sz="1800" dirty="0" smtClean="0"/>
              <a:t>O, </a:t>
            </a:r>
            <a:r>
              <a:rPr lang="it-IT" sz="1800" b="1" dirty="0" smtClean="0">
                <a:solidFill>
                  <a:srgbClr val="0070C0"/>
                </a:solidFill>
              </a:rPr>
              <a:t>Li</a:t>
            </a:r>
            <a:r>
              <a:rPr lang="it-IT" sz="1800" b="1" baseline="-25000" dirty="0" smtClean="0">
                <a:solidFill>
                  <a:srgbClr val="0070C0"/>
                </a:solidFill>
              </a:rPr>
              <a:t>4</a:t>
            </a:r>
            <a:r>
              <a:rPr lang="it-IT" sz="1800" b="1" dirty="0" smtClean="0">
                <a:solidFill>
                  <a:srgbClr val="0070C0"/>
                </a:solidFill>
              </a:rPr>
              <a:t>SiO</a:t>
            </a:r>
            <a:r>
              <a:rPr lang="it-IT" sz="1800" b="1" baseline="-25000" dirty="0" smtClean="0">
                <a:solidFill>
                  <a:srgbClr val="0070C0"/>
                </a:solidFill>
              </a:rPr>
              <a:t>4</a:t>
            </a:r>
            <a:r>
              <a:rPr lang="it-IT" sz="1800" b="1" dirty="0"/>
              <a:t>, </a:t>
            </a:r>
            <a:r>
              <a:rPr lang="it-IT" sz="1800" b="1" dirty="0" smtClean="0">
                <a:solidFill>
                  <a:srgbClr val="0070C0"/>
                </a:solidFill>
              </a:rPr>
              <a:t>Li</a:t>
            </a:r>
            <a:r>
              <a:rPr lang="it-IT" sz="1800" b="1" baseline="-25000" dirty="0" smtClean="0">
                <a:solidFill>
                  <a:srgbClr val="0070C0"/>
                </a:solidFill>
              </a:rPr>
              <a:t>2</a:t>
            </a:r>
            <a:r>
              <a:rPr lang="it-IT" sz="1800" b="1" dirty="0" smtClean="0">
                <a:solidFill>
                  <a:srgbClr val="0070C0"/>
                </a:solidFill>
              </a:rPr>
              <a:t>TiO</a:t>
            </a:r>
            <a:r>
              <a:rPr lang="it-IT" sz="1800" b="1" baseline="-25000" dirty="0" smtClean="0">
                <a:solidFill>
                  <a:srgbClr val="0070C0"/>
                </a:solidFill>
              </a:rPr>
              <a:t>3</a:t>
            </a:r>
            <a:endParaRPr lang="it-IT" sz="1800" b="1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Liquid </a:t>
            </a:r>
            <a:r>
              <a:rPr lang="en-GB" sz="1800" dirty="0"/>
              <a:t>Lithium </a:t>
            </a:r>
            <a:r>
              <a:rPr lang="en-GB" sz="1800" i="1" dirty="0"/>
              <a:t>(natural 7.5% </a:t>
            </a:r>
            <a:r>
              <a:rPr lang="en-GB" sz="1800" i="1" baseline="30000" dirty="0"/>
              <a:t>6</a:t>
            </a:r>
            <a:r>
              <a:rPr lang="en-GB" sz="1800" i="1" dirty="0"/>
              <a:t>Li) </a:t>
            </a: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Liquid Eutectic </a:t>
            </a:r>
            <a:r>
              <a:rPr lang="en-GB" sz="1800" b="1" dirty="0" smtClean="0">
                <a:solidFill>
                  <a:srgbClr val="0070C0"/>
                </a:solidFill>
              </a:rPr>
              <a:t>Pb16Li-alloy</a:t>
            </a:r>
            <a:r>
              <a:rPr lang="en-GB" sz="1800" dirty="0" smtClean="0"/>
              <a:t> </a:t>
            </a:r>
            <a:r>
              <a:rPr lang="en-GB" sz="1800" i="1" dirty="0"/>
              <a:t>(</a:t>
            </a:r>
            <a:r>
              <a:rPr lang="en-GB" sz="1800" i="1" dirty="0" err="1" smtClean="0"/>
              <a:t>T</a:t>
            </a:r>
            <a:r>
              <a:rPr lang="en-GB" sz="1800" i="1" baseline="-25000" dirty="0" err="1" smtClean="0"/>
              <a:t>melting</a:t>
            </a:r>
            <a:r>
              <a:rPr lang="en-GB" sz="1800" i="1" dirty="0" smtClean="0"/>
              <a:t>: ~ 235°C</a:t>
            </a:r>
            <a:r>
              <a:rPr lang="en-GB" sz="1800" i="1" dirty="0"/>
              <a:t>) </a:t>
            </a: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Liquid </a:t>
            </a:r>
            <a:r>
              <a:rPr lang="en-GB" sz="1800" dirty="0"/>
              <a:t>Molten Salts : </a:t>
            </a:r>
            <a:r>
              <a:rPr lang="en-GB" sz="1800" dirty="0" err="1"/>
              <a:t>FLiBe</a:t>
            </a:r>
            <a:r>
              <a:rPr lang="en-GB" sz="1800" dirty="0"/>
              <a:t>, </a:t>
            </a:r>
            <a:r>
              <a:rPr lang="en-GB" sz="1800" dirty="0" err="1"/>
              <a:t>FLiNaBe</a:t>
            </a:r>
            <a:r>
              <a:rPr lang="en-GB" sz="1800" dirty="0"/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8796" y="1467926"/>
            <a:ext cx="2383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800" b="1" i="1" dirty="0" smtClean="0">
                <a:solidFill>
                  <a:srgbClr val="FF3300"/>
                </a:solidFill>
              </a:rPr>
              <a:t>Neutron multipliers: </a:t>
            </a:r>
            <a:endParaRPr lang="en-GB" sz="1800" dirty="0">
              <a:solidFill>
                <a:srgbClr val="FF3300"/>
              </a:solidFill>
            </a:endParaRPr>
          </a:p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en-GB" sz="1800" b="1" dirty="0" smtClean="0">
                <a:solidFill>
                  <a:srgbClr val="0070C0"/>
                </a:solidFill>
              </a:rPr>
              <a:t>Be </a:t>
            </a:r>
            <a:r>
              <a:rPr lang="en-GB" sz="1800" b="1" dirty="0">
                <a:solidFill>
                  <a:srgbClr val="0070C0"/>
                </a:solidFill>
              </a:rPr>
              <a:t>(n, 2n</a:t>
            </a:r>
            <a:r>
              <a:rPr lang="en-GB" sz="1800" b="1" dirty="0" smtClean="0">
                <a:solidFill>
                  <a:srgbClr val="0070C0"/>
                </a:solidFill>
              </a:rPr>
              <a:t>)</a:t>
            </a:r>
            <a:r>
              <a:rPr lang="en-GB" sz="1800" dirty="0" smtClean="0">
                <a:solidFill>
                  <a:srgbClr val="0070C0"/>
                </a:solidFill>
              </a:rPr>
              <a:t> </a:t>
            </a:r>
            <a:endParaRPr lang="en-GB" sz="1800" dirty="0">
              <a:solidFill>
                <a:srgbClr val="0070C0"/>
              </a:solidFill>
            </a:endParaRPr>
          </a:p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en-GB" sz="1800" b="1" dirty="0" err="1" smtClean="0">
                <a:solidFill>
                  <a:srgbClr val="0070C0"/>
                </a:solidFill>
              </a:rPr>
              <a:t>Pb</a:t>
            </a:r>
            <a:r>
              <a:rPr lang="en-GB" sz="1800" b="1" dirty="0" smtClean="0">
                <a:solidFill>
                  <a:srgbClr val="0070C0"/>
                </a:solidFill>
              </a:rPr>
              <a:t> </a:t>
            </a:r>
            <a:r>
              <a:rPr lang="en-GB" sz="1800" b="1" dirty="0">
                <a:solidFill>
                  <a:srgbClr val="0070C0"/>
                </a:solidFill>
              </a:rPr>
              <a:t>(n, 2n</a:t>
            </a:r>
            <a:r>
              <a:rPr lang="en-GB" sz="1800" b="1" dirty="0" smtClean="0">
                <a:solidFill>
                  <a:srgbClr val="0070C0"/>
                </a:solidFill>
              </a:rPr>
              <a:t>)</a:t>
            </a:r>
            <a:r>
              <a:rPr lang="en-GB" sz="1800" b="1" dirty="0" smtClean="0"/>
              <a:t> </a:t>
            </a:r>
            <a:endParaRPr lang="en-GB" sz="1800" b="1" dirty="0"/>
          </a:p>
          <a:p>
            <a:pPr marL="342900" indent="-342900" algn="r">
              <a:buFont typeface="Wingdings" panose="05000000000000000000" pitchFamily="2" charset="2"/>
              <a:buChar char="Ø"/>
            </a:pPr>
            <a:r>
              <a:rPr lang="en-GB" sz="1800" baseline="30000" dirty="0" smtClean="0"/>
              <a:t>7</a:t>
            </a:r>
            <a:r>
              <a:rPr lang="en-GB" sz="1800" dirty="0" smtClean="0"/>
              <a:t>Li </a:t>
            </a:r>
            <a:r>
              <a:rPr lang="en-GB" sz="1800" dirty="0"/>
              <a:t>(n, </a:t>
            </a:r>
            <a:r>
              <a:rPr lang="en-GB" sz="1800" dirty="0" err="1"/>
              <a:t>n’T</a:t>
            </a:r>
            <a:r>
              <a:rPr lang="en-GB" sz="1800" dirty="0" smtClean="0"/>
              <a:t>) </a:t>
            </a:r>
            <a:endParaRPr lang="en-GB" sz="1800" dirty="0"/>
          </a:p>
        </p:txBody>
      </p:sp>
      <p:sp>
        <p:nvSpPr>
          <p:cNvPr id="10" name="Rectangle 9"/>
          <p:cNvSpPr/>
          <p:nvPr/>
        </p:nvSpPr>
        <p:spPr>
          <a:xfrm>
            <a:off x="319024" y="4620276"/>
            <a:ext cx="52629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800" b="1" i="1" dirty="0" smtClean="0">
                <a:solidFill>
                  <a:srgbClr val="FF3300"/>
                </a:solidFill>
              </a:rPr>
              <a:t>Main </a:t>
            </a:r>
            <a:r>
              <a:rPr lang="en-GB" sz="1800" b="1" i="1" dirty="0">
                <a:solidFill>
                  <a:srgbClr val="FF3300"/>
                </a:solidFill>
              </a:rPr>
              <a:t>Structural Materials </a:t>
            </a:r>
            <a:r>
              <a:rPr lang="en-GB" sz="1800" b="1" i="1" dirty="0" smtClean="0">
                <a:solidFill>
                  <a:srgbClr val="FF3300"/>
                </a:solidFill>
              </a:rPr>
              <a:t>(</a:t>
            </a:r>
            <a:r>
              <a:rPr lang="en-GB" sz="1800" b="1" i="1" dirty="0" err="1" smtClean="0">
                <a:solidFill>
                  <a:srgbClr val="FF3300"/>
                </a:solidFill>
              </a:rPr>
              <a:t>BlanketModules</a:t>
            </a:r>
            <a:r>
              <a:rPr lang="en-GB" sz="1800" b="1" i="1" dirty="0" smtClean="0">
                <a:solidFill>
                  <a:srgbClr val="FF3300"/>
                </a:solidFill>
              </a:rPr>
              <a:t>)</a:t>
            </a:r>
            <a:endParaRPr lang="en-GB" sz="1800" dirty="0">
              <a:solidFill>
                <a:srgbClr val="FF33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dirty="0" err="1" smtClean="0">
                <a:solidFill>
                  <a:srgbClr val="0070C0"/>
                </a:solidFill>
              </a:rPr>
              <a:t>Ferritic</a:t>
            </a:r>
            <a:r>
              <a:rPr lang="en-GB" sz="1800" b="1" dirty="0" smtClean="0">
                <a:solidFill>
                  <a:srgbClr val="0070C0"/>
                </a:solidFill>
              </a:rPr>
              <a:t>/Martensitic </a:t>
            </a:r>
            <a:r>
              <a:rPr lang="en-GB" sz="1800" b="1" dirty="0">
                <a:solidFill>
                  <a:srgbClr val="0070C0"/>
                </a:solidFill>
              </a:rPr>
              <a:t>Steels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Vanadium </a:t>
            </a:r>
            <a:r>
              <a:rPr lang="en-GB" sz="1800" dirty="0"/>
              <a:t>Alloys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Composites </a:t>
            </a:r>
            <a:r>
              <a:rPr lang="en-GB" sz="1800" dirty="0" err="1"/>
              <a:t>SiC</a:t>
            </a:r>
            <a:r>
              <a:rPr lang="en-GB" sz="1800" dirty="0"/>
              <a:t>/</a:t>
            </a:r>
            <a:r>
              <a:rPr lang="en-GB" sz="1800" dirty="0" err="1"/>
              <a:t>SiC</a:t>
            </a:r>
            <a:r>
              <a:rPr lang="en-GB" sz="1800" dirty="0"/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1184" y="303321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800" b="1" i="1" dirty="0" smtClean="0">
                <a:solidFill>
                  <a:srgbClr val="FF3300"/>
                </a:solidFill>
              </a:rPr>
              <a:t>Main </a:t>
            </a:r>
            <a:r>
              <a:rPr lang="en-GB" sz="1800" b="1" i="1" dirty="0">
                <a:solidFill>
                  <a:srgbClr val="FF3300"/>
                </a:solidFill>
              </a:rPr>
              <a:t>Coolants </a:t>
            </a:r>
            <a:r>
              <a:rPr lang="en-GB" sz="1800" i="1" dirty="0"/>
              <a:t>(relevant </a:t>
            </a:r>
            <a:r>
              <a:rPr lang="en-GB" sz="1800" i="1" dirty="0" smtClean="0"/>
              <a:t>for plant </a:t>
            </a:r>
            <a:r>
              <a:rPr lang="en-GB" sz="1800" i="1" dirty="0"/>
              <a:t>efficiency) </a:t>
            </a:r>
            <a:endParaRPr lang="en-GB" sz="18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dirty="0" smtClean="0">
                <a:solidFill>
                  <a:srgbClr val="0070C0"/>
                </a:solidFill>
              </a:rPr>
              <a:t>Pressurized </a:t>
            </a:r>
            <a:r>
              <a:rPr lang="en-GB" sz="1800" b="1" dirty="0">
                <a:solidFill>
                  <a:srgbClr val="0070C0"/>
                </a:solidFill>
              </a:rPr>
              <a:t>Water </a:t>
            </a:r>
            <a:r>
              <a:rPr lang="en-GB" sz="1800" dirty="0" smtClean="0"/>
              <a:t> (</a:t>
            </a:r>
            <a:r>
              <a:rPr lang="en-GB" sz="1800" b="1" dirty="0" smtClean="0">
                <a:solidFill>
                  <a:srgbClr val="0070C0"/>
                </a:solidFill>
              </a:rPr>
              <a:t>LWR</a:t>
            </a:r>
            <a:r>
              <a:rPr lang="en-GB" sz="1800" dirty="0" smtClean="0"/>
              <a:t>, SCWR)</a:t>
            </a:r>
            <a:endParaRPr lang="en-GB" sz="1800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dirty="0" smtClean="0"/>
              <a:t>Gas: </a:t>
            </a:r>
            <a:r>
              <a:rPr lang="en-GB" sz="1800" b="1" dirty="0" smtClean="0">
                <a:solidFill>
                  <a:srgbClr val="0070C0"/>
                </a:solidFill>
              </a:rPr>
              <a:t>Helium</a:t>
            </a:r>
            <a:r>
              <a:rPr lang="en-GB" sz="1800" dirty="0" smtClean="0"/>
              <a:t>, CO</a:t>
            </a:r>
            <a:r>
              <a:rPr lang="en-GB" sz="1800" baseline="-25000" dirty="0" smtClean="0"/>
              <a:t>2</a:t>
            </a:r>
            <a:r>
              <a:rPr lang="en-GB" sz="1800" dirty="0"/>
              <a:t>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1800" b="1" dirty="0" smtClean="0">
                <a:solidFill>
                  <a:srgbClr val="0066FF"/>
                </a:solidFill>
              </a:rPr>
              <a:t>Liquid Metals</a:t>
            </a:r>
            <a:r>
              <a:rPr lang="en-GB" sz="1800" dirty="0" smtClean="0">
                <a:solidFill>
                  <a:srgbClr val="0066FF"/>
                </a:solidFill>
              </a:rPr>
              <a:t>: </a:t>
            </a:r>
            <a:r>
              <a:rPr lang="en-GB" sz="1800" dirty="0"/>
              <a:t>Li, </a:t>
            </a:r>
            <a:r>
              <a:rPr lang="en-GB" sz="1800" b="1" dirty="0" err="1" smtClean="0">
                <a:solidFill>
                  <a:srgbClr val="0066FF"/>
                </a:solidFill>
              </a:rPr>
              <a:t>LiPb</a:t>
            </a:r>
            <a:r>
              <a:rPr lang="en-GB" sz="1800" b="1" dirty="0" smtClean="0">
                <a:solidFill>
                  <a:srgbClr val="0066FF"/>
                </a:solidFill>
              </a:rPr>
              <a:t>-alloy</a:t>
            </a:r>
            <a:endParaRPr lang="en-GB" sz="1800" b="1" dirty="0">
              <a:solidFill>
                <a:srgbClr val="0066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320" y="5922687"/>
            <a:ext cx="48807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i="1" dirty="0" smtClean="0">
                <a:solidFill>
                  <a:srgbClr val="0070C0"/>
                </a:solidFill>
              </a:rPr>
              <a:t>* In Blue Bold: covered by present ITER TBM Program </a:t>
            </a:r>
            <a:endParaRPr lang="en-GB" sz="1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15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37" name="Rectangle 41"/>
          <p:cNvSpPr>
            <a:spLocks noChangeArrowheads="1"/>
          </p:cNvSpPr>
          <p:nvPr/>
        </p:nvSpPr>
        <p:spPr bwMode="auto">
          <a:xfrm>
            <a:off x="1547664" y="-27384"/>
            <a:ext cx="6715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0000CC"/>
                </a:solidFill>
              </a:rPr>
              <a:t>Breeding Blanket </a:t>
            </a:r>
            <a:r>
              <a:rPr lang="en-US" altLang="en-US" sz="3200" b="1" dirty="0" smtClean="0">
                <a:solidFill>
                  <a:srgbClr val="0000CC"/>
                </a:solidFill>
              </a:rPr>
              <a:t>Nuclear Design</a:t>
            </a:r>
            <a:endParaRPr lang="en-US" altLang="en-US" sz="3200" b="1" dirty="0">
              <a:solidFill>
                <a:srgbClr val="33CC33"/>
              </a:solidFill>
            </a:endParaRPr>
          </a:p>
        </p:txBody>
      </p:sp>
      <p:sp>
        <p:nvSpPr>
          <p:cNvPr id="208938" name="Text Box 42"/>
          <p:cNvSpPr txBox="1">
            <a:spLocks noChangeArrowheads="1"/>
          </p:cNvSpPr>
          <p:nvPr/>
        </p:nvSpPr>
        <p:spPr bwMode="auto">
          <a:xfrm>
            <a:off x="5969000" y="877888"/>
            <a:ext cx="2857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altLang="en-US" sz="2800">
              <a:latin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52373"/>
            <a:ext cx="8892482" cy="512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48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812088" y="6553200"/>
            <a:ext cx="1066800" cy="3048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8681C275-62FA-4761-A01C-0B77DCE56E17}" type="slidenum">
              <a:rPr lang="en-US" altLang="en-US" baseline="0">
                <a:solidFill>
                  <a:srgbClr val="666465"/>
                </a:solidFill>
              </a:rPr>
              <a:pPr/>
              <a:t>13</a:t>
            </a:fld>
            <a:endParaRPr lang="en-US" altLang="en-US" b="0" baseline="0">
              <a:solidFill>
                <a:srgbClr val="666465"/>
              </a:solidFill>
            </a:endParaRP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-99392"/>
            <a:ext cx="7560840" cy="685800"/>
          </a:xfrm>
        </p:spPr>
        <p:txBody>
          <a:bodyPr/>
          <a:lstStyle/>
          <a:p>
            <a:pPr eaLnBrk="1" hangingPunct="1"/>
            <a:r>
              <a:rPr lang="en-GB" altLang="en-US" sz="3200" dirty="0" smtClean="0">
                <a:solidFill>
                  <a:srgbClr val="0000CC"/>
                </a:solidFill>
              </a:rPr>
              <a:t>Material challenges for Gen4 &amp; Fusion</a:t>
            </a:r>
          </a:p>
        </p:txBody>
      </p:sp>
      <p:pic>
        <p:nvPicPr>
          <p:cNvPr id="2458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63142"/>
            <a:ext cx="8621713" cy="518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2919091" y="3266728"/>
            <a:ext cx="3529013" cy="1049214"/>
          </a:xfrm>
          <a:prstGeom prst="rect">
            <a:avLst/>
          </a:prstGeom>
          <a:solidFill>
            <a:srgbClr val="CC6600">
              <a:alpha val="20000"/>
            </a:srgbClr>
          </a:solidFill>
          <a:ln w="28575">
            <a:solidFill>
              <a:srgbClr val="FFCC99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1749103" y="2474442"/>
            <a:ext cx="36513" cy="2447925"/>
          </a:xfrm>
          <a:prstGeom prst="rect">
            <a:avLst/>
          </a:prstGeom>
          <a:solidFill>
            <a:srgbClr val="FF9900"/>
          </a:solidFill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584" name="AutoShape 7"/>
          <p:cNvSpPr>
            <a:spLocks/>
          </p:cNvSpPr>
          <p:nvPr/>
        </p:nvSpPr>
        <p:spPr bwMode="auto">
          <a:xfrm>
            <a:off x="2031678" y="5055717"/>
            <a:ext cx="731838" cy="255588"/>
          </a:xfrm>
          <a:prstGeom prst="borderCallout1">
            <a:avLst>
              <a:gd name="adj1" fmla="val 44722"/>
              <a:gd name="adj2" fmla="val -10412"/>
              <a:gd name="adj3" fmla="val -27329"/>
              <a:gd name="adj4" fmla="val -32755"/>
            </a:avLst>
          </a:prstGeom>
          <a:solidFill>
            <a:srgbClr val="FFCC00"/>
          </a:solidFill>
          <a:ln w="9525">
            <a:solidFill>
              <a:srgbClr val="FF990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en-US" sz="1400" baseline="0"/>
              <a:t>ITER</a:t>
            </a:r>
            <a:endParaRPr lang="en-US" altLang="en-US" sz="1400" baseline="0"/>
          </a:p>
        </p:txBody>
      </p:sp>
      <p:sp>
        <p:nvSpPr>
          <p:cNvPr id="24585" name="Rectangle 8"/>
          <p:cNvSpPr>
            <a:spLocks noChangeArrowheads="1"/>
          </p:cNvSpPr>
          <p:nvPr/>
        </p:nvSpPr>
        <p:spPr bwMode="auto">
          <a:xfrm>
            <a:off x="1779266" y="3626967"/>
            <a:ext cx="655638" cy="587375"/>
          </a:xfrm>
          <a:prstGeom prst="rect">
            <a:avLst/>
          </a:prstGeom>
          <a:solidFill>
            <a:srgbClr val="C0C0C0">
              <a:alpha val="50195"/>
            </a:srgbClr>
          </a:solidFill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586" name="AutoShape 9"/>
          <p:cNvSpPr>
            <a:spLocks/>
          </p:cNvSpPr>
          <p:nvPr/>
        </p:nvSpPr>
        <p:spPr bwMode="auto">
          <a:xfrm>
            <a:off x="2719066" y="4342929"/>
            <a:ext cx="692150" cy="274638"/>
          </a:xfrm>
          <a:prstGeom prst="borderCallout1">
            <a:avLst>
              <a:gd name="adj1" fmla="val 41620"/>
              <a:gd name="adj2" fmla="val -11009"/>
              <a:gd name="adj3" fmla="val -54912"/>
              <a:gd name="adj4" fmla="val -44495"/>
            </a:avLst>
          </a:prstGeom>
          <a:solidFill>
            <a:srgbClr val="C0C0C0">
              <a:alpha val="50195"/>
            </a:srgbClr>
          </a:solidFill>
          <a:ln w="9525">
            <a:solidFill>
              <a:srgbClr val="C0C0C0"/>
            </a:solidFill>
            <a:miter lim="800000"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en-US" sz="1200" baseline="0"/>
              <a:t>AGR</a:t>
            </a:r>
            <a:endParaRPr lang="en-US" altLang="en-US" sz="1200" baseline="0"/>
          </a:p>
        </p:txBody>
      </p:sp>
      <p:sp>
        <p:nvSpPr>
          <p:cNvPr id="24587" name="Text Box 10"/>
          <p:cNvSpPr txBox="1">
            <a:spLocks noChangeArrowheads="1"/>
          </p:cNvSpPr>
          <p:nvPr/>
        </p:nvSpPr>
        <p:spPr bwMode="auto">
          <a:xfrm>
            <a:off x="4779641" y="832967"/>
            <a:ext cx="3024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nl-NL" altLang="en-US" sz="1400" b="0" i="1" baseline="0"/>
              <a:t>[Based on Zinkle, SMINS, 2007]</a:t>
            </a:r>
            <a:endParaRPr lang="en-US" altLang="en-US" sz="1400" b="0" i="1" baseline="0"/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2271391" y="764704"/>
            <a:ext cx="635000" cy="2357438"/>
          </a:xfrm>
          <a:prstGeom prst="rect">
            <a:avLst/>
          </a:prstGeom>
          <a:solidFill>
            <a:srgbClr val="FFFF00">
              <a:alpha val="30196"/>
            </a:srgbClr>
          </a:solidFill>
          <a:ln w="9525">
            <a:solidFill>
              <a:srgbClr val="FFFF00"/>
            </a:solidFill>
            <a:prstDash val="lgDash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GB" altLang="en-US"/>
          </a:p>
        </p:txBody>
      </p:sp>
      <p:sp>
        <p:nvSpPr>
          <p:cNvPr id="24589" name="Line 12"/>
          <p:cNvSpPr>
            <a:spLocks noChangeShapeType="1"/>
          </p:cNvSpPr>
          <p:nvPr/>
        </p:nvSpPr>
        <p:spPr bwMode="auto">
          <a:xfrm>
            <a:off x="2979416" y="1594967"/>
            <a:ext cx="2087563" cy="0"/>
          </a:xfrm>
          <a:prstGeom prst="line">
            <a:avLst/>
          </a:prstGeom>
          <a:noFill/>
          <a:ln w="177800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90" name="AutoShape 13"/>
          <p:cNvSpPr>
            <a:spLocks/>
          </p:cNvSpPr>
          <p:nvPr/>
        </p:nvSpPr>
        <p:spPr bwMode="auto">
          <a:xfrm>
            <a:off x="3050853" y="1223492"/>
            <a:ext cx="1271588" cy="747713"/>
          </a:xfrm>
          <a:prstGeom prst="borderCallout1">
            <a:avLst>
              <a:gd name="adj1" fmla="val 15287"/>
              <a:gd name="adj2" fmla="val -5991"/>
              <a:gd name="adj3" fmla="val -14227"/>
              <a:gd name="adj4" fmla="val -28338"/>
            </a:avLst>
          </a:prstGeom>
          <a:solidFill>
            <a:srgbClr val="FFFF00">
              <a:alpha val="70195"/>
            </a:srgbClr>
          </a:solidFill>
          <a:ln w="9525">
            <a:solidFill>
              <a:schemeClr val="bg2"/>
            </a:solidFill>
            <a:miter lim="800000"/>
            <a:headEnd/>
            <a:tailEnd type="oval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l-NL" altLang="en-US" sz="1400" b="0" baseline="0">
                <a:solidFill>
                  <a:srgbClr val="666465"/>
                </a:solidFill>
              </a:rPr>
              <a:t>DEMO/FPR divertor (consumable)</a:t>
            </a:r>
            <a:endParaRPr lang="en-US" altLang="en-US" sz="1400" b="0" baseline="0">
              <a:solidFill>
                <a:srgbClr val="66646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1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Reduced Activation Ferritic</a:t>
            </a:r>
            <a:r>
              <a:rPr lang="en-GB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</a:t>
            </a:r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Martensitic Steels (1/2)</a:t>
            </a:r>
          </a:p>
        </p:txBody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4816" y="764704"/>
            <a:ext cx="3887664" cy="2088232"/>
          </a:xfrm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GB" altLang="en-US" sz="1600" b="1" dirty="0" smtClean="0">
                <a:latin typeface="Arial" pitchFamily="34" charset="0"/>
              </a:rPr>
              <a:t>Belongs to the series of 9%Cr F/M Steels used in the tempered </a:t>
            </a:r>
            <a:r>
              <a:rPr lang="en-GB" altLang="en-US" sz="1600" b="1" dirty="0" err="1" smtClean="0">
                <a:latin typeface="Arial" pitchFamily="34" charset="0"/>
              </a:rPr>
              <a:t>martensite</a:t>
            </a:r>
            <a:r>
              <a:rPr lang="en-GB" altLang="en-US" sz="1600" b="1" dirty="0" smtClean="0">
                <a:latin typeface="Arial" pitchFamily="34" charset="0"/>
              </a:rPr>
              <a:t> microstructure </a:t>
            </a:r>
          </a:p>
          <a:p>
            <a:pPr eaLnBrk="1" hangingPunct="1">
              <a:buFontTx/>
              <a:buChar char="•"/>
            </a:pPr>
            <a:r>
              <a:rPr lang="en-GB" altLang="en-US" sz="1600" b="1" dirty="0" smtClean="0">
                <a:latin typeface="Arial" pitchFamily="34" charset="0"/>
              </a:rPr>
              <a:t>Reduced Activation:</a:t>
            </a:r>
          </a:p>
          <a:p>
            <a:pPr lvl="1" eaLnBrk="1" hangingPunct="1"/>
            <a:r>
              <a:rPr lang="en-GB" altLang="en-US" sz="1600" b="1" dirty="0" smtClean="0">
                <a:latin typeface="Arial" pitchFamily="34" charset="0"/>
              </a:rPr>
              <a:t>Low level waste already after 80-100 years</a:t>
            </a:r>
          </a:p>
          <a:p>
            <a:pPr lvl="1" eaLnBrk="1" hangingPunct="1"/>
            <a:r>
              <a:rPr lang="en-GB" altLang="en-US" sz="1600" b="1" dirty="0" err="1" smtClean="0">
                <a:latin typeface="Arial" pitchFamily="34" charset="0"/>
              </a:rPr>
              <a:t>Nb</a:t>
            </a:r>
            <a:r>
              <a:rPr lang="en-GB" altLang="en-US" sz="1600" b="1" dirty="0" smtClean="0">
                <a:latin typeface="Arial" pitchFamily="34" charset="0"/>
              </a:rPr>
              <a:t> and Mo are dominating </a:t>
            </a:r>
          </a:p>
          <a:p>
            <a:pPr eaLnBrk="1" hangingPunct="1">
              <a:buFontTx/>
              <a:buChar char="•"/>
            </a:pPr>
            <a:endParaRPr lang="en-GB" altLang="en-US" sz="1600" dirty="0" smtClean="0">
              <a:latin typeface="Arial" pitchFamily="34" charset="0"/>
            </a:endParaRPr>
          </a:p>
        </p:txBody>
      </p:sp>
      <p:graphicFrame>
        <p:nvGraphicFramePr>
          <p:cNvPr id="3481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2454515"/>
              </p:ext>
            </p:extLst>
          </p:nvPr>
        </p:nvGraphicFramePr>
        <p:xfrm>
          <a:off x="5148064" y="3029362"/>
          <a:ext cx="3528392" cy="271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Werkblad" r:id="rId3" imgW="2590800" imgH="1955800" progId="Excel.Sheet.8">
                  <p:embed/>
                </p:oleObj>
              </mc:Choice>
              <mc:Fallback>
                <p:oleObj name="Werkblad" r:id="rId3" imgW="2590800" imgH="19558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064" y="3029362"/>
                        <a:ext cx="3528392" cy="271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58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288" y="764704"/>
            <a:ext cx="4475070" cy="463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4584" name="Text Box 6"/>
          <p:cNvSpPr txBox="1">
            <a:spLocks noChangeArrowheads="1"/>
          </p:cNvSpPr>
          <p:nvPr/>
        </p:nvSpPr>
        <p:spPr bwMode="auto">
          <a:xfrm>
            <a:off x="650875" y="5410612"/>
            <a:ext cx="3455988" cy="512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043" tIns="40522" rIns="81043" bIns="40522">
            <a:spAutoFit/>
          </a:bodyPr>
          <a:lstStyle>
            <a:lvl1pPr eaLnBrk="0" hangingPunct="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sz="1400" b="1" dirty="0" smtClean="0">
                <a:cs typeface="ＭＳ Ｐゴシック" charset="0"/>
              </a:rPr>
              <a:t>Long term irradiation of a DEMO First Wall: 12.5MWa/m</a:t>
            </a:r>
            <a:r>
              <a:rPr lang="en-US" sz="1400" b="1" baseline="30000" dirty="0" smtClean="0">
                <a:cs typeface="ＭＳ Ｐゴシック" charset="0"/>
              </a:rPr>
              <a:t>2</a:t>
            </a:r>
            <a:r>
              <a:rPr lang="en-US" sz="1400" b="1" dirty="0" smtClean="0">
                <a:cs typeface="ＭＳ Ｐゴシック" charset="0"/>
              </a:rPr>
              <a:t>: ~115 </a:t>
            </a:r>
            <a:r>
              <a:rPr lang="en-US" sz="1400" b="1" dirty="0" err="1" smtClean="0">
                <a:cs typeface="ＭＳ Ｐゴシック" charset="0"/>
              </a:rPr>
              <a:t>dpa</a:t>
            </a:r>
            <a:endParaRPr lang="en-GB" sz="1400" b="1" dirty="0" smtClean="0">
              <a:cs typeface="ＭＳ Ｐゴシック" charset="0"/>
            </a:endParaRPr>
          </a:p>
        </p:txBody>
      </p:sp>
      <p:sp>
        <p:nvSpPr>
          <p:cNvPr id="24585" name="Rectangle 7"/>
          <p:cNvSpPr>
            <a:spLocks noChangeArrowheads="1"/>
          </p:cNvSpPr>
          <p:nvPr/>
        </p:nvSpPr>
        <p:spPr bwMode="auto">
          <a:xfrm>
            <a:off x="528638" y="5973862"/>
            <a:ext cx="3082738" cy="22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043" tIns="40522" rIns="81043" bIns="40522" anchor="ctr">
            <a:spAutoFit/>
          </a:bodyPr>
          <a:lstStyle/>
          <a:p>
            <a:pPr>
              <a:defRPr/>
            </a:pPr>
            <a:r>
              <a:rPr lang="sv-SE" altLang="ja-JP" sz="900" b="1" i="1">
                <a:latin typeface="Calibri" charset="0"/>
                <a:ea typeface="MS PGothic" charset="0"/>
                <a:cs typeface="MS PGothic" charset="0"/>
              </a:rPr>
              <a:t>R. Lindau et al.</a:t>
            </a:r>
            <a:r>
              <a:rPr lang="fr-FR" altLang="ja-JP" sz="900" b="1" i="1">
                <a:latin typeface="Calibri" charset="0"/>
                <a:ea typeface="MS PGothic" charset="0"/>
                <a:cs typeface="MS PGothic" charset="0"/>
              </a:rPr>
              <a:t>, Fusion Eng. and Design 75-79 (2005) 989-996</a:t>
            </a:r>
            <a:r>
              <a:rPr lang="en-GB" altLang="ja-JP" sz="900" b="1" i="1">
                <a:latin typeface="Calibri" charset="0"/>
                <a:ea typeface="MS PGothic" charset="0"/>
                <a:cs typeface="MS PGothic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475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31799" y="503282"/>
            <a:ext cx="831691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sz="2000" i="1" dirty="0" smtClean="0">
                <a:solidFill>
                  <a:schemeClr val="tx2"/>
                </a:solidFill>
                <a:sym typeface="Wingdings" pitchFamily="2" charset="2"/>
              </a:rPr>
              <a:t>RAFM Steel compositions presently considered (TBM CD inputs) </a:t>
            </a:r>
          </a:p>
          <a:p>
            <a:pPr marL="342900" indent="-342900">
              <a:spcBef>
                <a:spcPct val="20000"/>
              </a:spcBef>
              <a:buClr>
                <a:srgbClr val="3333CC"/>
              </a:buClr>
              <a:buFont typeface="Wingdings" pitchFamily="2" charset="2"/>
              <a:buChar char="u"/>
              <a:defRPr/>
            </a:pPr>
            <a:endParaRPr lang="en-US" sz="2000" i="1" dirty="0">
              <a:solidFill>
                <a:srgbClr val="000000"/>
              </a:solidFill>
              <a:sym typeface="Wingdings" pitchFamily="2" charset="2"/>
            </a:endParaRPr>
          </a:p>
        </p:txBody>
      </p:sp>
      <p:graphicFrame>
        <p:nvGraphicFramePr>
          <p:cNvPr id="5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4174962"/>
              </p:ext>
            </p:extLst>
          </p:nvPr>
        </p:nvGraphicFramePr>
        <p:xfrm>
          <a:off x="528177" y="962353"/>
          <a:ext cx="8356515" cy="52632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3399"/>
                <a:gridCol w="1190681"/>
                <a:gridCol w="1187355"/>
                <a:gridCol w="1009934"/>
                <a:gridCol w="1064526"/>
                <a:gridCol w="901070"/>
                <a:gridCol w="1006207"/>
                <a:gridCol w="1013343"/>
              </a:tblGrid>
              <a:tr h="28507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EU HCLL &amp; HCPB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JA WCCB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 HHCR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CN HCCB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LLCB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39983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Elements / wt%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GradeX10CrWVTa9-1 (Eurofer97) as in RCC-</a:t>
                      </a:r>
                      <a:r>
                        <a:rPr lang="en-GB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MRx</a:t>
                      </a:r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2012 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GradeX10CrWVTa9-1 (Aimed for values)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F82H [Target]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ARAA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CLF-1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CLAM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IN-RAFMS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Ag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 low as possible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As+Sn+Sb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7756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As+Sn+Sb+Zr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 low as possible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&lt;0.003 [0.0010]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0.09 to 0.12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0.08-0.12 [0.10]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0.080 – 0.12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0.11±0.015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0.1±0.02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 low as possible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 to 9.5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7.5-8.5 [8.0]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8.70 – 9.300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8.5±0.3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9.0±0.5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9.2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Cu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0.0100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88.1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≤</a:t>
                      </a:r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Mn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0.20 to 0.60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0.05-0.5 [0.45]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0.30 – 0.60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0.5±0.2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0.45±0.2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0.6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 low as possible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0.015 – 0.045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0.002 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 – 0.015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0.02-0.035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 low as possible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Ni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≤</a:t>
                      </a:r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0.1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≤ 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Sb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0.050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 – 0.15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Sn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0.004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69548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0.10 – 0.14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0.01 - 0.1 [0.08]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 – 0.09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0.10±0.03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0.15±0.02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0.08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 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 – 0.020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 – 0.25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0.15-0.25 [0.20]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0.05 – 0.30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0.3±0.1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0.2±0.05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0.24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 – 1.2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1.8-2.2 [2.0]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 – 1.40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1.5±0.2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1.5±0.1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1.5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  <a:tr h="151564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0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Zr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0.005-0.020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Reduced Activation Ferritic</a:t>
            </a:r>
            <a:r>
              <a:rPr lang="en-GB" altLang="en-US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-</a:t>
            </a:r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Martensitic Steels (2/2)</a:t>
            </a:r>
          </a:p>
        </p:txBody>
      </p:sp>
    </p:spTree>
    <p:extLst>
      <p:ext uri="{BB962C8B-B14F-4D97-AF65-F5344CB8AC3E}">
        <p14:creationId xmlns:p14="http://schemas.microsoft.com/office/powerpoint/2010/main" val="3965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31799" y="620688"/>
            <a:ext cx="500429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Ceramic Breeder: Ternary Lithium Oxides,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based on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Li</a:t>
            </a:r>
            <a:r>
              <a:rPr lang="en-US" sz="2000" baseline="-25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SiO</a:t>
            </a:r>
            <a:r>
              <a:rPr lang="en-US" sz="2000" baseline="-25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4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 and Li</a:t>
            </a:r>
            <a:r>
              <a:rPr lang="en-US" sz="2000" baseline="-25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2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TiO</a:t>
            </a:r>
            <a:r>
              <a:rPr lang="en-US" sz="2000" baseline="-25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3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 </a:t>
            </a:r>
          </a:p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T-production rate be </a:t>
            </a:r>
            <a:r>
              <a:rPr lang="en-US" sz="2000" dirty="0">
                <a:solidFill>
                  <a:schemeClr val="tx2"/>
                </a:solidFill>
                <a:latin typeface="+mn-lt"/>
                <a:sym typeface="Wingdings" pitchFamily="2" charset="2"/>
              </a:rPr>
              <a:t>raised by enrichment in </a:t>
            </a:r>
            <a:r>
              <a:rPr lang="en-US" sz="2000" baseline="30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6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Li (typically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30–60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%).</a:t>
            </a:r>
            <a:endParaRPr lang="en-US" sz="2000" dirty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Lithium-ceramics and Beryllium Pebble-Beds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8" r="9819"/>
          <a:stretch/>
        </p:blipFill>
        <p:spPr bwMode="auto">
          <a:xfrm>
            <a:off x="5400456" y="2213650"/>
            <a:ext cx="3276000" cy="2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13651"/>
            <a:ext cx="2880320" cy="294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28095" y="652626"/>
            <a:ext cx="37084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Neutron multiplier:  beryllium, beryllium alloys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31551" y="5445224"/>
            <a:ext cx="824490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ü"/>
              <a:defRPr/>
            </a:pPr>
            <a:r>
              <a:rPr lang="en-US" sz="18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Technology chosen for pebble production aims at low long term activation and the possibility to recycle (dissolution or </a:t>
            </a:r>
            <a:r>
              <a:rPr lang="en-US" sz="1800" dirty="0" err="1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remelting</a:t>
            </a:r>
            <a:r>
              <a:rPr lang="en-US" sz="18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) of all the materials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7824" y="2708920"/>
            <a:ext cx="3384376" cy="707886"/>
          </a:xfrm>
          <a:prstGeom prst="rect">
            <a:avLst/>
          </a:prstGeom>
          <a:solidFill>
            <a:srgbClr val="EAEAEA">
              <a:alpha val="4980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Pebble-beds purged with He+H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gas for T-extraction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3688" y="3717032"/>
            <a:ext cx="11608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Li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2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TiO</a:t>
            </a:r>
            <a:r>
              <a:rPr lang="en-US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3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 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4924" y="3718367"/>
            <a:ext cx="5613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Be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82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31799" y="620688"/>
            <a:ext cx="8100641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Pb16Li has melting point at about 235 °C</a:t>
            </a:r>
          </a:p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Always applied as a loop</a:t>
            </a:r>
          </a:p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Tritium extraction is performed outside the 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VV</a:t>
            </a:r>
          </a:p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r>
              <a:rPr lang="en-US" sz="2000" baseline="30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6</a:t>
            </a:r>
            <a:r>
              <a:rPr lang="en-US" sz="2000" dirty="0" smtClean="0">
                <a:solidFill>
                  <a:schemeClr val="tx2"/>
                </a:solidFill>
                <a:latin typeface="+mn-lt"/>
                <a:sym typeface="Wingdings" pitchFamily="2" charset="2"/>
              </a:rPr>
              <a:t>Li can be added in the loop</a:t>
            </a:r>
            <a:endParaRPr lang="en-US" sz="2000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  <a:p>
            <a:pPr marL="342900" indent="-342900">
              <a:spcBef>
                <a:spcPts val="1200"/>
              </a:spcBef>
              <a:buClr>
                <a:srgbClr val="3333CC"/>
              </a:buClr>
              <a:buFont typeface="Wingdings" panose="05000000000000000000" pitchFamily="2" charset="2"/>
              <a:buChar char="v"/>
              <a:defRPr/>
            </a:pPr>
            <a:endParaRPr lang="en-US" sz="2000" dirty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476250"/>
          </a:xfrm>
        </p:spPr>
        <p:txBody>
          <a:bodyPr/>
          <a:lstStyle/>
          <a:p>
            <a:pPr algn="ctr" eaLnBrk="1" hangingPunct="1"/>
            <a:r>
              <a:rPr lang="en-GB" altLang="en-US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Pb16Li – Lithium Lead eutectic alloy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809711" y="6001543"/>
            <a:ext cx="743469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1200"/>
              </a:spcBef>
              <a:buClr>
                <a:srgbClr val="3333CC"/>
              </a:buClr>
              <a:defRPr/>
            </a:pPr>
            <a:r>
              <a:rPr lang="en-GB" sz="1200" i="1" dirty="0"/>
              <a:t>t</a:t>
            </a:r>
            <a:r>
              <a:rPr lang="en-GB" sz="1200" i="1" dirty="0" smtClean="0"/>
              <a:t>aken from: I</a:t>
            </a:r>
            <a:r>
              <a:rPr lang="en-GB" sz="1200" i="1" dirty="0"/>
              <a:t>. Ricapito et al. / Fusion Engineering and Design 89 (2014) 1469–1475 </a:t>
            </a:r>
            <a:endParaRPr lang="en-US" sz="1200" i="1" dirty="0" smtClean="0">
              <a:solidFill>
                <a:schemeClr val="tx2"/>
              </a:solidFill>
              <a:latin typeface="+mn-lt"/>
              <a:sym typeface="Wingdings" pitchFamily="2" charset="2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05792"/>
            <a:ext cx="5421104" cy="312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80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ChangeArrowheads="1"/>
          </p:cNvSpPr>
          <p:nvPr/>
        </p:nvSpPr>
        <p:spPr bwMode="auto">
          <a:xfrm>
            <a:off x="0" y="0"/>
            <a:ext cx="9144000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800" b="1" dirty="0">
                <a:solidFill>
                  <a:srgbClr val="3333CC"/>
                </a:solidFill>
                <a:latin typeface="Arial" charset="0"/>
              </a:rPr>
              <a:t>Testing of </a:t>
            </a:r>
            <a:r>
              <a:rPr lang="en-GB" altLang="en-US" sz="2800" b="1" dirty="0" smtClean="0">
                <a:solidFill>
                  <a:srgbClr val="3333CC"/>
                </a:solidFill>
                <a:latin typeface="Arial" charset="0"/>
              </a:rPr>
              <a:t>Tritium </a:t>
            </a:r>
            <a:r>
              <a:rPr lang="en-GB" altLang="en-US" sz="2800" b="1" dirty="0">
                <a:solidFill>
                  <a:srgbClr val="3333CC"/>
                </a:solidFill>
                <a:latin typeface="Arial" charset="0"/>
              </a:rPr>
              <a:t>Breeding Blankets in </a:t>
            </a:r>
            <a:r>
              <a:rPr lang="en-GB" altLang="en-US" sz="2800" b="1" dirty="0" smtClean="0">
                <a:solidFill>
                  <a:srgbClr val="3333CC"/>
                </a:solidFill>
                <a:latin typeface="Arial" charset="0"/>
              </a:rPr>
              <a:t>ITER</a:t>
            </a:r>
            <a:endParaRPr lang="en-US" altLang="en-US" sz="2800" b="1" dirty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323849" y="783036"/>
            <a:ext cx="849662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3208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0099"/>
              </a:buClr>
              <a:buFontTx/>
              <a:buNone/>
            </a:pPr>
            <a:r>
              <a:rPr lang="en-US" altLang="en-US" sz="2000" dirty="0" err="1" smtClean="0">
                <a:latin typeface="Arial" charset="0"/>
              </a:rPr>
              <a:t>Oone</a:t>
            </a:r>
            <a:r>
              <a:rPr lang="en-US" altLang="en-US" sz="2000" dirty="0" smtClean="0">
                <a:latin typeface="Arial" charset="0"/>
              </a:rPr>
              <a:t> </a:t>
            </a:r>
            <a:r>
              <a:rPr lang="en-US" altLang="en-US" sz="2000" dirty="0">
                <a:latin typeface="Arial" charset="0"/>
              </a:rPr>
              <a:t>of the ITER missions is </a:t>
            </a:r>
            <a:r>
              <a:rPr lang="en-GB" altLang="en-US" sz="2000" dirty="0">
                <a:solidFill>
                  <a:srgbClr val="000000"/>
                </a:solidFill>
                <a:latin typeface="Arial" charset="0"/>
              </a:rPr>
              <a:t>the following (cf. Project Specifications</a:t>
            </a:r>
            <a:r>
              <a:rPr lang="en-GB" altLang="en-US" sz="2000" dirty="0" smtClean="0">
                <a:solidFill>
                  <a:srgbClr val="000000"/>
                </a:solidFill>
                <a:latin typeface="Arial" charset="0"/>
              </a:rPr>
              <a:t>): </a:t>
            </a:r>
            <a:r>
              <a:rPr lang="en-GB" altLang="en-US" sz="2000" dirty="0" smtClean="0">
                <a:solidFill>
                  <a:srgbClr val="FF0000"/>
                </a:solidFill>
                <a:latin typeface="Arial" charset="0"/>
              </a:rPr>
              <a:t>“</a:t>
            </a:r>
            <a:r>
              <a:rPr lang="en-GB" altLang="en-US" sz="2000" b="1" i="1" dirty="0">
                <a:solidFill>
                  <a:srgbClr val="FF0000"/>
                </a:solidFill>
                <a:latin typeface="Arial" charset="0"/>
              </a:rPr>
              <a:t>ITER should test tritium breeding module concepts that would lead in a future reactor to tritium </a:t>
            </a:r>
            <a:r>
              <a:rPr lang="en-GB" altLang="en-US" sz="2000" b="1" i="1" dirty="0" smtClean="0">
                <a:solidFill>
                  <a:srgbClr val="FF0000"/>
                </a:solidFill>
                <a:latin typeface="Arial" charset="0"/>
              </a:rPr>
              <a:t>self-sufficiency</a:t>
            </a:r>
            <a:r>
              <a:rPr lang="en-GB" altLang="en-US" sz="2000" b="1" i="1" dirty="0">
                <a:solidFill>
                  <a:srgbClr val="FF0000"/>
                </a:solidFill>
                <a:latin typeface="Arial" charset="0"/>
              </a:rPr>
              <a:t>, the extraction of high grade heat and electricity production</a:t>
            </a:r>
            <a:r>
              <a:rPr lang="en-GB" altLang="en-US" sz="2000" b="1" i="1" dirty="0" smtClean="0">
                <a:solidFill>
                  <a:srgbClr val="FF0000"/>
                </a:solidFill>
                <a:latin typeface="Arial" charset="0"/>
              </a:rPr>
              <a:t>.”</a:t>
            </a:r>
            <a:endParaRPr lang="en-GB" altLang="en-US" sz="2000" b="1" i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2204864"/>
            <a:ext cx="87126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Ins="132080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600"/>
              </a:spcAft>
              <a:buClr>
                <a:srgbClr val="000099"/>
              </a:buClr>
              <a:buFontTx/>
              <a:buNone/>
            </a:pPr>
            <a:r>
              <a:rPr lang="en-US" altLang="en-US" sz="2000" dirty="0" smtClean="0">
                <a:latin typeface="Arial" charset="0"/>
              </a:rPr>
              <a:t>All IO-CT </a:t>
            </a:r>
            <a:r>
              <a:rPr lang="en-US" altLang="en-US" sz="2000" dirty="0">
                <a:latin typeface="Arial" charset="0"/>
              </a:rPr>
              <a:t>&amp; DA activities related to </a:t>
            </a:r>
            <a:r>
              <a:rPr lang="en-GB" altLang="en-US" sz="2000" dirty="0">
                <a:latin typeface="Arial" charset="0"/>
              </a:rPr>
              <a:t>this mission form the </a:t>
            </a:r>
            <a:r>
              <a:rPr lang="en-GB" altLang="en-US" sz="2000" b="1" dirty="0">
                <a:solidFill>
                  <a:srgbClr val="0000CC"/>
                </a:solidFill>
                <a:latin typeface="Arial" charset="0"/>
              </a:rPr>
              <a:t>“TBM Program</a:t>
            </a:r>
            <a:r>
              <a:rPr lang="en-GB" altLang="en-US" sz="2000" b="1" dirty="0" smtClean="0">
                <a:solidFill>
                  <a:srgbClr val="0000CC"/>
                </a:solidFill>
                <a:latin typeface="Arial" charset="0"/>
              </a:rPr>
              <a:t>” </a:t>
            </a:r>
            <a:endParaRPr lang="en-GB" altLang="en-US" sz="2000" b="1" dirty="0">
              <a:solidFill>
                <a:srgbClr val="0000CC"/>
              </a:solidFill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170488" y="2714650"/>
            <a:ext cx="3529012" cy="3522662"/>
            <a:chOff x="5170488" y="2210594"/>
            <a:chExt cx="3529012" cy="352266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0488" y="2210594"/>
              <a:ext cx="3529012" cy="35226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9665" y="5144632"/>
              <a:ext cx="1152128" cy="268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Group 12"/>
          <p:cNvGrpSpPr>
            <a:grpSpLocks/>
          </p:cNvGrpSpPr>
          <p:nvPr/>
        </p:nvGrpSpPr>
        <p:grpSpPr bwMode="auto">
          <a:xfrm>
            <a:off x="611188" y="2769419"/>
            <a:ext cx="4797425" cy="3455987"/>
            <a:chOff x="659707" y="3356992"/>
            <a:chExt cx="4797461" cy="2898899"/>
          </a:xfrm>
        </p:grpSpPr>
        <p:pic>
          <p:nvPicPr>
            <p:cNvPr id="10" name="Picture 13" descr="IVC didascalia IVC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07" y="3356992"/>
              <a:ext cx="4185393" cy="2898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974769" y="4478189"/>
              <a:ext cx="144017" cy="275154"/>
            </a:xfrm>
            <a:prstGeom prst="rect">
              <a:avLst/>
            </a:prstGeom>
            <a:solidFill>
              <a:srgbClr val="FF0000"/>
            </a:solidFill>
            <a:ln w="31750" algn="ctr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Century Gothic" pitchFamily="34" charset="0"/>
              </a:endParaRPr>
            </a:p>
          </p:txBody>
        </p:sp>
        <p:sp>
          <p:nvSpPr>
            <p:cNvPr id="12" name="Right Arrow 15"/>
            <p:cNvSpPr>
              <a:spLocks noChangeArrowheads="1"/>
            </p:cNvSpPr>
            <p:nvPr/>
          </p:nvSpPr>
          <p:spPr bwMode="auto">
            <a:xfrm>
              <a:off x="4233032" y="4592233"/>
              <a:ext cx="1224136" cy="322220"/>
            </a:xfrm>
            <a:prstGeom prst="rightArrow">
              <a:avLst>
                <a:gd name="adj1" fmla="val 50000"/>
                <a:gd name="adj2" fmla="val 50003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6513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676400" y="304800"/>
            <a:ext cx="5559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ja-JP" sz="2600">
              <a:solidFill>
                <a:schemeClr val="tx2"/>
              </a:solidFill>
              <a:ea typeface="MS PGothic" pitchFamily="34" charset="-128"/>
            </a:endParaRPr>
          </a:p>
        </p:txBody>
      </p:sp>
      <p:sp>
        <p:nvSpPr>
          <p:cNvPr id="31747" name="Rectangle 3"/>
          <p:cNvSpPr>
            <a:spLocks noGrp="1" noChangeAspect="1" noChangeArrowheads="1"/>
          </p:cNvSpPr>
          <p:nvPr>
            <p:ph type="title" idx="4294967295"/>
          </p:nvPr>
        </p:nvSpPr>
        <p:spPr>
          <a:xfrm>
            <a:off x="395288" y="115888"/>
            <a:ext cx="8428037" cy="312737"/>
          </a:xfrm>
        </p:spPr>
        <p:txBody>
          <a:bodyPr/>
          <a:lstStyle/>
          <a:p>
            <a:pPr algn="ctr" eaLnBrk="1" hangingPunct="1"/>
            <a:r>
              <a:rPr lang="en-GB" altLang="en-US" sz="3200" b="1" dirty="0" smtClean="0">
                <a:solidFill>
                  <a:srgbClr val="3333CC"/>
                </a:solidFill>
                <a:latin typeface="Arial" charset="0"/>
              </a:rPr>
              <a:t>Scheme of a Test Blanket System</a:t>
            </a:r>
            <a:endParaRPr lang="en-US" altLang="en-US" sz="3200" b="1" dirty="0" smtClean="0">
              <a:solidFill>
                <a:srgbClr val="3333CC"/>
              </a:solidFill>
              <a:latin typeface="Arial" charset="0"/>
            </a:endParaRP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374243" y="692696"/>
            <a:ext cx="835342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800" b="1" i="1" dirty="0">
                <a:solidFill>
                  <a:srgbClr val="000000"/>
                </a:solidFill>
                <a:latin typeface="Arial" charset="0"/>
              </a:rPr>
              <a:t>Example of the HCLL </a:t>
            </a:r>
            <a:r>
              <a:rPr lang="en-GB" altLang="en-US" sz="1800" b="1" i="1" dirty="0" smtClean="0">
                <a:solidFill>
                  <a:srgbClr val="000000"/>
                </a:solidFill>
                <a:latin typeface="Arial" charset="0"/>
              </a:rPr>
              <a:t>TBS - </a:t>
            </a:r>
            <a:r>
              <a:rPr lang="en-GB" altLang="en-US" sz="1800" b="1" i="1" dirty="0" smtClean="0">
                <a:latin typeface="Arial" charset="0"/>
                <a:sym typeface="Wingdings" pitchFamily="2" charset="2"/>
              </a:rPr>
              <a:t>Locations in </a:t>
            </a:r>
            <a:r>
              <a:rPr lang="en-GB" altLang="en-US" sz="1800" b="1" i="1" dirty="0">
                <a:latin typeface="Arial" charset="0"/>
                <a:sym typeface="Wingdings" pitchFamily="2" charset="2"/>
              </a:rPr>
              <a:t>the various ITER </a:t>
            </a:r>
            <a:r>
              <a:rPr lang="en-GB" altLang="en-US" sz="1800" b="1" i="1" dirty="0" smtClean="0">
                <a:latin typeface="Arial" charset="0"/>
                <a:sym typeface="Wingdings" pitchFamily="2" charset="2"/>
              </a:rPr>
              <a:t>buildings</a:t>
            </a:r>
            <a:endParaRPr lang="en-GB" altLang="en-US" sz="1800" b="1" i="1" dirty="0">
              <a:latin typeface="Arial" charset="0"/>
              <a:sym typeface="Wingdings" pitchFamily="2" charset="2"/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747713" y="3882997"/>
            <a:ext cx="174274" cy="336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endParaRPr lang="fr-FR" altLang="en-US" sz="1800">
              <a:latin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67" y="1111994"/>
            <a:ext cx="7115725" cy="519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932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76672"/>
            <a:ext cx="9180512" cy="58326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auto">
          <a:xfrm>
            <a:off x="-15766" y="0"/>
            <a:ext cx="9144000" cy="485623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392" y="0"/>
            <a:ext cx="8682608" cy="476250"/>
          </a:xfrm>
        </p:spPr>
        <p:txBody>
          <a:bodyPr/>
          <a:lstStyle/>
          <a:p>
            <a:r>
              <a:rPr lang="en-US" sz="2400" dirty="0" err="1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FuseNet@ITER</a:t>
            </a:r>
            <a:r>
              <a:rPr lang="en-US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181107-9 </a:t>
            </a:r>
            <a:endParaRPr lang="en-GB" sz="24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485623"/>
            <a:ext cx="6696744" cy="5463658"/>
          </a:xfrm>
        </p:spPr>
        <p:txBody>
          <a:bodyPr/>
          <a:lstStyle/>
          <a:p>
            <a:endParaRPr lang="en-US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Outline</a:t>
            </a:r>
            <a:endParaRPr lang="en-US" sz="2800" b="1" u="sng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-252000"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Fusion Electricity - next </a:t>
            </a:r>
            <a:r>
              <a:rPr lang="en-US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teps after ITER </a:t>
            </a:r>
          </a:p>
          <a:p>
            <a:pPr marL="0" indent="-252000">
              <a:spcAft>
                <a:spcPts val="600"/>
              </a:spcAft>
            </a:pP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Tritium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Breeding </a:t>
            </a: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Blankets </a:t>
            </a:r>
          </a:p>
          <a:p>
            <a:pPr marL="0" indent="-252000">
              <a:spcAft>
                <a:spcPts val="600"/>
              </a:spcAft>
            </a:pPr>
            <a:r>
              <a:rPr lang="en-GB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</a:t>
            </a: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Blanket Modules Program in ITER </a:t>
            </a:r>
            <a:endParaRPr lang="en-GB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-252000">
              <a:spcAft>
                <a:spcPts val="600"/>
              </a:spcAft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-252000">
              <a:spcAft>
                <a:spcPts val="600"/>
              </a:spcAft>
            </a:pPr>
            <a:endParaRPr lang="en-US" sz="20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-252000">
              <a:spcAft>
                <a:spcPts val="600"/>
              </a:spcAft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-252000">
              <a:spcAft>
                <a:spcPts val="600"/>
              </a:spcAft>
            </a:pPr>
            <a:endParaRPr 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18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Disclaimer:</a:t>
            </a:r>
            <a:endParaRPr lang="en-GB" sz="1800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GB" sz="18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views and opinions expressed today </a:t>
            </a:r>
            <a:r>
              <a:rPr lang="en-GB" sz="18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</a:t>
            </a:r>
            <a:r>
              <a:rPr lang="en-GB" sz="1800" i="1" dirty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necessarily reflect those of the ITER </a:t>
            </a:r>
            <a:r>
              <a:rPr lang="en-GB" sz="1800" i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Organization or the ITER Members</a:t>
            </a:r>
            <a:endParaRPr lang="en-GB" sz="1800" i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3" descr="J:\DATA 2013\FLAGS FEB 03\Flags_Feb_13_OK_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328" y="1772816"/>
            <a:ext cx="1447873" cy="9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rnouxr\Documents\Work\En Cours\Cryostat_Wkshp &amp; worksite pics\Cranes_from_Ridge_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0328" y="2852936"/>
            <a:ext cx="1447874" cy="8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E:\DATA 2013\CLI NOGENT\fusion_plant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0328" y="4725144"/>
            <a:ext cx="1447874" cy="9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rnouxr\Desktop\Untitled-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0328" y="692696"/>
            <a:ext cx="1447873" cy="99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rnouxr\Documents\Work\En Cours\ARCHITECTURE ENIA\ITER-PC-02-R04.jpg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10327" y="3789040"/>
            <a:ext cx="1454161" cy="80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34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9"/>
          <p:cNvSpPr>
            <a:spLocks noChangeAspect="1" noChangeArrowheads="1"/>
          </p:cNvSpPr>
          <p:nvPr/>
        </p:nvSpPr>
        <p:spPr bwMode="auto">
          <a:xfrm>
            <a:off x="395288" y="58738"/>
            <a:ext cx="8208962" cy="705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solidFill>
                  <a:srgbClr val="3333CC"/>
                </a:solidFill>
              </a:rPr>
              <a:t>Overall View of the 6 Test Blanket </a:t>
            </a:r>
            <a:r>
              <a:rPr lang="en-US" altLang="en-US" sz="2400" b="1" dirty="0" smtClean="0">
                <a:solidFill>
                  <a:srgbClr val="3333CC"/>
                </a:solidFill>
              </a:rPr>
              <a:t>Systems in the Tokamak Complex</a:t>
            </a:r>
            <a:endParaRPr lang="en-US" altLang="en-US" sz="2400" i="1" dirty="0">
              <a:solidFill>
                <a:srgbClr val="3333CC"/>
              </a:solidFill>
            </a:endParaRPr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-20090" y="446192"/>
            <a:ext cx="10455218" cy="6424273"/>
            <a:chOff x="147464" y="764704"/>
            <a:chExt cx="8865644" cy="5373880"/>
          </a:xfrm>
        </p:grpSpPr>
        <p:pic>
          <p:nvPicPr>
            <p:cNvPr id="1026" name="Picture 2" descr="C:\Users\giancal\Documents\Work\A01b_Drawings IO Design Activities\170601_PBS-56 general views\TEST BLANKET SYSTEM-colours_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64" y="785951"/>
              <a:ext cx="8865644" cy="5352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764704"/>
              <a:ext cx="3933825" cy="1428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6" r="-54"/>
          <a:stretch/>
        </p:blipFill>
        <p:spPr bwMode="auto">
          <a:xfrm>
            <a:off x="1188000" y="3356992"/>
            <a:ext cx="4572000" cy="3384376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8989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436321"/>
            <a:ext cx="1962457" cy="257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9"/>
          <p:cNvSpPr>
            <a:spLocks noChangeAspect="1" noChangeArrowheads="1"/>
          </p:cNvSpPr>
          <p:nvPr/>
        </p:nvSpPr>
        <p:spPr bwMode="auto">
          <a:xfrm>
            <a:off x="148640" y="51710"/>
            <a:ext cx="8544762" cy="524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US" sz="2400" b="1" dirty="0" smtClean="0">
                <a:solidFill>
                  <a:srgbClr val="3333CC"/>
                </a:solidFill>
                <a:latin typeface="Arial" pitchFamily="34" charset="0"/>
                <a:ea typeface="ＭＳ Ｐゴシック" pitchFamily="34" charset="-128"/>
              </a:rPr>
              <a:t>View of the 6 Test </a:t>
            </a:r>
            <a:r>
              <a:rPr lang="en-US" sz="2400" b="1" dirty="0">
                <a:solidFill>
                  <a:srgbClr val="3333CC"/>
                </a:solidFill>
                <a:latin typeface="Arial" pitchFamily="34" charset="0"/>
                <a:ea typeface="ＭＳ Ｐゴシック" pitchFamily="34" charset="-128"/>
              </a:rPr>
              <a:t>Blanket </a:t>
            </a:r>
            <a:r>
              <a:rPr lang="en-US" sz="2400" b="1" dirty="0" smtClean="0">
                <a:solidFill>
                  <a:srgbClr val="3333CC"/>
                </a:solidFill>
                <a:latin typeface="Arial" pitchFamily="34" charset="0"/>
                <a:ea typeface="ＭＳ Ｐゴシック" pitchFamily="34" charset="-128"/>
              </a:rPr>
              <a:t>Module Designs</a:t>
            </a:r>
            <a:endParaRPr lang="en-US" sz="2400" i="1" dirty="0">
              <a:solidFill>
                <a:srgbClr val="3333CC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8" name="Picture 10" descr="C:\Data\WORK\§Conferences\10-09-27 - SOFT-26 - Porto\Invited\Presentation Storage\1848-51-001_Assambly_HCLL_TBM_V-2009_CATProdu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773" y="548680"/>
            <a:ext cx="1581943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C:\Data\WORK\§Conferences\10-09-27 - SOFT-26 - Porto\Invited\Presentation Storage\TBM_Explosionsdarstellu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79" y="514469"/>
            <a:ext cx="1986083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388133"/>
            <a:ext cx="1192813" cy="275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957830" y="2877296"/>
            <a:ext cx="97174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EU-HCLL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6210" y="2940190"/>
            <a:ext cx="100380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EU-HCPB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60875" y="5929535"/>
            <a:ext cx="103265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JA-WCCB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31233" y="5918228"/>
            <a:ext cx="103265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KO-HCCR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2989" y="5894810"/>
            <a:ext cx="9012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IN-LLCB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pic>
        <p:nvPicPr>
          <p:cNvPr id="23" name="그림 4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339" y="3538260"/>
            <a:ext cx="1506637" cy="2692991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6" y="3499215"/>
            <a:ext cx="1408354" cy="2771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23528" y="5918227"/>
            <a:ext cx="102303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rgbClr val="333399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CN-HCCB</a:t>
            </a:r>
            <a:endParaRPr lang="en-GB" sz="1400" b="1" i="1" dirty="0">
              <a:solidFill>
                <a:srgbClr val="333399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2078" y="931882"/>
            <a:ext cx="2671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Helium coolant: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80 bar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300 – 550°C </a:t>
            </a:r>
            <a:endParaRPr lang="en-GB" sz="2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3268168" y="2160751"/>
            <a:ext cx="26719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W</a:t>
            </a:r>
            <a:r>
              <a:rPr lang="en-US" sz="2000" b="1" dirty="0" smtClean="0"/>
              <a:t>ater coolant: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155 bar</a:t>
            </a:r>
          </a:p>
          <a:p>
            <a:pPr marL="342900" indent="-342900">
              <a:buFontTx/>
              <a:buChar char="-"/>
            </a:pPr>
            <a:r>
              <a:rPr lang="en-US" sz="2000" b="1" dirty="0" smtClean="0"/>
              <a:t>280 – 325 °C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0135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746125" y="38528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endParaRPr lang="fr-FR" sz="1800"/>
          </a:p>
        </p:txBody>
      </p:sp>
      <p:sp>
        <p:nvSpPr>
          <p:cNvPr id="23556" name="Rectangle 4"/>
          <p:cNvSpPr>
            <a:spLocks noChangeAspect="1" noChangeArrowheads="1"/>
          </p:cNvSpPr>
          <p:nvPr/>
        </p:nvSpPr>
        <p:spPr bwMode="auto">
          <a:xfrm>
            <a:off x="395288" y="115888"/>
            <a:ext cx="82105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r>
              <a:rPr lang="en-GB" sz="3200" b="1" dirty="0" smtClean="0">
                <a:solidFill>
                  <a:srgbClr val="3333CC"/>
                </a:solidFill>
              </a:rPr>
              <a:t>Main Objectives </a:t>
            </a:r>
            <a:r>
              <a:rPr lang="en-GB" sz="3200" b="1" dirty="0">
                <a:solidFill>
                  <a:srgbClr val="3333CC"/>
                </a:solidFill>
              </a:rPr>
              <a:t>of the TBM Program</a:t>
            </a:r>
            <a:endParaRPr lang="fr-FR" sz="3200" dirty="0">
              <a:solidFill>
                <a:srgbClr val="3333CC"/>
              </a:solidFill>
            </a:endParaRP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585444" y="620688"/>
            <a:ext cx="7632848" cy="5570756"/>
          </a:xfrm>
          <a:prstGeom prst="rect">
            <a:avLst/>
          </a:prstGeom>
          <a:noFill/>
          <a:ln w="19050" algn="ctr">
            <a:solidFill>
              <a:srgbClr val="3333CC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endParaRPr lang="en-GB" sz="2000" b="1" dirty="0" smtClean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GB" sz="2000" b="1" dirty="0" smtClean="0">
                <a:latin typeface="+mn-lt"/>
                <a:sym typeface="Wingdings" pitchFamily="2" charset="2"/>
              </a:rPr>
              <a:t>Validation</a:t>
            </a:r>
            <a:r>
              <a:rPr lang="en-GB" sz="2000" dirty="0" smtClean="0">
                <a:latin typeface="+mn-lt"/>
                <a:sym typeface="Wingdings" pitchFamily="2" charset="2"/>
              </a:rPr>
              <a:t> </a:t>
            </a:r>
            <a:r>
              <a:rPr lang="en-GB" sz="2000" dirty="0">
                <a:latin typeface="+mn-lt"/>
                <a:sym typeface="Wingdings" pitchFamily="2" charset="2"/>
              </a:rPr>
              <a:t>of the nuclear response prediction </a:t>
            </a:r>
            <a:r>
              <a:rPr lang="en-GB" sz="2000" dirty="0" smtClean="0">
                <a:latin typeface="+mn-lt"/>
                <a:sym typeface="Wingdings" pitchFamily="2" charset="2"/>
              </a:rPr>
              <a:t>with </a:t>
            </a:r>
            <a:r>
              <a:rPr lang="en-GB" sz="2000" dirty="0">
                <a:latin typeface="+mn-lt"/>
                <a:sym typeface="Wingdings" pitchFamily="2" charset="2"/>
              </a:rPr>
              <a:t>existing </a:t>
            </a:r>
            <a:r>
              <a:rPr lang="en-GB" sz="2000" dirty="0" smtClean="0">
                <a:latin typeface="+mn-lt"/>
                <a:sym typeface="Wingdings" pitchFamily="2" charset="2"/>
              </a:rPr>
              <a:t>modelling codes </a:t>
            </a:r>
            <a:r>
              <a:rPr lang="en-GB" sz="2000" dirty="0">
                <a:latin typeface="+mn-lt"/>
                <a:sym typeface="Wingdings" pitchFamily="2" charset="2"/>
              </a:rPr>
              <a:t>and nuclear data </a:t>
            </a:r>
          </a:p>
          <a:p>
            <a:pPr>
              <a:spcBef>
                <a:spcPct val="20000"/>
              </a:spcBef>
              <a:buClr>
                <a:schemeClr val="accent2"/>
              </a:buClr>
              <a:defRPr/>
            </a:pPr>
            <a:endParaRPr lang="en-GB" sz="2000" dirty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GB" sz="2000" b="1" dirty="0" smtClean="0">
                <a:latin typeface="+mn-lt"/>
                <a:sym typeface="Wingdings" pitchFamily="2" charset="2"/>
              </a:rPr>
              <a:t>Assessment</a:t>
            </a:r>
            <a:r>
              <a:rPr lang="en-GB" sz="2000" dirty="0" smtClean="0">
                <a:latin typeface="+mn-lt"/>
                <a:sym typeface="Wingdings" pitchFamily="2" charset="2"/>
              </a:rPr>
              <a:t> </a:t>
            </a:r>
            <a:r>
              <a:rPr lang="en-GB" sz="2000" dirty="0">
                <a:latin typeface="+mn-lt"/>
                <a:sym typeface="Wingdings" pitchFamily="2" charset="2"/>
              </a:rPr>
              <a:t>of the TBMs thermo-mechanical </a:t>
            </a:r>
            <a:r>
              <a:rPr lang="en-GB" sz="2000" dirty="0" smtClean="0">
                <a:latin typeface="+mn-lt"/>
                <a:sym typeface="Wingdings" pitchFamily="2" charset="2"/>
              </a:rPr>
              <a:t>behaviour </a:t>
            </a:r>
            <a:r>
              <a:rPr lang="en-GB" sz="2000" dirty="0">
                <a:latin typeface="+mn-lt"/>
                <a:sym typeface="Wingdings" pitchFamily="2" charset="2"/>
              </a:rPr>
              <a:t>at relevant </a:t>
            </a:r>
            <a:r>
              <a:rPr lang="en-GB" sz="2000" dirty="0" smtClean="0">
                <a:latin typeface="+mn-lt"/>
                <a:sym typeface="Wingdings" pitchFamily="2" charset="2"/>
              </a:rPr>
              <a:t>temperature and volume </a:t>
            </a:r>
            <a:r>
              <a:rPr lang="en-GB" sz="2000" dirty="0">
                <a:latin typeface="+mn-lt"/>
                <a:sym typeface="Wingdings" pitchFamily="2" charset="2"/>
              </a:rPr>
              <a:t>heat </a:t>
            </a:r>
            <a:r>
              <a:rPr lang="en-GB" sz="2000" dirty="0" smtClean="0">
                <a:latin typeface="+mn-lt"/>
                <a:sym typeface="Wingdings" pitchFamily="2" charset="2"/>
              </a:rPr>
              <a:t>sources using the specifically developed structural materials</a:t>
            </a:r>
            <a:endParaRPr lang="en-GB" sz="2000" dirty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endParaRPr lang="en-GB" sz="2000" dirty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GB" sz="2000" b="1" dirty="0">
                <a:latin typeface="+mn-lt"/>
                <a:sym typeface="Wingdings" pitchFamily="2" charset="2"/>
              </a:rPr>
              <a:t>Demonstration</a:t>
            </a:r>
            <a:r>
              <a:rPr lang="en-GB" sz="2000" dirty="0">
                <a:latin typeface="+mn-lt"/>
                <a:sym typeface="Wingdings" pitchFamily="2" charset="2"/>
              </a:rPr>
              <a:t> of the tritium management, including validation of Tritium extraction techniques and permeation reduction </a:t>
            </a:r>
            <a:r>
              <a:rPr lang="en-GB" sz="2000" dirty="0" smtClean="0">
                <a:latin typeface="+mn-lt"/>
                <a:sym typeface="Wingdings" pitchFamily="2" charset="2"/>
              </a:rPr>
              <a:t>capability; validation of modelling for extrapolation to DEMO</a:t>
            </a:r>
            <a:endParaRPr lang="en-GB" sz="2000" dirty="0">
              <a:latin typeface="+mn-lt"/>
              <a:sym typeface="Wingdings" pitchFamily="2" charset="2"/>
            </a:endParaRPr>
          </a:p>
          <a:p>
            <a:pPr>
              <a:spcBef>
                <a:spcPct val="20000"/>
              </a:spcBef>
              <a:buClr>
                <a:schemeClr val="accent2"/>
              </a:buClr>
              <a:defRPr/>
            </a:pPr>
            <a:r>
              <a:rPr lang="en-GB" sz="2000" dirty="0">
                <a:latin typeface="+mn-lt"/>
                <a:sym typeface="Wingdings" pitchFamily="2" charset="2"/>
              </a:rPr>
              <a:t> </a:t>
            </a: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GB" sz="2000" dirty="0">
                <a:latin typeface="+mn-lt"/>
                <a:sym typeface="Wingdings" pitchFamily="2" charset="2"/>
              </a:rPr>
              <a:t>Breeding Blanket </a:t>
            </a:r>
            <a:r>
              <a:rPr lang="en-GB" sz="2000" b="1" dirty="0">
                <a:latin typeface="+mn-lt"/>
                <a:sym typeface="Wingdings" pitchFamily="2" charset="2"/>
              </a:rPr>
              <a:t>performance</a:t>
            </a:r>
            <a:r>
              <a:rPr lang="en-GB" sz="2000" dirty="0">
                <a:latin typeface="+mn-lt"/>
                <a:sym typeface="Wingdings" pitchFamily="2" charset="2"/>
              </a:rPr>
              <a:t> for an extended period of time in order to obtain initial reliability </a:t>
            </a:r>
            <a:r>
              <a:rPr lang="en-GB" sz="2000" dirty="0" smtClean="0">
                <a:latin typeface="+mn-lt"/>
                <a:sym typeface="Wingdings" pitchFamily="2" charset="2"/>
              </a:rPr>
              <a:t>data </a:t>
            </a:r>
          </a:p>
          <a:p>
            <a:pPr>
              <a:spcBef>
                <a:spcPts val="0"/>
              </a:spcBef>
              <a:buClr>
                <a:schemeClr val="accent2"/>
              </a:buClr>
              <a:defRPr/>
            </a:pPr>
            <a:endParaRPr lang="en-GB" sz="2000" dirty="0" smtClean="0">
              <a:latin typeface="+mn-lt"/>
              <a:sym typeface="Wingdings" pitchFamily="2" charset="2"/>
            </a:endParaRPr>
          </a:p>
          <a:p>
            <a:pPr marL="342900" indent="-342900">
              <a:spcBef>
                <a:spcPts val="0"/>
              </a:spcBef>
              <a:buClr>
                <a:schemeClr val="accent2"/>
              </a:buClr>
              <a:buFont typeface="Wingdings" pitchFamily="2" charset="2"/>
              <a:buChar char="Ø"/>
              <a:defRPr/>
            </a:pPr>
            <a:r>
              <a:rPr lang="en-US" sz="2000" b="1" dirty="0" smtClean="0">
                <a:latin typeface="+mn-lt"/>
                <a:sym typeface="Wingdings" pitchFamily="2" charset="2"/>
              </a:rPr>
              <a:t>Post-Irradiation Examinations </a:t>
            </a:r>
            <a:r>
              <a:rPr lang="en-US" sz="2000" dirty="0" smtClean="0">
                <a:latin typeface="+mn-lt"/>
                <a:sym typeface="Wingdings" pitchFamily="2" charset="2"/>
              </a:rPr>
              <a:t>for </a:t>
            </a:r>
            <a:r>
              <a:rPr lang="en-US" sz="2000" dirty="0" smtClean="0">
                <a:latin typeface="+mn-lt"/>
                <a:sym typeface="Wingdings" pitchFamily="2" charset="2"/>
              </a:rPr>
              <a:t>material/process data</a:t>
            </a:r>
          </a:p>
          <a:p>
            <a:pPr>
              <a:spcBef>
                <a:spcPts val="0"/>
              </a:spcBef>
              <a:buClr>
                <a:schemeClr val="accent2"/>
              </a:buClr>
              <a:defRPr/>
            </a:pPr>
            <a:endParaRPr lang="en-US" sz="2000" dirty="0">
              <a:latin typeface="+mn-lt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378667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2"/>
          <p:cNvSpPr txBox="1">
            <a:spLocks noChangeArrowheads="1"/>
          </p:cNvSpPr>
          <p:nvPr/>
        </p:nvSpPr>
        <p:spPr bwMode="auto">
          <a:xfrm>
            <a:off x="104775" y="765175"/>
            <a:ext cx="3517900" cy="5016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  <a:defRPr/>
            </a:pPr>
            <a:r>
              <a:rPr lang="en-GB" dirty="0"/>
              <a:t>The </a:t>
            </a:r>
            <a:r>
              <a:rPr lang="en-GB" dirty="0" smtClean="0"/>
              <a:t>operation of the TBS </a:t>
            </a:r>
            <a:r>
              <a:rPr lang="en-GB" dirty="0"/>
              <a:t>must not jeopardize ITER performance, </a:t>
            </a:r>
            <a:r>
              <a:rPr lang="en-GB" dirty="0" smtClean="0"/>
              <a:t>reliability / availability and safety          </a:t>
            </a:r>
            <a:r>
              <a:rPr lang="en-GB" dirty="0" smtClean="0">
                <a:solidFill>
                  <a:srgbClr val="3333CC"/>
                </a:solidFill>
                <a:sym typeface="Wingdings" panose="05000000000000000000" pitchFamily="2" charset="2"/>
              </a:rPr>
              <a:t></a:t>
            </a:r>
            <a:r>
              <a:rPr lang="en-GB" dirty="0" smtClean="0">
                <a:sym typeface="Wingdings" panose="05000000000000000000" pitchFamily="2" charset="2"/>
              </a:rPr>
              <a:t> </a:t>
            </a:r>
            <a:r>
              <a:rPr lang="en-GB" dirty="0" smtClean="0"/>
              <a:t>the </a:t>
            </a:r>
            <a:r>
              <a:rPr lang="en-GB" dirty="0"/>
              <a:t>TBM testing plan has to be adapted to the ITER operation plan</a:t>
            </a:r>
          </a:p>
          <a:p>
            <a:pPr>
              <a:buClr>
                <a:srgbClr val="000099"/>
              </a:buClr>
              <a:defRPr/>
            </a:pPr>
            <a:endParaRPr lang="en-GB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  <a:defRPr/>
            </a:pPr>
            <a:r>
              <a:rPr lang="en-GB" dirty="0" smtClean="0"/>
              <a:t>Up to </a:t>
            </a:r>
            <a:r>
              <a:rPr lang="en-GB" dirty="0"/>
              <a:t>4 design versions per each TBM will be tested in order to take into account the various ITER operation </a:t>
            </a:r>
            <a:r>
              <a:rPr lang="en-GB" dirty="0" smtClean="0"/>
              <a:t>conditions</a:t>
            </a:r>
            <a:endParaRPr lang="en-GB" dirty="0"/>
          </a:p>
          <a:p>
            <a:pPr>
              <a:buClr>
                <a:srgbClr val="000099"/>
              </a:buClr>
              <a:defRPr/>
            </a:pPr>
            <a:endParaRPr lang="en-GB" dirty="0">
              <a:solidFill>
                <a:srgbClr val="000099"/>
              </a:solidFill>
              <a:sym typeface="Wingdings" panose="05000000000000000000" pitchFamily="2" charset="2"/>
            </a:endParaRPr>
          </a:p>
          <a:p>
            <a:pPr indent="-360000" algn="ctr">
              <a:buClr>
                <a:srgbClr val="000099"/>
              </a:buClr>
              <a:defRPr/>
            </a:pPr>
            <a:r>
              <a:rPr lang="en-GB" dirty="0" smtClean="0">
                <a:solidFill>
                  <a:srgbClr val="3333CC"/>
                </a:solidFill>
                <a:sym typeface="Wingdings" panose="05000000000000000000" pitchFamily="2" charset="2"/>
              </a:rPr>
              <a:t> </a:t>
            </a:r>
            <a:r>
              <a:rPr lang="en-GB" b="1" i="1" dirty="0" smtClean="0">
                <a:solidFill>
                  <a:srgbClr val="3333CC"/>
                </a:solidFill>
                <a:sym typeface="Wingdings" panose="05000000000000000000" pitchFamily="2" charset="2"/>
              </a:rPr>
              <a:t>the TBM Port Plugs have to be replaced ~3 times</a:t>
            </a:r>
            <a:endParaRPr lang="en-GB" b="1" i="1" dirty="0">
              <a:solidFill>
                <a:srgbClr val="3333CC"/>
              </a:solidFill>
            </a:endParaRPr>
          </a:p>
        </p:txBody>
      </p:sp>
      <p:sp>
        <p:nvSpPr>
          <p:cNvPr id="27651" name="Rectangle 29"/>
          <p:cNvSpPr>
            <a:spLocks noChangeAspect="1" noChangeArrowheads="1"/>
          </p:cNvSpPr>
          <p:nvPr/>
        </p:nvSpPr>
        <p:spPr bwMode="auto">
          <a:xfrm>
            <a:off x="0" y="90270"/>
            <a:ext cx="9144000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GB" altLang="en-US" sz="3000" b="1" dirty="0" smtClean="0">
                <a:solidFill>
                  <a:srgbClr val="3333CC"/>
                </a:solidFill>
              </a:rPr>
              <a:t>TBM </a:t>
            </a:r>
            <a:r>
              <a:rPr lang="en-GB" altLang="en-US" sz="3000" b="1" dirty="0">
                <a:solidFill>
                  <a:srgbClr val="3333CC"/>
                </a:solidFill>
              </a:rPr>
              <a:t>Program Testing Plan - Adopted Strategy </a:t>
            </a:r>
            <a:r>
              <a:rPr lang="en-US" altLang="en-US" sz="3000" b="1" dirty="0" smtClean="0">
                <a:solidFill>
                  <a:srgbClr val="3333CC"/>
                </a:solidFill>
              </a:rPr>
              <a:t> </a:t>
            </a:r>
            <a:endParaRPr lang="en-US" altLang="en-US" sz="3000" i="1" dirty="0">
              <a:solidFill>
                <a:srgbClr val="3333CC"/>
              </a:solidFill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698875" y="765175"/>
            <a:ext cx="5040313" cy="513873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Clr>
                <a:srgbClr val="000099"/>
              </a:buClr>
              <a:defRPr/>
            </a:pPr>
            <a:r>
              <a:rPr lang="en-GB" dirty="0"/>
              <a:t>Typical </a:t>
            </a:r>
            <a:r>
              <a:rPr lang="en-GB" dirty="0" smtClean="0"/>
              <a:t>TBS testing sequence:</a:t>
            </a:r>
            <a:endParaRPr lang="en-GB" dirty="0"/>
          </a:p>
          <a:p>
            <a:pPr>
              <a:buClr>
                <a:srgbClr val="000099"/>
              </a:buClr>
              <a:defRPr/>
            </a:pPr>
            <a:endParaRPr lang="en-GB" sz="8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  <a:defRPr/>
            </a:pPr>
            <a:r>
              <a:rPr lang="en-GB" dirty="0" smtClean="0"/>
              <a:t>TBS </a:t>
            </a:r>
            <a:r>
              <a:rPr lang="en-GB" dirty="0"/>
              <a:t>learning/validation phase</a:t>
            </a:r>
          </a:p>
          <a:p>
            <a:pPr>
              <a:buClr>
                <a:srgbClr val="000099"/>
              </a:buClr>
              <a:defRPr/>
            </a:pPr>
            <a:endParaRPr lang="en-GB" sz="800" dirty="0"/>
          </a:p>
          <a:p>
            <a:pPr marL="28575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r>
              <a:rPr lang="en-GB" dirty="0" smtClean="0"/>
              <a:t> the </a:t>
            </a:r>
            <a:r>
              <a:rPr lang="en-GB" dirty="0"/>
              <a:t>Electro Magnetic version (EM-TBM): </a:t>
            </a:r>
            <a:r>
              <a:rPr lang="en-GB" dirty="0" smtClean="0"/>
              <a:t>  during the initial H </a:t>
            </a:r>
            <a:r>
              <a:rPr lang="en-GB" dirty="0"/>
              <a:t>phase and H-He phase</a:t>
            </a:r>
          </a:p>
          <a:p>
            <a:pPr marL="360000" indent="-36000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endParaRPr lang="en-GB" sz="800" dirty="0"/>
          </a:p>
          <a:p>
            <a:pPr marL="28575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r>
              <a:rPr lang="en-GB" dirty="0" smtClean="0"/>
              <a:t> the </a:t>
            </a:r>
            <a:r>
              <a:rPr lang="en-GB" dirty="0"/>
              <a:t>Thermal/</a:t>
            </a:r>
            <a:r>
              <a:rPr lang="en-GB" dirty="0" err="1"/>
              <a:t>Neutronic</a:t>
            </a:r>
            <a:r>
              <a:rPr lang="en-GB" dirty="0"/>
              <a:t> version (TN-TBM): </a:t>
            </a:r>
            <a:r>
              <a:rPr lang="en-GB" dirty="0" smtClean="0"/>
              <a:t>during D </a:t>
            </a:r>
            <a:r>
              <a:rPr lang="en-GB" dirty="0"/>
              <a:t>&amp; initial DT1 </a:t>
            </a:r>
            <a:r>
              <a:rPr lang="en-GB" dirty="0" smtClean="0"/>
              <a:t>phase (low duty)</a:t>
            </a:r>
            <a:endParaRPr lang="en-GB" dirty="0"/>
          </a:p>
          <a:p>
            <a:pPr>
              <a:buClr>
                <a:srgbClr val="000099"/>
              </a:buClr>
              <a:defRPr/>
            </a:pPr>
            <a:endParaRPr lang="en-GB" sz="800" dirty="0"/>
          </a:p>
          <a:p>
            <a:pPr marL="285750" indent="-285750">
              <a:buClr>
                <a:srgbClr val="000099"/>
              </a:buClr>
              <a:buFont typeface="Wingdings" panose="05000000000000000000" pitchFamily="2" charset="2"/>
              <a:buChar char="q"/>
              <a:defRPr/>
            </a:pPr>
            <a:r>
              <a:rPr lang="en-GB" dirty="0" smtClean="0"/>
              <a:t>TBS </a:t>
            </a:r>
            <a:r>
              <a:rPr lang="en-GB" dirty="0"/>
              <a:t>data acquisition phase</a:t>
            </a:r>
          </a:p>
          <a:p>
            <a:pPr>
              <a:buClr>
                <a:srgbClr val="000099"/>
              </a:buClr>
              <a:defRPr/>
            </a:pPr>
            <a:endParaRPr lang="en-GB" sz="800" dirty="0"/>
          </a:p>
          <a:p>
            <a:pPr marL="28575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r>
              <a:rPr lang="en-GB" dirty="0" smtClean="0"/>
              <a:t> the </a:t>
            </a:r>
            <a:r>
              <a:rPr lang="en-GB" dirty="0" err="1"/>
              <a:t>Neutronic</a:t>
            </a:r>
            <a:r>
              <a:rPr lang="en-GB" dirty="0"/>
              <a:t>/Tritium &amp; Thermo-Mechanic version (NT/TM-TBM): </a:t>
            </a:r>
            <a:r>
              <a:rPr lang="en-GB" dirty="0" smtClean="0"/>
              <a:t>during final DT1 </a:t>
            </a:r>
            <a:r>
              <a:rPr lang="en-GB" dirty="0"/>
              <a:t>phase (low duty)</a:t>
            </a:r>
          </a:p>
          <a:p>
            <a:pPr marL="171450" indent="-17145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endParaRPr lang="en-GB" sz="800" dirty="0"/>
          </a:p>
          <a:p>
            <a:pPr marL="285750">
              <a:buClr>
                <a:srgbClr val="000099"/>
              </a:buClr>
              <a:buFont typeface="Arial" panose="020B0604020202020204" pitchFamily="34" charset="0"/>
              <a:buChar char="◙"/>
              <a:defRPr/>
            </a:pPr>
            <a:r>
              <a:rPr lang="en-GB" dirty="0" smtClean="0"/>
              <a:t> the </a:t>
            </a:r>
            <a:r>
              <a:rPr lang="en-GB" dirty="0" err="1"/>
              <a:t>INTegral</a:t>
            </a:r>
            <a:r>
              <a:rPr lang="en-GB" dirty="0"/>
              <a:t> TBM (INT-TBM): </a:t>
            </a:r>
            <a:r>
              <a:rPr lang="en-GB" dirty="0" smtClean="0"/>
              <a:t>during </a:t>
            </a:r>
            <a:r>
              <a:rPr lang="en-GB" dirty="0"/>
              <a:t>DT2 phase (high duty, long </a:t>
            </a:r>
            <a:r>
              <a:rPr lang="en-GB" dirty="0" smtClean="0"/>
              <a:t>pulses)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331520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-27053"/>
            <a:ext cx="9144000" cy="503725"/>
          </a:xfrm>
        </p:spPr>
        <p:txBody>
          <a:bodyPr/>
          <a:lstStyle/>
          <a:p>
            <a:pPr algn="ctr"/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ITER Research Plan 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3000" b="1" dirty="0" smtClean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TBM Program</a:t>
            </a:r>
            <a:endParaRPr lang="en-GB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6" name="Picture 1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692696"/>
            <a:ext cx="8622536" cy="5328592"/>
          </a:xfrm>
          <a:prstGeom prst="rect">
            <a:avLst/>
          </a:prstGeom>
        </p:spPr>
      </p:pic>
      <p:sp>
        <p:nvSpPr>
          <p:cNvPr id="148" name="Oval 16"/>
          <p:cNvSpPr>
            <a:spLocks noChangeArrowheads="1"/>
          </p:cNvSpPr>
          <p:nvPr/>
        </p:nvSpPr>
        <p:spPr bwMode="auto">
          <a:xfrm rot="20512618">
            <a:off x="4249408" y="2327541"/>
            <a:ext cx="1307784" cy="656729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0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37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TA 2013\CLI NOGENT\fusion_pla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0"/>
            <a:ext cx="998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" y="0"/>
            <a:ext cx="9183155" cy="76470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200" b="1" dirty="0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Fusion Electricity: bringing </a:t>
            </a:r>
            <a:r>
              <a:rPr lang="en-GB" altLang="ja-JP" sz="3200" b="1" dirty="0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time forward</a:t>
            </a:r>
            <a:endParaRPr lang="en-GB" altLang="ja-JP" sz="3200" b="1" dirty="0">
              <a:solidFill>
                <a:srgbClr val="FFCC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699792" y="2630366"/>
            <a:ext cx="1008112" cy="6546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1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60649"/>
            <a:ext cx="8110541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588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079" name="Group 3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73172096"/>
              </p:ext>
            </p:extLst>
          </p:nvPr>
        </p:nvGraphicFramePr>
        <p:xfrm>
          <a:off x="323850" y="620713"/>
          <a:ext cx="8424863" cy="5058564"/>
        </p:xfrm>
        <a:graphic>
          <a:graphicData uri="http://schemas.openxmlformats.org/drawingml/2006/table">
            <a:tbl>
              <a:tblPr/>
              <a:tblGrid>
                <a:gridCol w="1152525"/>
                <a:gridCol w="1944688"/>
                <a:gridCol w="1800225"/>
                <a:gridCol w="1860550"/>
                <a:gridCol w="1666875"/>
              </a:tblGrid>
              <a:tr h="8640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57626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0525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4716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1890713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3479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8051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2623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719513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</a:rPr>
                        <a:t>Reactors</a:t>
                      </a: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JET, TFTR, JT60, 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Tore Supra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Asdex</a:t>
                      </a:r>
                      <a:r>
                        <a:rPr kumimoji="0" lang="en-US" alt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 etc.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one ITER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DEMOs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</a:rPr>
                        <a:t>FOAK Commercial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</a:rPr>
                        <a:t>Power Plants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027238"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1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Main 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Plasma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Physics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</a:t>
                      </a:r>
                      <a:r>
                        <a:rPr kumimoji="0" lang="en-US" altLang="en-US" sz="16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control,stability</a:t>
                      </a: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,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impurities,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shutdown proc.,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heating, etc.)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Plasma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Q=10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Long D-T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pulses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Systems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Integration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Tritium Breeding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Self-sufficiency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High Safety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Standards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Electricity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Production at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Competitive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Cost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High Reliability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1312863"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Goals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Magnetic Field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Advanced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Systems </a:t>
                      </a:r>
                      <a:r>
                        <a:rPr kumimoji="0" lang="en-US" alt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(e.g.,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super cond. coils)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Test of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DEMO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Blanket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Mock-ups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(Test Module)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Electricity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Production 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(high efficiency,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but limited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availability)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High Availability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Low Level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Waste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33"/>
                    </a:solidFill>
                  </a:tcPr>
                </a:tc>
              </a:tr>
              <a:tr h="612775"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Operation</a:t>
                      </a:r>
                    </a:p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 Years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rgbClr val="0066FF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Since 1980</a:t>
                      </a:r>
                      <a:endParaRPr kumimoji="0" lang="en-US" alt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~ 2030 - 2050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85763" indent="-385763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862013" indent="-28575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2811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7002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119313" indent="-228600"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765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30337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909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948113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385763" marR="0" lvl="0" indent="-38576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Times New Roman" pitchFamily="18" charset="0"/>
                          <a:cs typeface="Arial" pitchFamily="34" charset="0"/>
                        </a:rPr>
                        <a:t>&gt; 2050 ?</a:t>
                      </a:r>
                      <a:endParaRPr kumimoji="0" lang="en-US" alt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Times New Roman" pitchFamily="18" charset="0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549275" algn="l"/>
                        </a:tabLs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49275" algn="l"/>
                        </a:tabLst>
                      </a:pPr>
                      <a:r>
                        <a:rPr kumimoji="0" lang="en-US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&gt; 2070 ?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5073" name="Rectangle 33"/>
          <p:cNvSpPr>
            <a:spLocks noChangeArrowheads="1"/>
          </p:cNvSpPr>
          <p:nvPr/>
        </p:nvSpPr>
        <p:spPr bwMode="auto">
          <a:xfrm>
            <a:off x="827584" y="1588"/>
            <a:ext cx="759534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altLang="en-US" sz="2800" b="1" dirty="0">
                <a:solidFill>
                  <a:srgbClr val="0000CC"/>
                </a:solidFill>
              </a:rPr>
              <a:t>Breeding Blankets Development Timescale</a:t>
            </a:r>
            <a:endParaRPr lang="fr-FR" altLang="en-US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14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2575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72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ITER</a:t>
            </a:r>
            <a:endParaRPr lang="en-GB" sz="7200" dirty="0">
              <a:solidFill>
                <a:srgbClr val="FFCC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819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1129307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</p:spTree>
    <p:extLst>
      <p:ext uri="{BB962C8B-B14F-4D97-AF65-F5344CB8AC3E}">
        <p14:creationId xmlns:p14="http://schemas.microsoft.com/office/powerpoint/2010/main" val="10612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2575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72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ITER</a:t>
            </a:r>
            <a:endParaRPr lang="en-GB" sz="7200" dirty="0">
              <a:solidFill>
                <a:srgbClr val="FFCC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819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1129307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32"/>
            <a:ext cx="9144000" cy="64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7224721" y="871437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85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96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060848"/>
            <a:ext cx="8355558" cy="4174852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rgbClr val="0000CC"/>
                </a:solidFill>
              </a:rPr>
              <a:t>Additional Slides</a:t>
            </a:r>
            <a:endParaRPr lang="en-GB" sz="2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7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750" y="692696"/>
            <a:ext cx="8001000" cy="1656184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Tritium is </a:t>
            </a:r>
            <a:r>
              <a:rPr lang="en-US" sz="2000" dirty="0"/>
              <a:t>a pure </a:t>
            </a:r>
            <a:r>
              <a:rPr lang="el-GR" sz="2000" dirty="0" smtClean="0"/>
              <a:t>β</a:t>
            </a:r>
            <a:r>
              <a:rPr lang="en-US" sz="2000" dirty="0" smtClean="0"/>
              <a:t>-emitter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max</a:t>
            </a:r>
            <a:r>
              <a:rPr lang="en-US" sz="2000" dirty="0" smtClean="0"/>
              <a:t> = 18 </a:t>
            </a:r>
            <a:r>
              <a:rPr lang="en-US" sz="2000" dirty="0" err="1" smtClean="0"/>
              <a:t>keV</a:t>
            </a:r>
            <a:r>
              <a:rPr lang="en-US" sz="2000" dirty="0" smtClean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GB" sz="2000" dirty="0" smtClean="0"/>
              <a:t>Half </a:t>
            </a:r>
            <a:r>
              <a:rPr lang="en-GB" sz="2000" dirty="0"/>
              <a:t>life t</a:t>
            </a:r>
            <a:r>
              <a:rPr lang="en-GB" sz="2000" baseline="-25000" dirty="0"/>
              <a:t>1/2</a:t>
            </a:r>
            <a:r>
              <a:rPr lang="en-GB" sz="2000" dirty="0"/>
              <a:t> = 12.323 </a:t>
            </a:r>
            <a:r>
              <a:rPr lang="en-GB" sz="2000" dirty="0" smtClean="0"/>
              <a:t>years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1 gram T = 324 </a:t>
            </a:r>
            <a:r>
              <a:rPr lang="en-US" sz="2000" dirty="0" err="1" smtClean="0"/>
              <a:t>mW</a:t>
            </a:r>
            <a:r>
              <a:rPr lang="en-US" sz="2000" dirty="0" smtClean="0"/>
              <a:t> decay heat</a:t>
            </a:r>
            <a:endParaRPr lang="en-GB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en-US" sz="2000" dirty="0" smtClean="0"/>
              <a:t>Main radiological hazard through ingestion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30680" y="725678"/>
            <a:ext cx="2187724" cy="139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88944" y="2383139"/>
            <a:ext cx="3831527" cy="1200329"/>
          </a:xfrm>
          <a:prstGeom prst="rect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b="1" i="1" dirty="0" smtClean="0">
                <a:latin typeface="+mn-lt"/>
              </a:rPr>
              <a:t>Plasma </a:t>
            </a:r>
            <a:r>
              <a:rPr lang="en-US" sz="1800" b="1" i="1" dirty="0">
                <a:latin typeface="+mn-lt"/>
              </a:rPr>
              <a:t>T throughput  ~ 1 kg/</a:t>
            </a:r>
            <a:r>
              <a:rPr lang="en-US" sz="1800" b="1" i="1" dirty="0" err="1">
                <a:latin typeface="+mn-lt"/>
              </a:rPr>
              <a:t>hr</a:t>
            </a:r>
            <a:endParaRPr lang="en-US" sz="1800" b="1" i="1" dirty="0">
              <a:latin typeface="+mn-lt"/>
            </a:endParaRPr>
          </a:p>
          <a:p>
            <a:pPr marL="0" indent="0">
              <a:buNone/>
            </a:pPr>
            <a:r>
              <a:rPr lang="en-US" sz="1800" b="1" i="1" dirty="0" smtClean="0">
                <a:latin typeface="+mn-lt"/>
              </a:rPr>
              <a:t>Plasma </a:t>
            </a:r>
            <a:r>
              <a:rPr lang="en-US" sz="1800" b="1" i="1" dirty="0">
                <a:latin typeface="+mn-lt"/>
              </a:rPr>
              <a:t>T inventory </a:t>
            </a:r>
            <a:r>
              <a:rPr lang="en-US" sz="1800" b="1" i="1" dirty="0" smtClean="0">
                <a:latin typeface="+mn-lt"/>
              </a:rPr>
              <a:t>    ~ </a:t>
            </a:r>
            <a:r>
              <a:rPr lang="en-US" sz="1800" b="1" i="1" dirty="0">
                <a:latin typeface="+mn-lt"/>
              </a:rPr>
              <a:t>0.2 g</a:t>
            </a:r>
            <a:endParaRPr lang="en-GB" sz="1800" b="1" i="1" dirty="0">
              <a:latin typeface="+mn-lt"/>
            </a:endParaRPr>
          </a:p>
          <a:p>
            <a:pPr marL="0" indent="0">
              <a:buNone/>
            </a:pPr>
            <a:r>
              <a:rPr lang="en-US" sz="1800" b="1" i="1" dirty="0" smtClean="0">
                <a:latin typeface="+mn-lt"/>
              </a:rPr>
              <a:t>T </a:t>
            </a:r>
            <a:r>
              <a:rPr lang="en-US" sz="1800" b="1" i="1" dirty="0">
                <a:latin typeface="+mn-lt"/>
              </a:rPr>
              <a:t>inventory on-site </a:t>
            </a:r>
            <a:r>
              <a:rPr lang="en-US" sz="1800" b="1" i="1" dirty="0" smtClean="0">
                <a:latin typeface="+mn-lt"/>
              </a:rPr>
              <a:t>     &lt; </a:t>
            </a:r>
            <a:r>
              <a:rPr lang="en-US" sz="1800" b="1" i="1" dirty="0">
                <a:latin typeface="+mn-lt"/>
              </a:rPr>
              <a:t>4 kg</a:t>
            </a:r>
          </a:p>
          <a:p>
            <a:pPr marL="0" indent="0">
              <a:buNone/>
            </a:pPr>
            <a:r>
              <a:rPr lang="en-US" sz="1800" b="1" i="1" dirty="0" smtClean="0">
                <a:latin typeface="+mn-lt"/>
              </a:rPr>
              <a:t>Fuel </a:t>
            </a:r>
            <a:r>
              <a:rPr lang="en-US" sz="1800" b="1" i="1" dirty="0">
                <a:latin typeface="+mn-lt"/>
              </a:rPr>
              <a:t>cycle inventory </a:t>
            </a:r>
            <a:r>
              <a:rPr lang="en-US" sz="1800" b="1" i="1" dirty="0" smtClean="0">
                <a:latin typeface="+mn-lt"/>
              </a:rPr>
              <a:t>   ~  </a:t>
            </a:r>
            <a:r>
              <a:rPr lang="en-US" sz="1800" b="1" i="1" dirty="0">
                <a:latin typeface="+mn-lt"/>
              </a:rPr>
              <a:t>2 kg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4542" y="2321585"/>
            <a:ext cx="4248472" cy="1323439"/>
          </a:xfrm>
          <a:prstGeom prst="rect">
            <a:avLst/>
          </a:prstGeom>
          <a:solidFill>
            <a:schemeClr val="accent5"/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3333CC"/>
                </a:solidFill>
              </a:rPr>
              <a:t>ITER Fueling systems: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Gas Injection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Solid Pellet Injection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+mn-lt"/>
              </a:rPr>
              <a:t>Neutral Beam Injection</a:t>
            </a:r>
            <a:endParaRPr lang="en-US" sz="2000" dirty="0">
              <a:latin typeface="+mn-lt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51520" y="3805882"/>
            <a:ext cx="8784976" cy="199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0" dirty="0" smtClean="0"/>
              <a:t>The ITER Tritium–plant is a 7-floor nuclear building: H 35, L 80, W 25 </a:t>
            </a:r>
            <a:r>
              <a:rPr lang="en-US" sz="2000" kern="0" dirty="0" smtClean="0"/>
              <a:t>m </a:t>
            </a:r>
          </a:p>
          <a:p>
            <a:pPr marL="0" indent="0" eaLnBrk="1" hangingPunct="1">
              <a:buNone/>
            </a:pPr>
            <a:endParaRPr lang="en-US" sz="2000" kern="0" dirty="0" smtClean="0"/>
          </a:p>
          <a:p>
            <a:pPr marL="0" indent="0" eaLnBrk="1" hangingPunct="1">
              <a:buNone/>
            </a:pPr>
            <a:r>
              <a:rPr lang="en-US" sz="2000" kern="0" dirty="0" smtClean="0"/>
              <a:t> </a:t>
            </a:r>
            <a:endParaRPr lang="en-GB" sz="2000" kern="0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ITER </a:t>
            </a:r>
            <a:r>
              <a:rPr lang="en-US" sz="3200" dirty="0" smtClean="0">
                <a:solidFill>
                  <a:srgbClr val="0000CC"/>
                </a:solidFill>
              </a:rPr>
              <a:t>Fuel </a:t>
            </a:r>
            <a:r>
              <a:rPr lang="en-US" sz="3200" dirty="0" smtClean="0">
                <a:solidFill>
                  <a:srgbClr val="0000CC"/>
                </a:solidFill>
              </a:rPr>
              <a:t>Cycle</a:t>
            </a:r>
            <a:endParaRPr lang="en-GB" sz="3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0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 descr="starfiel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5"/>
          <a:stretch/>
        </p:blipFill>
        <p:spPr bwMode="auto">
          <a:xfrm>
            <a:off x="-108520" y="-42293"/>
            <a:ext cx="9254108" cy="6413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1187625" y="4837509"/>
            <a:ext cx="209232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ITER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800 m</a:t>
            </a:r>
            <a:r>
              <a:rPr lang="fr-FR" sz="2400" baseline="30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3</a:t>
            </a:r>
          </a:p>
          <a:p>
            <a:pPr algn="ctr" eaLnBrk="1" hangingPunct="1">
              <a:spcBef>
                <a:spcPct val="50000"/>
              </a:spcBef>
            </a:pPr>
            <a:r>
              <a:rPr lang="fr-FR" sz="16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~</a:t>
            </a:r>
            <a:r>
              <a:rPr lang="fr-FR" sz="1600" baseline="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500 MW </a:t>
            </a:r>
            <a:r>
              <a:rPr lang="fr-FR" sz="1600" baseline="-250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</a:t>
            </a:r>
            <a:endParaRPr lang="en-GB" sz="1600" baseline="-250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pic>
        <p:nvPicPr>
          <p:cNvPr id="8" name="Picture 12" descr="iter U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130" y="1110284"/>
            <a:ext cx="2763470" cy="3727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arnouxr\Documents\Work\En Cours\2014\MAG 2\DEMO_ITER ET APRES\DEMO1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78580" y="517182"/>
            <a:ext cx="4427221" cy="4432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3419872" y="4883190"/>
            <a:ext cx="5328592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0" b="1" baseline="2000">
                <a:solidFill>
                  <a:srgbClr val="FF9933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DEMO,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pre-industrial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demonstrator</a:t>
            </a:r>
            <a:endParaRPr lang="fr-FR" sz="24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~ 500 </a:t>
            </a:r>
            <a:r>
              <a:rPr lang="fr-FR" sz="24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Mw</a:t>
            </a:r>
            <a:r>
              <a:rPr lang="fr-FR" sz="2400" baseline="-25000" dirty="0" err="1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e</a:t>
            </a:r>
            <a:r>
              <a:rPr lang="fr-FR" sz="2400" baseline="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, </a:t>
            </a:r>
            <a:r>
              <a:rPr lang="fr-FR" sz="24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1 </a:t>
            </a:r>
            <a:r>
              <a:rPr lang="fr-FR" sz="2400" dirty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200 MW </a:t>
            </a:r>
            <a:r>
              <a:rPr lang="fr-FR" sz="2400" baseline="-25000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</a:rPr>
              <a:t>th, </a:t>
            </a:r>
            <a:endParaRPr lang="en-GB" sz="2400" baseline="-25000" dirty="0">
              <a:solidFill>
                <a:schemeClr val="bg1">
                  <a:lumMod val="95000"/>
                </a:schemeClr>
              </a:solidFill>
              <a:latin typeface="Tahoma" pitchFamily="34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-396875" y="174453"/>
            <a:ext cx="10009188" cy="1871663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4800" b="1" dirty="0" smtClean="0">
                <a:solidFill>
                  <a:schemeClr val="bg1">
                    <a:lumMod val="95000"/>
                  </a:schemeClr>
                </a:solidFill>
                <a:latin typeface="Tahoma" pitchFamily="34" charset="0"/>
                <a:ea typeface="+mj-ea"/>
                <a:cs typeface="+mj-cs"/>
              </a:rPr>
              <a:t>ITER and beyond</a:t>
            </a:r>
            <a:endParaRPr lang="en-US" sz="4800" b="1" dirty="0">
              <a:solidFill>
                <a:schemeClr val="bg1">
                  <a:lumMod val="95000"/>
                </a:schemeClr>
              </a:solidFill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9676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-72008" y="-27384"/>
            <a:ext cx="9252520" cy="630932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3881472" y="2208519"/>
            <a:ext cx="5984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5400" b="1" dirty="0">
                <a:solidFill>
                  <a:srgbClr val="FFC000"/>
                </a:solidFill>
                <a:latin typeface="Arial" charset="0"/>
              </a:rPr>
              <a:t>+</a:t>
            </a:r>
            <a:endParaRPr lang="en-GB" sz="5400" b="1" dirty="0">
              <a:solidFill>
                <a:srgbClr val="FFC000"/>
              </a:solidFill>
              <a:latin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9361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eaLnBrk="0" fontAlgn="base" hangingPunct="0">
              <a:lnSpc>
                <a:spcPts val="3500"/>
              </a:lnSpc>
              <a:spcAft>
                <a:spcPct val="0"/>
              </a:spcAft>
            </a:pPr>
            <a:r>
              <a:rPr lang="en-US" sz="40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Of bathtubs and laptop </a:t>
            </a:r>
            <a:r>
              <a:rPr lang="en-US" sz="4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batteries…</a:t>
            </a:r>
            <a:endParaRPr lang="en-GB" sz="4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pic>
        <p:nvPicPr>
          <p:cNvPr id="3074" name="Picture 2" descr="G:\DATA 2013\TAKATSU MIIFED\bathtub_by_kooner01-d48p9dz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9448" y="1052735"/>
            <a:ext cx="4177326" cy="287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DATA 2013\TAKATSU MIIFED\metalmarious_laptop-3333px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623472"/>
            <a:ext cx="3528392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1521" y="3789040"/>
            <a:ext cx="8064895" cy="1944216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eaLnBrk="0" hangingPunct="0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Lithium* contained in the </a:t>
            </a:r>
            <a:r>
              <a:rPr lang="en-GB" sz="2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battery of a single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laptop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computer and deuterium from half </a:t>
            </a:r>
            <a:r>
              <a:rPr lang="en-GB" sz="2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a bathtub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of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water can provide 200,000 kilowatt/hours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of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electricity.</a:t>
            </a:r>
            <a:endParaRPr lang="en-GB" sz="2400" b="1" dirty="0">
              <a:solidFill>
                <a:srgbClr val="FFCC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eaLnBrk="0" hangingPunct="0">
              <a:lnSpc>
                <a:spcPct val="90000"/>
              </a:lnSpc>
              <a:spcBef>
                <a:spcPct val="0"/>
              </a:spcBef>
              <a:buNone/>
            </a:pPr>
            <a:endParaRPr lang="en-GB" sz="1200" b="1" smtClean="0">
              <a:solidFill>
                <a:srgbClr val="FFCC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  <a:p>
            <a:pPr marL="0" indent="0" eaLnBrk="0" hangingPunct="0">
              <a:lnSpc>
                <a:spcPct val="90000"/>
              </a:lnSpc>
              <a:spcBef>
                <a:spcPct val="0"/>
              </a:spcBef>
              <a:buNone/>
            </a:pP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That's </a:t>
            </a:r>
            <a:r>
              <a:rPr lang="en-GB" sz="2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enough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to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cover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cs typeface="Arial" pitchFamily="34" charset="0"/>
              </a:rPr>
              <a:t>for 30 years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the energy needs of </a:t>
            </a:r>
            <a:r>
              <a:rPr lang="en-GB" sz="2400" b="1" dirty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one person </a:t>
            </a:r>
            <a:r>
              <a:rPr lang="en-GB" sz="2400" b="1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in </a:t>
            </a:r>
            <a:r>
              <a:rPr lang="en-GB" sz="2400" b="1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>Western Europe. </a:t>
            </a:r>
            <a:endParaRPr lang="en-GB" sz="2400" b="1" dirty="0">
              <a:solidFill>
                <a:srgbClr val="FFCC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76668" y="5759677"/>
            <a:ext cx="46085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285750" indent="-285750">
              <a:buFont typeface="Arial" pitchFamily="34" charset="0"/>
              <a:buChar char="•"/>
              <a:defRPr b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defRPr>
            </a:lvl1pPr>
          </a:lstStyle>
          <a:p>
            <a:pPr marL="0" indent="0">
              <a:buNone/>
            </a:pPr>
            <a:r>
              <a:rPr lang="fr-FR" sz="1400" i="1" smtClean="0"/>
              <a:t>* Neutrons impacting Lithium generate Tritium</a:t>
            </a:r>
            <a:endParaRPr lang="en-GB" sz="1400" i="1"/>
          </a:p>
        </p:txBody>
      </p:sp>
    </p:spTree>
    <p:extLst>
      <p:ext uri="{BB962C8B-B14F-4D97-AF65-F5344CB8AC3E}">
        <p14:creationId xmlns:p14="http://schemas.microsoft.com/office/powerpoint/2010/main" val="317513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build="p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2575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72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ITER</a:t>
            </a:r>
            <a:endParaRPr lang="en-GB" sz="7200" dirty="0">
              <a:solidFill>
                <a:srgbClr val="FFCC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819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1129307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7224721" y="871437"/>
            <a:ext cx="288032" cy="288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908216"/>
            <a:ext cx="9180512" cy="468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56" y="79349"/>
            <a:ext cx="2304255" cy="809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57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2575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72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ITER</a:t>
            </a:r>
            <a:endParaRPr lang="en-GB" sz="7200" dirty="0">
              <a:solidFill>
                <a:srgbClr val="FFCC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819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1129307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04" y="589202"/>
            <a:ext cx="809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71400"/>
            <a:ext cx="5661645" cy="38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796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 descr="earthlights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30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12575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72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ITER</a:t>
            </a:r>
            <a:endParaRPr lang="en-GB" sz="7200" dirty="0">
              <a:solidFill>
                <a:srgbClr val="FFCC00"/>
              </a:solidFill>
              <a:effectLst>
                <a:outerShdw blurRad="50800" dist="50800" dir="5400000" algn="ctr" rotWithShape="0">
                  <a:prstClr val="black"/>
                </a:outerShdw>
              </a:effectLst>
              <a:latin typeface="Tahoma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5488196"/>
            <a:ext cx="918051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800" dirty="0" smtClean="0">
                <a:solidFill>
                  <a:srgbClr val="B7BCC7"/>
                </a:solidFill>
                <a:latin typeface="Franklin Gothic Heavy" pitchFamily="34" charset="0"/>
              </a:rPr>
              <a:t>China EU India Japan Korea Russia USA</a:t>
            </a:r>
            <a:endParaRPr lang="en-GB" sz="3800" dirty="0">
              <a:solidFill>
                <a:srgbClr val="B7BCC7"/>
              </a:solidFill>
              <a:latin typeface="Franklin Gothic Heavy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179512" y="2285999"/>
            <a:ext cx="8784976" cy="1143001"/>
          </a:xfrm>
          <a:prstGeom prst="rect">
            <a:avLst/>
          </a:prstGeom>
          <a:noFill/>
          <a:ln>
            <a:noFill/>
          </a:ln>
          <a:effectLst>
            <a:outerShdw blurRad="101600" dist="50800" dir="360000" sx="33000" sy="33000" algn="ctr" rotWithShape="0">
              <a:schemeClr val="bg1">
                <a:lumMod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GB" sz="400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Global </a:t>
            </a:r>
            <a:r>
              <a:rPr lang="en-GB" sz="4000" dirty="0">
                <a:solidFill>
                  <a:srgbClr val="FFCC00"/>
                </a:solidFill>
                <a:effectLst>
                  <a:outerShdw blurRad="50800" dist="50800" dir="5400000" algn="ctr" rotWithShape="0">
                    <a:prstClr val="black"/>
                  </a:outerShdw>
                </a:effectLst>
                <a:latin typeface="Tahoma" pitchFamily="34" charset="0"/>
                <a:ea typeface="+mn-ea"/>
                <a:cs typeface="+mn-cs"/>
              </a:rPr>
              <a:t>challenge, global response</a:t>
            </a:r>
          </a:p>
        </p:txBody>
      </p:sp>
    </p:spTree>
    <p:extLst>
      <p:ext uri="{BB962C8B-B14F-4D97-AF65-F5344CB8AC3E}">
        <p14:creationId xmlns:p14="http://schemas.microsoft.com/office/powerpoint/2010/main" val="3253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iter.org/doc/all/content/com/gallery/media/4%20-%20aerial/2017/565-2017-08-23-i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08498" y="232772"/>
            <a:ext cx="5112568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solidFill>
                  <a:srgbClr val="FFCC00"/>
                </a:solidFill>
                <a:latin typeface="Tahoma" pitchFamily="34" charset="0"/>
              </a:rPr>
              <a:t>ITER</a:t>
            </a: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973974" y="1318084"/>
            <a:ext cx="7181615" cy="9587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600" b="1" dirty="0">
              <a:solidFill>
                <a:srgbClr val="FFCC00"/>
              </a:solidFill>
              <a:latin typeface="Tahoma" pitchFamily="34" charset="0"/>
            </a:endParaRPr>
          </a:p>
          <a:p>
            <a:pPr defTabSz="795338" fontAlgn="base">
              <a:spcBef>
                <a:spcPct val="0"/>
              </a:spcBef>
              <a:spcAft>
                <a:spcPct val="0"/>
              </a:spcAft>
            </a:pPr>
            <a:r>
              <a:rPr lang="fr-FR" sz="1800" b="1" dirty="0" smtClean="0">
                <a:solidFill>
                  <a:srgbClr val="FFCC00"/>
                </a:solidFill>
                <a:latin typeface="Tahoma" pitchFamily="34" charset="0"/>
              </a:rPr>
              <a:t> </a:t>
            </a:r>
            <a:r>
              <a:rPr lang="fr-FR" b="1" dirty="0" smtClean="0">
                <a:solidFill>
                  <a:srgbClr val="FFCC00"/>
                </a:solidFill>
                <a:latin typeface="Tahoma" pitchFamily="34" charset="0"/>
              </a:rPr>
              <a:t>500 </a:t>
            </a:r>
            <a:r>
              <a:rPr lang="fr-FR" b="1" dirty="0" err="1" smtClean="0">
                <a:solidFill>
                  <a:srgbClr val="FFCC00"/>
                </a:solidFill>
                <a:latin typeface="Tahoma" pitchFamily="34" charset="0"/>
              </a:rPr>
              <a:t>MWth</a:t>
            </a:r>
            <a:endParaRPr lang="fr-FR" b="1" dirty="0" smtClean="0">
              <a:solidFill>
                <a:srgbClr val="FFCC00"/>
              </a:solidFill>
              <a:latin typeface="Tahoma" pitchFamily="34" charset="0"/>
            </a:endParaRPr>
          </a:p>
          <a:p>
            <a:pPr defTabSz="795338" fontAlgn="base">
              <a:spcBef>
                <a:spcPct val="0"/>
              </a:spcBef>
              <a:spcAft>
                <a:spcPct val="0"/>
              </a:spcAft>
            </a:pPr>
            <a:endParaRPr lang="fr-FR" sz="1800" b="1" dirty="0">
              <a:solidFill>
                <a:srgbClr val="FFCC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6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-1"/>
            <a:ext cx="9324528" cy="69958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75656" y="6189718"/>
            <a:ext cx="64807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i="1" dirty="0" smtClean="0">
                <a:solidFill>
                  <a:srgbClr val="FFFF00"/>
                </a:solidFill>
              </a:rPr>
              <a:t>Picture from French </a:t>
            </a:r>
            <a:r>
              <a:rPr lang="en-GB" sz="1600" i="1" dirty="0" smtClean="0">
                <a:solidFill>
                  <a:srgbClr val="FFFF00"/>
                </a:solidFill>
              </a:rPr>
              <a:t>Embassy website</a:t>
            </a:r>
            <a:endParaRPr lang="en-GB" sz="1600" i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69148"/>
            <a:ext cx="8280920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 defTabSz="795338"/>
            <a:r>
              <a:rPr lang="fr-FR" sz="6600" b="1" dirty="0" err="1">
                <a:solidFill>
                  <a:srgbClr val="FFCC00"/>
                </a:solidFill>
                <a:latin typeface="Tahoma" pitchFamily="34" charset="0"/>
              </a:rPr>
              <a:t>Hinkley</a:t>
            </a:r>
            <a:r>
              <a:rPr lang="fr-FR" sz="6600" b="1" dirty="0">
                <a:solidFill>
                  <a:srgbClr val="FFCC00"/>
                </a:solidFill>
                <a:latin typeface="Tahoma" pitchFamily="34" charset="0"/>
              </a:rPr>
              <a:t> Point C </a:t>
            </a: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1126374" y="1254460"/>
            <a:ext cx="7181615" cy="958788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795338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§"/>
            </a:pPr>
            <a:endParaRPr lang="en-GB" sz="600" b="1" dirty="0" smtClean="0">
              <a:solidFill>
                <a:srgbClr val="FFCC00"/>
              </a:solidFill>
              <a:latin typeface="Tahoma" pitchFamily="34" charset="0"/>
            </a:endParaRPr>
          </a:p>
          <a:p>
            <a:pPr defTabSz="795338">
              <a:spcBef>
                <a:spcPct val="0"/>
              </a:spcBef>
            </a:pPr>
            <a:r>
              <a:rPr lang="fr-FR" sz="1800" b="1" dirty="0" smtClean="0">
                <a:solidFill>
                  <a:srgbClr val="FFCC00"/>
                </a:solidFill>
                <a:latin typeface="Tahoma" pitchFamily="34" charset="0"/>
              </a:rPr>
              <a:t> </a:t>
            </a:r>
            <a:r>
              <a:rPr lang="fr-FR" b="1" dirty="0">
                <a:solidFill>
                  <a:srgbClr val="FFCC00"/>
                </a:solidFill>
                <a:latin typeface="Tahoma" pitchFamily="34" charset="0"/>
              </a:rPr>
              <a:t>2 x 4524 </a:t>
            </a:r>
            <a:r>
              <a:rPr lang="fr-FR" b="1" dirty="0" err="1">
                <a:solidFill>
                  <a:srgbClr val="FFCC00"/>
                </a:solidFill>
                <a:latin typeface="Tahoma" pitchFamily="34" charset="0"/>
              </a:rPr>
              <a:t>MWth</a:t>
            </a:r>
            <a:endParaRPr lang="fr-FR" b="1" dirty="0">
              <a:solidFill>
                <a:srgbClr val="FFCC00"/>
              </a:solidFill>
              <a:latin typeface="Tahoma" pitchFamily="34" charset="0"/>
            </a:endParaRPr>
          </a:p>
          <a:p>
            <a:pPr defTabSz="795338">
              <a:spcBef>
                <a:spcPct val="0"/>
              </a:spcBef>
            </a:pPr>
            <a:r>
              <a:rPr lang="fr-FR" b="1" dirty="0">
                <a:solidFill>
                  <a:srgbClr val="FFCC00"/>
                </a:solidFill>
                <a:latin typeface="Tahoma" pitchFamily="34" charset="0"/>
              </a:rPr>
              <a:t>2 x 1630 </a:t>
            </a:r>
            <a:r>
              <a:rPr lang="fr-FR" b="1" dirty="0" err="1">
                <a:solidFill>
                  <a:srgbClr val="FFCC00"/>
                </a:solidFill>
                <a:latin typeface="Tahoma" pitchFamily="34" charset="0"/>
              </a:rPr>
              <a:t>MWe</a:t>
            </a:r>
            <a:endParaRPr lang="fr-FR" b="1" dirty="0">
              <a:solidFill>
                <a:srgbClr val="FFCC00"/>
              </a:solidFill>
              <a:latin typeface="Tahoma" pitchFamily="34" charset="0"/>
            </a:endParaRPr>
          </a:p>
          <a:p>
            <a:pPr defTabSz="795338" fontAlgn="base">
              <a:spcBef>
                <a:spcPct val="0"/>
              </a:spcBef>
              <a:spcAft>
                <a:spcPct val="0"/>
              </a:spcAft>
            </a:pPr>
            <a:endParaRPr lang="fr-FR" b="1" dirty="0" smtClean="0">
              <a:solidFill>
                <a:srgbClr val="FFCC00"/>
              </a:solidFill>
              <a:latin typeface="Tahoma" pitchFamily="34" charset="0"/>
            </a:endParaRPr>
          </a:p>
          <a:p>
            <a:pPr defTabSz="795338" fontAlgn="base">
              <a:spcBef>
                <a:spcPct val="0"/>
              </a:spcBef>
              <a:spcAft>
                <a:spcPct val="0"/>
              </a:spcAft>
            </a:pPr>
            <a:endParaRPr lang="fr-FR" sz="1800" b="1" dirty="0">
              <a:solidFill>
                <a:srgbClr val="FFCC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1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ITER Site 2025</a:t>
            </a:r>
            <a:endParaRPr lang="en-GB" sz="3200" dirty="0">
              <a:solidFill>
                <a:srgbClr val="0000CC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-19251" y="1021940"/>
            <a:ext cx="9163251" cy="5074679"/>
            <a:chOff x="-1566915" y="620687"/>
            <a:chExt cx="9163251" cy="5074679"/>
          </a:xfrm>
        </p:grpSpPr>
        <p:pic>
          <p:nvPicPr>
            <p:cNvPr id="11" name="Picture 2" descr="C:\Users\arnouxr\Documents\Work\En Cours\ARCHITECTURE ENIA\ITER-PC-02-R04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-1566915" y="620687"/>
              <a:ext cx="9163251" cy="507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-1176664" y="5145338"/>
              <a:ext cx="3816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+mn-lt"/>
                </a:rPr>
                <a:t>t</a:t>
              </a:r>
              <a:r>
                <a:rPr lang="en-US" dirty="0" smtClean="0">
                  <a:solidFill>
                    <a:schemeClr val="bg1"/>
                  </a:solidFill>
                  <a:latin typeface="+mn-lt"/>
                </a:rPr>
                <a:t>okamak complex</a:t>
              </a:r>
              <a:endParaRPr lang="en-GB" dirty="0">
                <a:solidFill>
                  <a:schemeClr val="bg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097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DATA 2013\CLI NOGENT\fusion_plant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80528" y="0"/>
            <a:ext cx="99806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1" y="0"/>
            <a:ext cx="9183155" cy="76470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altLang="ja-JP" sz="3200" b="1" dirty="0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Fusion Electricity: bringing </a:t>
            </a:r>
            <a:r>
              <a:rPr lang="en-GB" altLang="ja-JP" sz="3200" b="1" dirty="0" smtClean="0">
                <a:solidFill>
                  <a:srgbClr val="FFCC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Tahoma" pitchFamily="34" charset="0"/>
              </a:rPr>
              <a:t>time forward</a:t>
            </a:r>
            <a:endParaRPr lang="en-GB" altLang="ja-JP" sz="3200" b="1" dirty="0">
              <a:solidFill>
                <a:srgbClr val="FFCC00"/>
              </a:solidFill>
              <a:effectLst>
                <a:outerShdw blurRad="50800" dist="50800" dir="5400000" algn="ctr" rotWithShape="0">
                  <a:schemeClr val="tx1"/>
                </a:outerShdw>
              </a:effectLst>
              <a:latin typeface="Tahoma" pitchFamily="34" charset="0"/>
            </a:endParaRPr>
          </a:p>
        </p:txBody>
      </p:sp>
      <p:sp>
        <p:nvSpPr>
          <p:cNvPr id="3" name="Oval 2"/>
          <p:cNvSpPr/>
          <p:nvPr/>
        </p:nvSpPr>
        <p:spPr bwMode="auto">
          <a:xfrm>
            <a:off x="2699792" y="2630366"/>
            <a:ext cx="1008112" cy="65461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86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ChangeArrowheads="1"/>
          </p:cNvSpPr>
          <p:nvPr/>
        </p:nvSpPr>
        <p:spPr bwMode="auto">
          <a:xfrm>
            <a:off x="251519" y="-46300"/>
            <a:ext cx="858853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0000CC"/>
                </a:solidFill>
              </a:rPr>
              <a:t>Power </a:t>
            </a:r>
            <a:r>
              <a:rPr lang="en-US" altLang="en-US" sz="3200" b="1" dirty="0" smtClean="0">
                <a:solidFill>
                  <a:srgbClr val="0000CC"/>
                </a:solidFill>
              </a:rPr>
              <a:t>Plant </a:t>
            </a:r>
            <a:r>
              <a:rPr lang="en-US" altLang="en-US" sz="3200" b="1" dirty="0">
                <a:solidFill>
                  <a:srgbClr val="0000CC"/>
                </a:solidFill>
              </a:rPr>
              <a:t>B</a:t>
            </a:r>
            <a:r>
              <a:rPr lang="en-US" altLang="en-US" sz="3200" b="1" dirty="0" smtClean="0">
                <a:solidFill>
                  <a:srgbClr val="0000CC"/>
                </a:solidFill>
              </a:rPr>
              <a:t>reeding Blanket </a:t>
            </a:r>
            <a:r>
              <a:rPr lang="en-US" altLang="en-US" sz="3200" b="1" dirty="0">
                <a:solidFill>
                  <a:srgbClr val="0000CC"/>
                </a:solidFill>
              </a:rPr>
              <a:t>functions</a:t>
            </a:r>
          </a:p>
        </p:txBody>
      </p:sp>
      <p:sp>
        <p:nvSpPr>
          <p:cNvPr id="210948" name="Text Box 4"/>
          <p:cNvSpPr txBox="1">
            <a:spLocks noChangeArrowheads="1"/>
          </p:cNvSpPr>
          <p:nvPr/>
        </p:nvSpPr>
        <p:spPr bwMode="auto">
          <a:xfrm>
            <a:off x="5949950" y="1190625"/>
            <a:ext cx="1847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sz="200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" t="3983" r="2498" b="2709"/>
          <a:stretch/>
        </p:blipFill>
        <p:spPr bwMode="auto">
          <a:xfrm>
            <a:off x="35496" y="1196752"/>
            <a:ext cx="6336704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9" name="Text Box 5"/>
          <p:cNvSpPr txBox="1">
            <a:spLocks noChangeArrowheads="1"/>
          </p:cNvSpPr>
          <p:nvPr/>
        </p:nvSpPr>
        <p:spPr bwMode="auto">
          <a:xfrm>
            <a:off x="4545787" y="748436"/>
            <a:ext cx="4418702" cy="5470728"/>
          </a:xfrm>
          <a:prstGeom prst="rect">
            <a:avLst/>
          </a:prstGeom>
          <a:solidFill>
            <a:srgbClr val="FFFFFF">
              <a:alpha val="65000"/>
            </a:srgbClr>
          </a:solidFill>
          <a:ln w="9525">
            <a:solidFill>
              <a:srgbClr val="99CC00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altLang="en-US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</a:t>
            </a:r>
            <a:r>
              <a:rPr lang="en-US" altLang="en-US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crucial </a:t>
            </a:r>
            <a:r>
              <a:rPr lang="en-US" altLang="en-US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functions:</a:t>
            </a:r>
            <a:endParaRPr lang="en-US" altLang="en-US" i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spcBef>
                <a:spcPts val="300"/>
              </a:spcBef>
            </a:pPr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2000" indent="-285750">
              <a:spcBef>
                <a:spcPts val="300"/>
              </a:spcBef>
              <a:buClr>
                <a:srgbClr val="0066FF"/>
              </a:buClr>
              <a:buFont typeface="Wingdings" panose="05000000000000000000" pitchFamily="2" charset="2"/>
              <a:buChar char="q"/>
            </a:pPr>
            <a:r>
              <a:rPr lang="en-US" alt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Convert</a:t>
            </a:r>
            <a:r>
              <a:rPr lang="en-US" altLang="en-US" sz="1900" dirty="0" smtClean="0">
                <a:solidFill>
                  <a:srgbClr val="70BC1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neutron energy (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80% of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fusion energy)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into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collect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by mean of an high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grade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coolant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reach high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conversion efficiency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(&gt;30%) </a:t>
            </a:r>
            <a:endParaRPr lang="en-US" altLang="en-US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750" indent="-285750">
              <a:spcBef>
                <a:spcPts val="300"/>
              </a:spcBef>
              <a:buClr>
                <a:srgbClr val="0066FF"/>
              </a:buClr>
              <a:buFont typeface="Wingdings" pitchFamily="2" charset="2"/>
              <a:buChar char="è"/>
            </a:pP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In-pile </a:t>
            </a:r>
            <a:r>
              <a:rPr lang="en-US" alt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heat </a:t>
            </a: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exchanger</a:t>
            </a:r>
          </a:p>
          <a:p>
            <a:pPr marL="252000">
              <a:spcBef>
                <a:spcPts val="300"/>
              </a:spcBef>
              <a:buClr>
                <a:srgbClr val="0066FF"/>
              </a:buClr>
            </a:pPr>
            <a:endParaRPr lang="en-US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2000" indent="-285750">
              <a:spcBef>
                <a:spcPts val="300"/>
              </a:spcBef>
              <a:buClr>
                <a:srgbClr val="0066FF"/>
              </a:buClr>
              <a:buFont typeface="Wingdings" panose="05000000000000000000" pitchFamily="2" charset="2"/>
              <a:buChar char="q"/>
            </a:pPr>
            <a:r>
              <a:rPr lang="en-US" alt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 </a:t>
            </a:r>
            <a:r>
              <a:rPr lang="en-US" altLang="en-US" sz="1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recover all </a:t>
            </a:r>
            <a:r>
              <a:rPr lang="en-US" alt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Tritium  required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fuel for D-T reactors </a:t>
            </a:r>
            <a:endParaRPr lang="en-US" altLang="en-US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37750" indent="-285750">
              <a:spcBef>
                <a:spcPts val="300"/>
              </a:spcBef>
              <a:buClr>
                <a:srgbClr val="0066FF"/>
              </a:buClr>
              <a:buFont typeface="Wingdings" pitchFamily="2" charset="2"/>
              <a:buChar char="è"/>
            </a:pP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Tritium </a:t>
            </a:r>
            <a:r>
              <a:rPr lang="en-US" alt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breeding </a:t>
            </a: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self-sufficiency</a:t>
            </a:r>
            <a:endParaRPr lang="en-US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  <a:p>
            <a:pPr marL="537750" indent="-285750">
              <a:spcBef>
                <a:spcPts val="300"/>
              </a:spcBef>
              <a:buClr>
                <a:srgbClr val="0066FF"/>
              </a:buClr>
              <a:buFont typeface="Wingdings" pitchFamily="2" charset="2"/>
              <a:buChar char="è"/>
            </a:pPr>
            <a:endParaRPr lang="en-US" altLang="en-US" sz="1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2000" indent="-285750">
              <a:spcBef>
                <a:spcPts val="300"/>
              </a:spcBef>
              <a:buClr>
                <a:srgbClr val="0066FF"/>
              </a:buClr>
              <a:buFont typeface="Wingdings" panose="05000000000000000000" pitchFamily="2" charset="2"/>
              <a:buChar char="q"/>
            </a:pP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Contribute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en-US" altLang="en-US" sz="1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shielding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en-US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superconducting </a:t>
            </a:r>
            <a:r>
              <a:rPr lang="en-US" altLang="en-US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coils </a:t>
            </a:r>
            <a:endParaRPr lang="en-US" altLang="en-US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2000">
              <a:spcBef>
                <a:spcPts val="300"/>
              </a:spcBef>
              <a:buClr>
                <a:srgbClr val="0066FF"/>
              </a:buClr>
            </a:pPr>
            <a:r>
              <a:rPr lang="en-US" altLang="en-US" sz="19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 </a:t>
            </a:r>
            <a:r>
              <a:rPr lang="en-US" alt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</a:t>
            </a: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esistant </a:t>
            </a:r>
            <a:r>
              <a:rPr lang="en-US" altLang="en-US" sz="1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to </a:t>
            </a:r>
            <a:r>
              <a:rPr lang="en-US" altLang="en-US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high neutron flux and </a:t>
            </a:r>
            <a:r>
              <a:rPr lang="en-US" altLang="en-US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fluence</a:t>
            </a:r>
            <a:endParaRPr lang="en-US" altLang="en-U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08975" y="3203684"/>
            <a:ext cx="2323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9900"/>
                </a:solidFill>
              </a:rPr>
              <a:t>See talk by R. Raffray </a:t>
            </a:r>
            <a:endParaRPr lang="en-GB" sz="16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TER_PPTemplate (2)">
  <a:themeElements>
    <a:clrScheme name="ITER_PPTemplate (2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TER_PPTemplate (2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ITER_PPTemplate (2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ER_PPTemplate (2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ER_PPTemplate (2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ITER_PPTemplate (2)</Template>
  <TotalTime>44416</TotalTime>
  <Words>1825</Words>
  <Application>Microsoft Office PowerPoint</Application>
  <PresentationFormat>On-screen Show (4:3)</PresentationFormat>
  <Paragraphs>544</Paragraphs>
  <Slides>35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ITER_PPTemplate (2)</vt:lpstr>
      <vt:lpstr>Werkblad</vt:lpstr>
      <vt:lpstr>PowerPoint Presentation</vt:lpstr>
      <vt:lpstr>FuseNet@ITER, 181107-9 </vt:lpstr>
      <vt:lpstr>PowerPoint Presentation</vt:lpstr>
      <vt:lpstr>PowerPoint Presentation</vt:lpstr>
      <vt:lpstr>PowerPoint Presentation</vt:lpstr>
      <vt:lpstr>PowerPoint Presentation</vt:lpstr>
      <vt:lpstr>ITER Site 2025</vt:lpstr>
      <vt:lpstr>PowerPoint Presentation</vt:lpstr>
      <vt:lpstr>PowerPoint Presentation</vt:lpstr>
      <vt:lpstr>PowerPoint Presentation</vt:lpstr>
      <vt:lpstr>Deuterium-Tritium Fuel Cycle (2/2) </vt:lpstr>
      <vt:lpstr>PowerPoint Presentation</vt:lpstr>
      <vt:lpstr>Material challenges for Gen4 &amp; Fusion</vt:lpstr>
      <vt:lpstr>Reduced Activation Ferritic-Martensitic Steels (1/2)</vt:lpstr>
      <vt:lpstr>Reduced Activation Ferritic-Martensitic Steels (2/2)</vt:lpstr>
      <vt:lpstr>Lithium-ceramics and Beryllium Pebble-Beds</vt:lpstr>
      <vt:lpstr>Pb16Li – Lithium Lead eutectic alloy</vt:lpstr>
      <vt:lpstr>PowerPoint Presentation</vt:lpstr>
      <vt:lpstr>Scheme of a Test Blanket System</vt:lpstr>
      <vt:lpstr>PowerPoint Presentation</vt:lpstr>
      <vt:lpstr>PowerPoint Presentation</vt:lpstr>
      <vt:lpstr>PowerPoint Presentation</vt:lpstr>
      <vt:lpstr>PowerPoint Presentation</vt:lpstr>
      <vt:lpstr>ITER Research Plan &amp; associated TBM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ITER Fuel Cycle</vt:lpstr>
      <vt:lpstr>PowerPoint Presentation</vt:lpstr>
      <vt:lpstr>Of bathtubs and laptop batteries…</vt:lpstr>
      <vt:lpstr>PowerPoint Presentation</vt:lpstr>
      <vt:lpstr>PowerPoint Presentation</vt:lpstr>
    </vt:vector>
  </TitlesOfParts>
  <Company>ITER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ITER</dc:creator>
  <cp:lastModifiedBy>van der Laan Jaap G</cp:lastModifiedBy>
  <cp:revision>700</cp:revision>
  <cp:lastPrinted>2018-11-09T07:44:39Z</cp:lastPrinted>
  <dcterms:created xsi:type="dcterms:W3CDTF">2008-09-02T15:06:07Z</dcterms:created>
  <dcterms:modified xsi:type="dcterms:W3CDTF">2018-11-09T08:43:17Z</dcterms:modified>
</cp:coreProperties>
</file>