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89" r:id="rId3"/>
    <p:sldId id="276" r:id="rId4"/>
    <p:sldId id="292" r:id="rId5"/>
    <p:sldId id="297" r:id="rId6"/>
    <p:sldId id="296" r:id="rId7"/>
    <p:sldId id="303" r:id="rId8"/>
    <p:sldId id="298" r:id="rId9"/>
    <p:sldId id="293" r:id="rId10"/>
    <p:sldId id="299" r:id="rId11"/>
    <p:sldId id="294" r:id="rId12"/>
    <p:sldId id="277" r:id="rId13"/>
    <p:sldId id="272" r:id="rId14"/>
    <p:sldId id="301" r:id="rId15"/>
    <p:sldId id="302" r:id="rId16"/>
    <p:sldId id="275" r:id="rId17"/>
    <p:sldId id="258" r:id="rId18"/>
    <p:sldId id="280" r:id="rId19"/>
    <p:sldId id="271" r:id="rId20"/>
    <p:sldId id="288" r:id="rId21"/>
    <p:sldId id="270" r:id="rId22"/>
    <p:sldId id="282" r:id="rId23"/>
    <p:sldId id="284" r:id="rId24"/>
    <p:sldId id="281" r:id="rId25"/>
    <p:sldId id="279" r:id="rId26"/>
    <p:sldId id="261" r:id="rId27"/>
    <p:sldId id="285" r:id="rId28"/>
    <p:sldId id="269" r:id="rId29"/>
    <p:sldId id="273" r:id="rId30"/>
    <p:sldId id="286" r:id="rId31"/>
    <p:sldId id="262" r:id="rId3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71486" autoAdjust="0"/>
  </p:normalViewPr>
  <p:slideViewPr>
    <p:cSldViewPr snapToGrid="0" showGuides="1">
      <p:cViewPr varScale="1">
        <p:scale>
          <a:sx n="64" d="100"/>
          <a:sy n="64" d="100"/>
        </p:scale>
        <p:origin x="1092" y="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0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rojects\energy\Fission\Fission_ReactorsHistory_IAEA-Nuclear2009-Table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rojects\energy\Paper1_NewCockpit_ED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guido\Dropbox\Projects\energy\0.%20eigen-werk\cal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ido\Dropbox\Projects\energy\Paper1_NewCockpit_EDI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guido\Dropbox\Projects\energy\0.%20eigen-werk\cal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Nuclear fission running capacity GW(e)</a:t>
            </a:r>
          </a:p>
        </c:rich>
      </c:tx>
      <c:layout>
        <c:manualLayout>
          <c:xMode val="edge"/>
          <c:yMode val="edge"/>
          <c:x val="3.2444444444444463E-2"/>
          <c:y val="4.1314553990610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81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49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Sheet1!$A$2:$A$26</c:f>
              <c:strCache>
                <c:ptCount val="25"/>
                <c:pt idx="0">
                  <c:v>Year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5.5E-2</c:v>
                </c:pt>
                <c:pt idx="4">
                  <c:v>0.189</c:v>
                </c:pt>
                <c:pt idx="5">
                  <c:v>0.23899999999999999</c:v>
                </c:pt>
                <c:pt idx="6">
                  <c:v>0.47699999999999998</c:v>
                </c:pt>
                <c:pt idx="7">
                  <c:v>0.92900000000000005</c:v>
                </c:pt>
                <c:pt idx="8">
                  <c:v>0.94599999999999995</c:v>
                </c:pt>
                <c:pt idx="9">
                  <c:v>1.839</c:v>
                </c:pt>
                <c:pt idx="10">
                  <c:v>2.2709999999999999</c:v>
                </c:pt>
                <c:pt idx="11">
                  <c:v>3.2320000000000002</c:v>
                </c:pt>
                <c:pt idx="12">
                  <c:v>4.9130000000000003</c:v>
                </c:pt>
                <c:pt idx="13">
                  <c:v>6.2789999999999999</c:v>
                </c:pt>
                <c:pt idx="14">
                  <c:v>8.31</c:v>
                </c:pt>
                <c:pt idx="15">
                  <c:v>9.3339999999999996</c:v>
                </c:pt>
                <c:pt idx="16">
                  <c:v>13.004</c:v>
                </c:pt>
                <c:pt idx="17">
                  <c:v>18.986000000000001</c:v>
                </c:pt>
                <c:pt idx="18">
                  <c:v>26.611000000000001</c:v>
                </c:pt>
                <c:pt idx="19">
                  <c:v>35.268000000000001</c:v>
                </c:pt>
                <c:pt idx="20">
                  <c:v>45.953000000000003</c:v>
                </c:pt>
                <c:pt idx="21">
                  <c:v>63.29</c:v>
                </c:pt>
                <c:pt idx="22">
                  <c:v>72.709000000000003</c:v>
                </c:pt>
                <c:pt idx="23">
                  <c:v>86.162000000000006</c:v>
                </c:pt>
                <c:pt idx="24">
                  <c:v>98.695999999999998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D7-4F9F-A575-1AB183EDA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901752"/>
        <c:axId val="5989020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Reactors in operation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Sheet1!$A$2:$A$26</c15:sqref>
                        </c15:formulaRef>
                      </c:ext>
                    </c:extLst>
                    <c:strCache>
                      <c:ptCount val="25"/>
                      <c:pt idx="0">
                        <c:v>Year</c:v>
                      </c:pt>
                      <c:pt idx="1">
                        <c:v>1954</c:v>
                      </c:pt>
                      <c:pt idx="2">
                        <c:v>1955</c:v>
                      </c:pt>
                      <c:pt idx="3">
                        <c:v>1956</c:v>
                      </c:pt>
                      <c:pt idx="4">
                        <c:v>1957</c:v>
                      </c:pt>
                      <c:pt idx="5">
                        <c:v>1958</c:v>
                      </c:pt>
                      <c:pt idx="6">
                        <c:v>1959</c:v>
                      </c:pt>
                      <c:pt idx="7">
                        <c:v>1960</c:v>
                      </c:pt>
                      <c:pt idx="8">
                        <c:v>1961</c:v>
                      </c:pt>
                      <c:pt idx="9">
                        <c:v>1962</c:v>
                      </c:pt>
                      <c:pt idx="10">
                        <c:v>1963</c:v>
                      </c:pt>
                      <c:pt idx="11">
                        <c:v>1964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1967</c:v>
                      </c:pt>
                      <c:pt idx="15">
                        <c:v>1968</c:v>
                      </c:pt>
                      <c:pt idx="16">
                        <c:v>1969</c:v>
                      </c:pt>
                      <c:pt idx="17">
                        <c:v>1970</c:v>
                      </c:pt>
                      <c:pt idx="18">
                        <c:v>1971</c:v>
                      </c:pt>
                      <c:pt idx="19">
                        <c:v>1972</c:v>
                      </c:pt>
                      <c:pt idx="20">
                        <c:v>1973</c:v>
                      </c:pt>
                      <c:pt idx="21">
                        <c:v>1974</c:v>
                      </c:pt>
                      <c:pt idx="22">
                        <c:v>1975</c:v>
                      </c:pt>
                      <c:pt idx="23">
                        <c:v>1976</c:v>
                      </c:pt>
                      <c:pt idx="24">
                        <c:v>1977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0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11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25</c:v>
                      </c:pt>
                      <c:pt idx="10">
                        <c:v>33</c:v>
                      </c:pt>
                      <c:pt idx="11">
                        <c:v>40</c:v>
                      </c:pt>
                      <c:pt idx="12">
                        <c:v>48</c:v>
                      </c:pt>
                      <c:pt idx="13">
                        <c:v>55</c:v>
                      </c:pt>
                      <c:pt idx="14">
                        <c:v>64</c:v>
                      </c:pt>
                      <c:pt idx="15">
                        <c:v>68</c:v>
                      </c:pt>
                      <c:pt idx="16">
                        <c:v>78</c:v>
                      </c:pt>
                      <c:pt idx="17">
                        <c:v>84</c:v>
                      </c:pt>
                      <c:pt idx="18">
                        <c:v>99</c:v>
                      </c:pt>
                      <c:pt idx="19">
                        <c:v>113</c:v>
                      </c:pt>
                      <c:pt idx="20">
                        <c:v>132</c:v>
                      </c:pt>
                      <c:pt idx="21">
                        <c:v>154</c:v>
                      </c:pt>
                      <c:pt idx="22">
                        <c:v>169</c:v>
                      </c:pt>
                      <c:pt idx="23">
                        <c:v>186</c:v>
                      </c:pt>
                      <c:pt idx="24">
                        <c:v>200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3ED7-4F9F-A575-1AB183EDA26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Sheet1!$A$2:$A$26</c15:sqref>
                        </c15:formulaRef>
                      </c:ext>
                    </c:extLst>
                    <c:strCache>
                      <c:ptCount val="25"/>
                      <c:pt idx="0">
                        <c:v>Year</c:v>
                      </c:pt>
                      <c:pt idx="1">
                        <c:v>1954</c:v>
                      </c:pt>
                      <c:pt idx="2">
                        <c:v>1955</c:v>
                      </c:pt>
                      <c:pt idx="3">
                        <c:v>1956</c:v>
                      </c:pt>
                      <c:pt idx="4">
                        <c:v>1957</c:v>
                      </c:pt>
                      <c:pt idx="5">
                        <c:v>1958</c:v>
                      </c:pt>
                      <c:pt idx="6">
                        <c:v>1959</c:v>
                      </c:pt>
                      <c:pt idx="7">
                        <c:v>1960</c:v>
                      </c:pt>
                      <c:pt idx="8">
                        <c:v>1961</c:v>
                      </c:pt>
                      <c:pt idx="9">
                        <c:v>1962</c:v>
                      </c:pt>
                      <c:pt idx="10">
                        <c:v>1963</c:v>
                      </c:pt>
                      <c:pt idx="11">
                        <c:v>1964</c:v>
                      </c:pt>
                      <c:pt idx="12">
                        <c:v>1965</c:v>
                      </c:pt>
                      <c:pt idx="13">
                        <c:v>1966</c:v>
                      </c:pt>
                      <c:pt idx="14">
                        <c:v>1967</c:v>
                      </c:pt>
                      <c:pt idx="15">
                        <c:v>1968</c:v>
                      </c:pt>
                      <c:pt idx="16">
                        <c:v>1969</c:v>
                      </c:pt>
                      <c:pt idx="17">
                        <c:v>1970</c:v>
                      </c:pt>
                      <c:pt idx="18">
                        <c:v>1971</c:v>
                      </c:pt>
                      <c:pt idx="19">
                        <c:v>1972</c:v>
                      </c:pt>
                      <c:pt idx="20">
                        <c:v>1973</c:v>
                      </c:pt>
                      <c:pt idx="21">
                        <c:v>1974</c:v>
                      </c:pt>
                      <c:pt idx="22">
                        <c:v>1975</c:v>
                      </c:pt>
                      <c:pt idx="23">
                        <c:v>1976</c:v>
                      </c:pt>
                      <c:pt idx="24">
                        <c:v>1977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0</c:v>
                      </c:pt>
                      <c:pt idx="1">
                        <c:v>5</c:v>
                      </c:pt>
                      <c:pt idx="2">
                        <c:v>5</c:v>
                      </c:pt>
                      <c:pt idx="3">
                        <c:v>55</c:v>
                      </c:pt>
                      <c:pt idx="4">
                        <c:v>189</c:v>
                      </c:pt>
                      <c:pt idx="5">
                        <c:v>239</c:v>
                      </c:pt>
                      <c:pt idx="6">
                        <c:v>477</c:v>
                      </c:pt>
                      <c:pt idx="7">
                        <c:v>929</c:v>
                      </c:pt>
                      <c:pt idx="8">
                        <c:v>946</c:v>
                      </c:pt>
                      <c:pt idx="9">
                        <c:v>1839</c:v>
                      </c:pt>
                      <c:pt idx="10">
                        <c:v>2271</c:v>
                      </c:pt>
                      <c:pt idx="11">
                        <c:v>3232</c:v>
                      </c:pt>
                      <c:pt idx="12">
                        <c:v>4913</c:v>
                      </c:pt>
                      <c:pt idx="13">
                        <c:v>6279</c:v>
                      </c:pt>
                      <c:pt idx="14">
                        <c:v>8310</c:v>
                      </c:pt>
                      <c:pt idx="15">
                        <c:v>9334</c:v>
                      </c:pt>
                      <c:pt idx="16">
                        <c:v>13004</c:v>
                      </c:pt>
                      <c:pt idx="17">
                        <c:v>18986</c:v>
                      </c:pt>
                      <c:pt idx="18">
                        <c:v>26611</c:v>
                      </c:pt>
                      <c:pt idx="19">
                        <c:v>35268</c:v>
                      </c:pt>
                      <c:pt idx="20">
                        <c:v>45953</c:v>
                      </c:pt>
                      <c:pt idx="21">
                        <c:v>63290</c:v>
                      </c:pt>
                      <c:pt idx="22">
                        <c:v>72709</c:v>
                      </c:pt>
                      <c:pt idx="23">
                        <c:v>86162</c:v>
                      </c:pt>
                      <c:pt idx="24">
                        <c:v>98696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ED7-4F9F-A575-1AB183EDA26C}"/>
                  </c:ext>
                </c:extLst>
              </c15:ser>
            </c15:filteredLineSeries>
          </c:ext>
        </c:extLst>
      </c:lineChart>
      <c:catAx>
        <c:axId val="59890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98902080"/>
        <c:crosses val="autoZero"/>
        <c:auto val="1"/>
        <c:lblAlgn val="ctr"/>
        <c:lblOffset val="100"/>
        <c:noMultiLvlLbl val="0"/>
      </c:catAx>
      <c:valAx>
        <c:axId val="5989020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9890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3216075820997E-2"/>
          <c:y val="9.386850109599712E-2"/>
          <c:w val="0.63409102759684621"/>
          <c:h val="0.7872803764498441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'My Model - Fusion'!$I$1</c:f>
              <c:strCache>
                <c:ptCount val="1"/>
                <c:pt idx="0">
                  <c:v>AI (G$)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'My Model - Fusion'!$D$74:$D$144</c:f>
              <c:numCache>
                <c:formatCode>General</c:formatCode>
                <c:ptCount val="71"/>
                <c:pt idx="0">
                  <c:v>2060</c:v>
                </c:pt>
                <c:pt idx="1">
                  <c:v>2061</c:v>
                </c:pt>
                <c:pt idx="2">
                  <c:v>2062</c:v>
                </c:pt>
                <c:pt idx="3">
                  <c:v>2063</c:v>
                </c:pt>
                <c:pt idx="4">
                  <c:v>2064</c:v>
                </c:pt>
                <c:pt idx="5">
                  <c:v>2065</c:v>
                </c:pt>
                <c:pt idx="6">
                  <c:v>2066</c:v>
                </c:pt>
                <c:pt idx="7">
                  <c:v>2067</c:v>
                </c:pt>
                <c:pt idx="8">
                  <c:v>2068</c:v>
                </c:pt>
                <c:pt idx="9">
                  <c:v>2069</c:v>
                </c:pt>
                <c:pt idx="10">
                  <c:v>2070</c:v>
                </c:pt>
                <c:pt idx="11">
                  <c:v>2071</c:v>
                </c:pt>
                <c:pt idx="12">
                  <c:v>2072</c:v>
                </c:pt>
                <c:pt idx="13">
                  <c:v>2073</c:v>
                </c:pt>
                <c:pt idx="14">
                  <c:v>2074</c:v>
                </c:pt>
                <c:pt idx="15">
                  <c:v>2075</c:v>
                </c:pt>
                <c:pt idx="16">
                  <c:v>2076</c:v>
                </c:pt>
                <c:pt idx="17">
                  <c:v>2077</c:v>
                </c:pt>
                <c:pt idx="18">
                  <c:v>2078</c:v>
                </c:pt>
                <c:pt idx="19">
                  <c:v>2079</c:v>
                </c:pt>
                <c:pt idx="20">
                  <c:v>2080</c:v>
                </c:pt>
                <c:pt idx="21">
                  <c:v>2081</c:v>
                </c:pt>
                <c:pt idx="22">
                  <c:v>2082</c:v>
                </c:pt>
                <c:pt idx="23">
                  <c:v>2083</c:v>
                </c:pt>
                <c:pt idx="24">
                  <c:v>2084</c:v>
                </c:pt>
                <c:pt idx="25">
                  <c:v>2085</c:v>
                </c:pt>
                <c:pt idx="26">
                  <c:v>2086</c:v>
                </c:pt>
                <c:pt idx="27">
                  <c:v>2087</c:v>
                </c:pt>
                <c:pt idx="28">
                  <c:v>2088</c:v>
                </c:pt>
                <c:pt idx="29">
                  <c:v>2089</c:v>
                </c:pt>
                <c:pt idx="30">
                  <c:v>2090</c:v>
                </c:pt>
                <c:pt idx="31">
                  <c:v>2091</c:v>
                </c:pt>
                <c:pt idx="32">
                  <c:v>2092</c:v>
                </c:pt>
                <c:pt idx="33">
                  <c:v>2093</c:v>
                </c:pt>
                <c:pt idx="34">
                  <c:v>2094</c:v>
                </c:pt>
                <c:pt idx="35">
                  <c:v>2095</c:v>
                </c:pt>
                <c:pt idx="36">
                  <c:v>2096</c:v>
                </c:pt>
                <c:pt idx="37">
                  <c:v>2097</c:v>
                </c:pt>
                <c:pt idx="38">
                  <c:v>2098</c:v>
                </c:pt>
                <c:pt idx="39">
                  <c:v>2099</c:v>
                </c:pt>
                <c:pt idx="40">
                  <c:v>2100</c:v>
                </c:pt>
                <c:pt idx="41">
                  <c:v>2101</c:v>
                </c:pt>
                <c:pt idx="42">
                  <c:v>2102</c:v>
                </c:pt>
                <c:pt idx="43">
                  <c:v>2103</c:v>
                </c:pt>
                <c:pt idx="44">
                  <c:v>2104</c:v>
                </c:pt>
                <c:pt idx="45">
                  <c:v>2105</c:v>
                </c:pt>
                <c:pt idx="46">
                  <c:v>2106</c:v>
                </c:pt>
                <c:pt idx="47">
                  <c:v>2107</c:v>
                </c:pt>
                <c:pt idx="48">
                  <c:v>2108</c:v>
                </c:pt>
                <c:pt idx="49">
                  <c:v>2109</c:v>
                </c:pt>
                <c:pt idx="50">
                  <c:v>2110</c:v>
                </c:pt>
                <c:pt idx="51">
                  <c:v>2111</c:v>
                </c:pt>
                <c:pt idx="52">
                  <c:v>2112</c:v>
                </c:pt>
                <c:pt idx="53">
                  <c:v>2113</c:v>
                </c:pt>
                <c:pt idx="54">
                  <c:v>2114</c:v>
                </c:pt>
                <c:pt idx="55">
                  <c:v>2115</c:v>
                </c:pt>
                <c:pt idx="56">
                  <c:v>2116</c:v>
                </c:pt>
                <c:pt idx="57">
                  <c:v>2117</c:v>
                </c:pt>
                <c:pt idx="58">
                  <c:v>2118</c:v>
                </c:pt>
                <c:pt idx="59">
                  <c:v>2119</c:v>
                </c:pt>
                <c:pt idx="60">
                  <c:v>2120</c:v>
                </c:pt>
                <c:pt idx="61">
                  <c:v>2121</c:v>
                </c:pt>
                <c:pt idx="62">
                  <c:v>2122</c:v>
                </c:pt>
                <c:pt idx="63">
                  <c:v>2123</c:v>
                </c:pt>
                <c:pt idx="64">
                  <c:v>2124</c:v>
                </c:pt>
                <c:pt idx="65">
                  <c:v>2125</c:v>
                </c:pt>
                <c:pt idx="66">
                  <c:v>2126</c:v>
                </c:pt>
                <c:pt idx="67">
                  <c:v>2127</c:v>
                </c:pt>
                <c:pt idx="68">
                  <c:v>2128</c:v>
                </c:pt>
                <c:pt idx="69">
                  <c:v>2129</c:v>
                </c:pt>
                <c:pt idx="70">
                  <c:v>2130</c:v>
                </c:pt>
              </c:numCache>
            </c:numRef>
          </c:xVal>
          <c:yVal>
            <c:numRef>
              <c:f>'My Model - Fusion'!$I$74:$I$144</c:f>
              <c:numCache>
                <c:formatCode>#,##0</c:formatCode>
                <c:ptCount val="71"/>
                <c:pt idx="0">
                  <c:v>7.4933518841333431</c:v>
                </c:pt>
                <c:pt idx="1">
                  <c:v>8.4206151068962516</c:v>
                </c:pt>
                <c:pt idx="2">
                  <c:v>9.4626223184086076</c:v>
                </c:pt>
                <c:pt idx="3">
                  <c:v>10.63357248896377</c:v>
                </c:pt>
                <c:pt idx="4">
                  <c:v>11.949421637390612</c:v>
                </c:pt>
                <c:pt idx="5">
                  <c:v>13.428100256647948</c:v>
                </c:pt>
                <c:pt idx="6">
                  <c:v>15.089757644702519</c:v>
                </c:pt>
                <c:pt idx="7">
                  <c:v>16.957036470079128</c:v>
                </c:pt>
                <c:pt idx="8">
                  <c:v>19.055381313465894</c:v>
                </c:pt>
                <c:pt idx="9">
                  <c:v>21.413385389734358</c:v>
                </c:pt>
                <c:pt idx="10">
                  <c:v>24.063180175001637</c:v>
                </c:pt>
                <c:pt idx="11">
                  <c:v>27.040873248009802</c:v>
                </c:pt>
                <c:pt idx="12">
                  <c:v>30.38704031209301</c:v>
                </c:pt>
                <c:pt idx="13">
                  <c:v>34.147278102297442</c:v>
                </c:pt>
                <c:pt idx="14">
                  <c:v>38.372825711874263</c:v>
                </c:pt>
                <c:pt idx="15">
                  <c:v>43.121262804686324</c:v>
                </c:pt>
                <c:pt idx="16">
                  <c:v>48.457294227759448</c:v>
                </c:pt>
                <c:pt idx="17">
                  <c:v>54.453631715545711</c:v>
                </c:pt>
                <c:pt idx="18">
                  <c:v>61.191984700491815</c:v>
                </c:pt>
                <c:pt idx="19">
                  <c:v>68.764173731248789</c:v>
                </c:pt>
                <c:pt idx="20">
                  <c:v>77.273381670579511</c:v>
                </c:pt>
                <c:pt idx="21">
                  <c:v>86.835559722483026</c:v>
                </c:pt>
                <c:pt idx="22">
                  <c:v>97.581007447844058</c:v>
                </c:pt>
                <c:pt idx="23">
                  <c:v>109.65614829878038</c:v>
                </c:pt>
                <c:pt idx="24">
                  <c:v>123.22552486610736</c:v>
                </c:pt>
                <c:pt idx="25">
                  <c:v>138.47404102827247</c:v>
                </c:pt>
                <c:pt idx="26">
                  <c:v>155.60948155452894</c:v>
                </c:pt>
                <c:pt idx="27">
                  <c:v>174.86534349586444</c:v>
                </c:pt>
                <c:pt idx="28" formatCode="#,##0.00">
                  <c:v>196.50401794579273</c:v>
                </c:pt>
                <c:pt idx="29" formatCode="#,##0.00">
                  <c:v>220.82036552745308</c:v>
                </c:pt>
                <c:pt idx="30" formatCode="#,##0.00">
                  <c:v>248.14573432859422</c:v>
                </c:pt>
                <c:pt idx="31" formatCode="#,##0.00">
                  <c:v>278.85247503506145</c:v>
                </c:pt>
                <c:pt idx="32" formatCode="#,##0.00">
                  <c:v>313.35901478850985</c:v>
                </c:pt>
                <c:pt idx="33" formatCode="#,##0.00">
                  <c:v>324.12100247717171</c:v>
                </c:pt>
                <c:pt idx="34" formatCode="#,##0.00">
                  <c:v>310.50734467648482</c:v>
                </c:pt>
                <c:pt idx="35" formatCode="#,##0.00">
                  <c:v>299.06908325825447</c:v>
                </c:pt>
                <c:pt idx="36" formatCode="#,##0.00">
                  <c:v>289.25814412721462</c:v>
                </c:pt>
                <c:pt idx="37" formatCode="#,##0.00">
                  <c:v>280.70511316096037</c:v>
                </c:pt>
                <c:pt idx="38" formatCode="#,##0.00">
                  <c:v>273.15013910052409</c:v>
                </c:pt>
                <c:pt idx="39" formatCode="#,##0.00">
                  <c:v>266.40406831735743</c:v>
                </c:pt>
                <c:pt idx="40" formatCode="#,##0.00">
                  <c:v>260.32528266835573</c:v>
                </c:pt>
                <c:pt idx="41" formatCode="#,##0.00">
                  <c:v>254.80523087244444</c:v>
                </c:pt>
                <c:pt idx="42" formatCode="#,##0.00">
                  <c:v>249.75903038957352</c:v>
                </c:pt>
                <c:pt idx="43" formatCode="#,##0.00">
                  <c:v>245.11915814574047</c:v>
                </c:pt>
                <c:pt idx="44" formatCode="#,##0.00">
                  <c:v>240.83109359799724</c:v>
                </c:pt>
                <c:pt idx="45" formatCode="#,##0.00">
                  <c:v>236.85023551623991</c:v>
                </c:pt>
                <c:pt idx="46" formatCode="#,##0.00">
                  <c:v>233.13967293539528</c:v>
                </c:pt>
                <c:pt idx="47" formatCode="#,##0.00">
                  <c:v>229.6685429258915</c:v>
                </c:pt>
                <c:pt idx="48" formatCode="#,##0.00">
                  <c:v>226.41080021571821</c:v>
                </c:pt>
                <c:pt idx="49" formatCode="#,##0.00">
                  <c:v>223.34428142162682</c:v>
                </c:pt>
                <c:pt idx="50" formatCode="#,##0.00">
                  <c:v>220.44998365238706</c:v>
                </c:pt>
                <c:pt idx="51" formatCode="#,##0.00">
                  <c:v>217.71150152146069</c:v>
                </c:pt>
                <c:pt idx="52" formatCode="#,##0.00">
                  <c:v>215.11458286258792</c:v>
                </c:pt>
                <c:pt idx="53" formatCode="#,##0.00">
                  <c:v>212.64677453396834</c:v>
                </c:pt>
                <c:pt idx="54" formatCode="#,##0.00">
                  <c:v>210.29713739536439</c:v>
                </c:pt>
                <c:pt idx="55" formatCode="#,##0.00">
                  <c:v>208.05601496960023</c:v>
                </c:pt>
                <c:pt idx="56" formatCode="#,##0.00">
                  <c:v>205.91484418079213</c:v>
                </c:pt>
                <c:pt idx="57" formatCode="#,##0.00">
                  <c:v>203.86599937352688</c:v>
                </c:pt>
                <c:pt idx="58" formatCode="#,##0.00">
                  <c:v>201.90266287944158</c:v>
                </c:pt>
                <c:pt idx="59" formatCode="#,##0.00">
                  <c:v>200.01871692723333</c:v>
                </c:pt>
                <c:pt idx="60" formatCode="#,##0.00">
                  <c:v>198.20865283855383</c:v>
                </c:pt>
                <c:pt idx="61" formatCode="#,##0.00">
                  <c:v>196.46749431991356</c:v>
                </c:pt>
                <c:pt idx="62" formatCode="#,##0.00">
                  <c:v>194.79073232342671</c:v>
                </c:pt>
                <c:pt idx="63" formatCode="#,##0.00">
                  <c:v>193.1742694597165</c:v>
                </c:pt>
                <c:pt idx="64" formatCode="#,##0.00">
                  <c:v>191.61437234270051</c:v>
                </c:pt>
                <c:pt idx="65" formatCode="#,##0.00">
                  <c:v>190.10763055610147</c:v>
                </c:pt>
                <c:pt idx="66" formatCode="#,##0.00">
                  <c:v>188.65092117588776</c:v>
                </c:pt>
                <c:pt idx="67" formatCode="#,##0.00">
                  <c:v>187.24137797667791</c:v>
                </c:pt>
                <c:pt idx="68" formatCode="#,##0.00">
                  <c:v>185.87636460486411</c:v>
                </c:pt>
                <c:pt idx="69" formatCode="#,##0.00">
                  <c:v>184.55345112545919</c:v>
                </c:pt>
                <c:pt idx="70" formatCode="#,##0.00">
                  <c:v>183.27039345001162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80-4985-AD06-07DF3CD18A18}"/>
            </c:ext>
          </c:extLst>
        </c:ser>
        <c:ser>
          <c:idx val="1"/>
          <c:order val="1"/>
          <c:tx>
            <c:strRef>
              <c:f>'My Model - Fusion'!$E$1</c:f>
              <c:strCache>
                <c:ptCount val="1"/>
                <c:pt idx="0">
                  <c:v>Inst 10 GW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'My Model - Fusion'!$D$74:$D$144</c:f>
              <c:numCache>
                <c:formatCode>General</c:formatCode>
                <c:ptCount val="71"/>
                <c:pt idx="0">
                  <c:v>2060</c:v>
                </c:pt>
                <c:pt idx="1">
                  <c:v>2061</c:v>
                </c:pt>
                <c:pt idx="2">
                  <c:v>2062</c:v>
                </c:pt>
                <c:pt idx="3">
                  <c:v>2063</c:v>
                </c:pt>
                <c:pt idx="4">
                  <c:v>2064</c:v>
                </c:pt>
                <c:pt idx="5">
                  <c:v>2065</c:v>
                </c:pt>
                <c:pt idx="6">
                  <c:v>2066</c:v>
                </c:pt>
                <c:pt idx="7">
                  <c:v>2067</c:v>
                </c:pt>
                <c:pt idx="8">
                  <c:v>2068</c:v>
                </c:pt>
                <c:pt idx="9">
                  <c:v>2069</c:v>
                </c:pt>
                <c:pt idx="10">
                  <c:v>2070</c:v>
                </c:pt>
                <c:pt idx="11">
                  <c:v>2071</c:v>
                </c:pt>
                <c:pt idx="12">
                  <c:v>2072</c:v>
                </c:pt>
                <c:pt idx="13">
                  <c:v>2073</c:v>
                </c:pt>
                <c:pt idx="14">
                  <c:v>2074</c:v>
                </c:pt>
                <c:pt idx="15">
                  <c:v>2075</c:v>
                </c:pt>
                <c:pt idx="16">
                  <c:v>2076</c:v>
                </c:pt>
                <c:pt idx="17">
                  <c:v>2077</c:v>
                </c:pt>
                <c:pt idx="18">
                  <c:v>2078</c:v>
                </c:pt>
                <c:pt idx="19">
                  <c:v>2079</c:v>
                </c:pt>
                <c:pt idx="20">
                  <c:v>2080</c:v>
                </c:pt>
                <c:pt idx="21">
                  <c:v>2081</c:v>
                </c:pt>
                <c:pt idx="22">
                  <c:v>2082</c:v>
                </c:pt>
                <c:pt idx="23">
                  <c:v>2083</c:v>
                </c:pt>
                <c:pt idx="24">
                  <c:v>2084</c:v>
                </c:pt>
                <c:pt idx="25">
                  <c:v>2085</c:v>
                </c:pt>
                <c:pt idx="26">
                  <c:v>2086</c:v>
                </c:pt>
                <c:pt idx="27">
                  <c:v>2087</c:v>
                </c:pt>
                <c:pt idx="28">
                  <c:v>2088</c:v>
                </c:pt>
                <c:pt idx="29">
                  <c:v>2089</c:v>
                </c:pt>
                <c:pt idx="30">
                  <c:v>2090</c:v>
                </c:pt>
                <c:pt idx="31">
                  <c:v>2091</c:v>
                </c:pt>
                <c:pt idx="32">
                  <c:v>2092</c:v>
                </c:pt>
                <c:pt idx="33">
                  <c:v>2093</c:v>
                </c:pt>
                <c:pt idx="34">
                  <c:v>2094</c:v>
                </c:pt>
                <c:pt idx="35">
                  <c:v>2095</c:v>
                </c:pt>
                <c:pt idx="36">
                  <c:v>2096</c:v>
                </c:pt>
                <c:pt idx="37">
                  <c:v>2097</c:v>
                </c:pt>
                <c:pt idx="38">
                  <c:v>2098</c:v>
                </c:pt>
                <c:pt idx="39">
                  <c:v>2099</c:v>
                </c:pt>
                <c:pt idx="40">
                  <c:v>2100</c:v>
                </c:pt>
                <c:pt idx="41">
                  <c:v>2101</c:v>
                </c:pt>
                <c:pt idx="42">
                  <c:v>2102</c:v>
                </c:pt>
                <c:pt idx="43">
                  <c:v>2103</c:v>
                </c:pt>
                <c:pt idx="44">
                  <c:v>2104</c:v>
                </c:pt>
                <c:pt idx="45">
                  <c:v>2105</c:v>
                </c:pt>
                <c:pt idx="46">
                  <c:v>2106</c:v>
                </c:pt>
                <c:pt idx="47">
                  <c:v>2107</c:v>
                </c:pt>
                <c:pt idx="48">
                  <c:v>2108</c:v>
                </c:pt>
                <c:pt idx="49">
                  <c:v>2109</c:v>
                </c:pt>
                <c:pt idx="50">
                  <c:v>2110</c:v>
                </c:pt>
                <c:pt idx="51">
                  <c:v>2111</c:v>
                </c:pt>
                <c:pt idx="52">
                  <c:v>2112</c:v>
                </c:pt>
                <c:pt idx="53">
                  <c:v>2113</c:v>
                </c:pt>
                <c:pt idx="54">
                  <c:v>2114</c:v>
                </c:pt>
                <c:pt idx="55">
                  <c:v>2115</c:v>
                </c:pt>
                <c:pt idx="56">
                  <c:v>2116</c:v>
                </c:pt>
                <c:pt idx="57">
                  <c:v>2117</c:v>
                </c:pt>
                <c:pt idx="58">
                  <c:v>2118</c:v>
                </c:pt>
                <c:pt idx="59">
                  <c:v>2119</c:v>
                </c:pt>
                <c:pt idx="60">
                  <c:v>2120</c:v>
                </c:pt>
                <c:pt idx="61">
                  <c:v>2121</c:v>
                </c:pt>
                <c:pt idx="62">
                  <c:v>2122</c:v>
                </c:pt>
                <c:pt idx="63">
                  <c:v>2123</c:v>
                </c:pt>
                <c:pt idx="64">
                  <c:v>2124</c:v>
                </c:pt>
                <c:pt idx="65">
                  <c:v>2125</c:v>
                </c:pt>
                <c:pt idx="66">
                  <c:v>2126</c:v>
                </c:pt>
                <c:pt idx="67">
                  <c:v>2127</c:v>
                </c:pt>
                <c:pt idx="68">
                  <c:v>2128</c:v>
                </c:pt>
                <c:pt idx="69">
                  <c:v>2129</c:v>
                </c:pt>
                <c:pt idx="70">
                  <c:v>2130</c:v>
                </c:pt>
              </c:numCache>
            </c:numRef>
          </c:xVal>
          <c:yVal>
            <c:numRef>
              <c:f>'My Model - Fusion'!$E$74:$E$144</c:f>
              <c:numCache>
                <c:formatCode>General</c:formatCode>
                <c:ptCount val="71"/>
                <c:pt idx="0">
                  <c:v>0.20000000000000551</c:v>
                </c:pt>
                <c:pt idx="1">
                  <c:v>0.23627208257313578</c:v>
                </c:pt>
                <c:pt idx="2">
                  <c:v>0.27912248501722547</c:v>
                </c:pt>
                <c:pt idx="3">
                  <c:v>0.32974425414003472</c:v>
                </c:pt>
                <c:pt idx="4">
                  <c:v>0.38954680821094601</c:v>
                </c:pt>
                <c:pt idx="5">
                  <c:v>0.46019517817857752</c:v>
                </c:pt>
                <c:pt idx="6">
                  <c:v>0.54365636569182407</c:v>
                </c:pt>
                <c:pt idx="7">
                  <c:v>0.64225410863073007</c:v>
                </c:pt>
                <c:pt idx="8">
                  <c:v>0.75873357893665627</c:v>
                </c:pt>
                <c:pt idx="9">
                  <c:v>0.89633781406763757</c:v>
                </c:pt>
                <c:pt idx="10">
                  <c:v>1.0588980100940348</c:v>
                </c:pt>
                <c:pt idx="11">
                  <c:v>1.2509401903873003</c:v>
                </c:pt>
                <c:pt idx="12">
                  <c:v>1.4778112197861708</c:v>
                </c:pt>
                <c:pt idx="13">
                  <c:v>1.7458276727440745</c:v>
                </c:pt>
                <c:pt idx="14">
                  <c:v>2.0624517002652101</c:v>
                </c:pt>
                <c:pt idx="15">
                  <c:v>2.4364987921407617</c:v>
                </c:pt>
                <c:pt idx="16">
                  <c:v>2.878383219030058</c:v>
                </c:pt>
                <c:pt idx="17">
                  <c:v>3.4004079880188969</c:v>
                </c:pt>
                <c:pt idx="18">
                  <c:v>4.0171073846376446</c:v>
                </c:pt>
                <c:pt idx="19">
                  <c:v>4.7456516384411618</c:v>
                </c:pt>
                <c:pt idx="20">
                  <c:v>5.6063249789053824</c:v>
                </c:pt>
                <c:pt idx="21">
                  <c:v>6.6230903917386454</c:v>
                </c:pt>
                <c:pt idx="22">
                  <c:v>7.8242567996308594</c:v>
                </c:pt>
                <c:pt idx="23">
                  <c:v>9.2432672431787495</c:v>
                </c:pt>
                <c:pt idx="24">
                  <c:v>10.919630006629149</c:v>
                </c:pt>
                <c:pt idx="25">
                  <c:v>12.900018612971508</c:v>
                </c:pt>
                <c:pt idx="26">
                  <c:v>15.239571314594537</c:v>
                </c:pt>
                <c:pt idx="27">
                  <c:v>18.00342626010486</c:v>
                </c:pt>
                <c:pt idx="28">
                  <c:v>21.268535079633686</c:v>
                </c:pt>
                <c:pt idx="29">
                  <c:v>25.125805382723527</c:v>
                </c:pt>
                <c:pt idx="30">
                  <c:v>29.682631820516139</c:v>
                </c:pt>
                <c:pt idx="31">
                  <c:v>35.06588618242391</c:v>
                </c:pt>
                <c:pt idx="32">
                  <c:v>41.425449777968055</c:v>
                </c:pt>
                <c:pt idx="33">
                  <c:v>48.775481900802333</c:v>
                </c:pt>
                <c:pt idx="34">
                  <c:v>56.275481900802333</c:v>
                </c:pt>
                <c:pt idx="35">
                  <c:v>63.775481900802333</c:v>
                </c:pt>
                <c:pt idx="36">
                  <c:v>71.275481900802333</c:v>
                </c:pt>
                <c:pt idx="37">
                  <c:v>78.775481900802333</c:v>
                </c:pt>
                <c:pt idx="38">
                  <c:v>86.275481900802333</c:v>
                </c:pt>
                <c:pt idx="39">
                  <c:v>93.775481900802333</c:v>
                </c:pt>
                <c:pt idx="40">
                  <c:v>101.27548190080233</c:v>
                </c:pt>
                <c:pt idx="41">
                  <c:v>108.77548190080233</c:v>
                </c:pt>
                <c:pt idx="42">
                  <c:v>116.27548190080233</c:v>
                </c:pt>
                <c:pt idx="43">
                  <c:v>123.77548190080233</c:v>
                </c:pt>
                <c:pt idx="44">
                  <c:v>131.27548190080233</c:v>
                </c:pt>
                <c:pt idx="45">
                  <c:v>138.77548190080233</c:v>
                </c:pt>
                <c:pt idx="46">
                  <c:v>146.27548190080233</c:v>
                </c:pt>
                <c:pt idx="47">
                  <c:v>153.77548190080233</c:v>
                </c:pt>
                <c:pt idx="48">
                  <c:v>161.27548190080233</c:v>
                </c:pt>
                <c:pt idx="49">
                  <c:v>168.77548190080233</c:v>
                </c:pt>
                <c:pt idx="50">
                  <c:v>176.27548190080233</c:v>
                </c:pt>
                <c:pt idx="51">
                  <c:v>183.77548190080233</c:v>
                </c:pt>
                <c:pt idx="52">
                  <c:v>191.27548190080233</c:v>
                </c:pt>
                <c:pt idx="53">
                  <c:v>198.77548190080233</c:v>
                </c:pt>
                <c:pt idx="54">
                  <c:v>206.27548190080233</c:v>
                </c:pt>
                <c:pt idx="55">
                  <c:v>213.77548190080233</c:v>
                </c:pt>
                <c:pt idx="56">
                  <c:v>221.27548190080233</c:v>
                </c:pt>
                <c:pt idx="57">
                  <c:v>228.77548190080233</c:v>
                </c:pt>
                <c:pt idx="58">
                  <c:v>236.27548190080233</c:v>
                </c:pt>
                <c:pt idx="59">
                  <c:v>243.77548190080233</c:v>
                </c:pt>
                <c:pt idx="60">
                  <c:v>251.27548190080233</c:v>
                </c:pt>
                <c:pt idx="61">
                  <c:v>258.77548190080233</c:v>
                </c:pt>
                <c:pt idx="62">
                  <c:v>266.27548190080233</c:v>
                </c:pt>
                <c:pt idx="63">
                  <c:v>273.77548190080233</c:v>
                </c:pt>
                <c:pt idx="64">
                  <c:v>281.27548190080233</c:v>
                </c:pt>
                <c:pt idx="65">
                  <c:v>288.77548190080233</c:v>
                </c:pt>
                <c:pt idx="66">
                  <c:v>296.27548190080233</c:v>
                </c:pt>
                <c:pt idx="67">
                  <c:v>300</c:v>
                </c:pt>
                <c:pt idx="68">
                  <c:v>300</c:v>
                </c:pt>
                <c:pt idx="69">
                  <c:v>300</c:v>
                </c:pt>
                <c:pt idx="70">
                  <c:v>300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480-4985-AD06-07DF3CD18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252992"/>
        <c:axId val="567255944"/>
      </c:scatterChart>
      <c:valAx>
        <c:axId val="56725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67255944"/>
        <c:crosses val="autoZero"/>
        <c:crossBetween val="midCat"/>
      </c:valAx>
      <c:valAx>
        <c:axId val="56725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67252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Global</a:t>
            </a:r>
            <a:r>
              <a:rPr lang="en-US" sz="2000" baseline="0"/>
              <a:t> Primary Energy by Source (EJ/a)</a:t>
            </a:r>
            <a:endParaRPr lang="nl-NL" sz="2000"/>
          </a:p>
        </c:rich>
      </c:tx>
      <c:layout>
        <c:manualLayout>
          <c:xMode val="edge"/>
          <c:yMode val="edge"/>
          <c:x val="8.4137625679469613E-2"/>
          <c:y val="4.9455200069648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7.6316177216045417E-2"/>
          <c:y val="5.216132853690212E-2"/>
          <c:w val="0.67734809729007772"/>
          <c:h val="0.8245480815526817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'Shell Sky'!$A$5</c:f>
              <c:strCache>
                <c:ptCount val="1"/>
                <c:pt idx="0">
                  <c:v>Oil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Sky'!$B$5:$Z$5</c:f>
              <c:numCache>
                <c:formatCode>0.00</c:formatCode>
                <c:ptCount val="25"/>
                <c:pt idx="0">
                  <c:v>130.42076967027896</c:v>
                </c:pt>
                <c:pt idx="1">
                  <c:v>121.95751648748175</c:v>
                </c:pt>
                <c:pt idx="2">
                  <c:v>136.26379074646772</c:v>
                </c:pt>
                <c:pt idx="3">
                  <c:v>141.69660141171605</c:v>
                </c:pt>
                <c:pt idx="4">
                  <c:v>153.65873096784597</c:v>
                </c:pt>
                <c:pt idx="5">
                  <c:v>168.37627396502785</c:v>
                </c:pt>
                <c:pt idx="6">
                  <c:v>173.9982248521089</c:v>
                </c:pt>
                <c:pt idx="7">
                  <c:v>182.2935195968733</c:v>
                </c:pt>
                <c:pt idx="8">
                  <c:v>195.69578966569784</c:v>
                </c:pt>
                <c:pt idx="9">
                  <c:v>204.88767300874642</c:v>
                </c:pt>
                <c:pt idx="10">
                  <c:v>196.16907002700958</c:v>
                </c:pt>
                <c:pt idx="11">
                  <c:v>187.63363569902972</c:v>
                </c:pt>
                <c:pt idx="12">
                  <c:v>179.64112383165093</c:v>
                </c:pt>
                <c:pt idx="13">
                  <c:v>170.31119394531831</c:v>
                </c:pt>
                <c:pt idx="14">
                  <c:v>159.91401279986701</c:v>
                </c:pt>
                <c:pt idx="15">
                  <c:v>146.50408322174837</c:v>
                </c:pt>
                <c:pt idx="16">
                  <c:v>129.21511972974898</c:v>
                </c:pt>
                <c:pt idx="17">
                  <c:v>113.77504371888506</c:v>
                </c:pt>
                <c:pt idx="18">
                  <c:v>97.137020528503612</c:v>
                </c:pt>
                <c:pt idx="19">
                  <c:v>83.163196254426538</c:v>
                </c:pt>
                <c:pt idx="20">
                  <c:v>72.439540351535342</c:v>
                </c:pt>
                <c:pt idx="21">
                  <c:v>64.647777896935665</c:v>
                </c:pt>
                <c:pt idx="22">
                  <c:v>58.933838666142314</c:v>
                </c:pt>
                <c:pt idx="23">
                  <c:v>54.224162072628516</c:v>
                </c:pt>
                <c:pt idx="24">
                  <c:v>50.08094015782757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9B-450C-9575-8C5EFA0E8646}"/>
            </c:ext>
          </c:extLst>
        </c:ser>
        <c:ser>
          <c:idx val="1"/>
          <c:order val="1"/>
          <c:tx>
            <c:strRef>
              <c:f>'Shell Sky'!$A$6</c:f>
              <c:strCache>
                <c:ptCount val="1"/>
                <c:pt idx="0">
                  <c:v>Biofuels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Sky'!$B$6:$Z$6</c:f>
              <c:numCache>
                <c:formatCode>0.00</c:formatCode>
                <c:ptCount val="25"/>
                <c:pt idx="0">
                  <c:v>0.10446066</c:v>
                </c:pt>
                <c:pt idx="1">
                  <c:v>0.22608720000000002</c:v>
                </c:pt>
                <c:pt idx="2">
                  <c:v>0.30119839200000004</c:v>
                </c:pt>
                <c:pt idx="3">
                  <c:v>0.444386952</c:v>
                </c:pt>
                <c:pt idx="4">
                  <c:v>0.45168706785896745</c:v>
                </c:pt>
                <c:pt idx="5">
                  <c:v>0.87572711704424555</c:v>
                </c:pt>
                <c:pt idx="6">
                  <c:v>2.4750855653710575</c:v>
                </c:pt>
                <c:pt idx="7">
                  <c:v>3.3017379006876344</c:v>
                </c:pt>
                <c:pt idx="8">
                  <c:v>4.1195614141907546</c:v>
                </c:pt>
                <c:pt idx="9">
                  <c:v>4.6502969793384583</c:v>
                </c:pt>
                <c:pt idx="10">
                  <c:v>4.9339770035453281</c:v>
                </c:pt>
                <c:pt idx="11">
                  <c:v>8.7067525383537863</c:v>
                </c:pt>
                <c:pt idx="12">
                  <c:v>12.327779619824192</c:v>
                </c:pt>
                <c:pt idx="13">
                  <c:v>14.533254254478161</c:v>
                </c:pt>
                <c:pt idx="14">
                  <c:v>18.822837179117368</c:v>
                </c:pt>
                <c:pt idx="15">
                  <c:v>26.48179723988434</c:v>
                </c:pt>
                <c:pt idx="16">
                  <c:v>36.307987406089701</c:v>
                </c:pt>
                <c:pt idx="17">
                  <c:v>42.433697749394724</c:v>
                </c:pt>
                <c:pt idx="18">
                  <c:v>45.940447249716641</c:v>
                </c:pt>
                <c:pt idx="19">
                  <c:v>50.000726173941558</c:v>
                </c:pt>
                <c:pt idx="20">
                  <c:v>53.690959869098769</c:v>
                </c:pt>
                <c:pt idx="21">
                  <c:v>56.703241365389353</c:v>
                </c:pt>
                <c:pt idx="22">
                  <c:v>59.090203413769501</c:v>
                </c:pt>
                <c:pt idx="23">
                  <c:v>60.595957790380552</c:v>
                </c:pt>
                <c:pt idx="24">
                  <c:v>60.96572640756137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89B-450C-9575-8C5EFA0E8646}"/>
            </c:ext>
          </c:extLst>
        </c:ser>
        <c:ser>
          <c:idx val="2"/>
          <c:order val="2"/>
          <c:tx>
            <c:strRef>
              <c:f>'Shell Sky'!$A$7</c:f>
              <c:strCache>
                <c:ptCount val="1"/>
                <c:pt idx="0">
                  <c:v>Natural Gas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Sky'!$B$7:$Z$7</c:f>
              <c:numCache>
                <c:formatCode>0.00</c:formatCode>
                <c:ptCount val="25"/>
                <c:pt idx="0">
                  <c:v>51.486438521014875</c:v>
                </c:pt>
                <c:pt idx="1">
                  <c:v>59.119712832156772</c:v>
                </c:pt>
                <c:pt idx="2">
                  <c:v>70.292364466200837</c:v>
                </c:pt>
                <c:pt idx="3">
                  <c:v>75.820439687966797</c:v>
                </c:pt>
                <c:pt idx="4">
                  <c:v>87.217327333996366</c:v>
                </c:pt>
                <c:pt idx="5">
                  <c:v>99.320032287764732</c:v>
                </c:pt>
                <c:pt idx="6">
                  <c:v>115.13811282515181</c:v>
                </c:pt>
                <c:pt idx="7">
                  <c:v>123.75028805907607</c:v>
                </c:pt>
                <c:pt idx="8">
                  <c:v>136.79367482536392</c:v>
                </c:pt>
                <c:pt idx="9">
                  <c:v>151.60539065069904</c:v>
                </c:pt>
                <c:pt idx="10">
                  <c:v>158.26005276285613</c:v>
                </c:pt>
                <c:pt idx="11">
                  <c:v>158.54256294734805</c:v>
                </c:pt>
                <c:pt idx="12">
                  <c:v>150.75192480446057</c:v>
                </c:pt>
                <c:pt idx="13">
                  <c:v>135.38157717177245</c:v>
                </c:pt>
                <c:pt idx="14">
                  <c:v>115.03896303997654</c:v>
                </c:pt>
                <c:pt idx="15">
                  <c:v>95.038687658102404</c:v>
                </c:pt>
                <c:pt idx="16">
                  <c:v>76.695684610420699</c:v>
                </c:pt>
                <c:pt idx="17">
                  <c:v>60.434408246277684</c:v>
                </c:pt>
                <c:pt idx="18">
                  <c:v>53.662886970671842</c:v>
                </c:pt>
                <c:pt idx="19">
                  <c:v>53.230558343118204</c:v>
                </c:pt>
                <c:pt idx="20">
                  <c:v>53.271126123261745</c:v>
                </c:pt>
                <c:pt idx="21">
                  <c:v>53.125796173502771</c:v>
                </c:pt>
                <c:pt idx="22">
                  <c:v>53.611587382264297</c:v>
                </c:pt>
                <c:pt idx="23">
                  <c:v>53.96652640492978</c:v>
                </c:pt>
                <c:pt idx="24">
                  <c:v>53.79091302262308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89B-450C-9575-8C5EFA0E8646}"/>
            </c:ext>
          </c:extLst>
        </c:ser>
        <c:ser>
          <c:idx val="3"/>
          <c:order val="3"/>
          <c:tx>
            <c:strRef>
              <c:f>'Shell Sky'!$A$8</c:f>
              <c:strCache>
                <c:ptCount val="1"/>
                <c:pt idx="0">
                  <c:v>Biomass Gasified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Sky'!$B$8:$Z$8</c:f>
              <c:numCache>
                <c:formatCode>0.00</c:formatCode>
                <c:ptCount val="25"/>
                <c:pt idx="0">
                  <c:v>4.0149410236977982E-3</c:v>
                </c:pt>
                <c:pt idx="1">
                  <c:v>5.5003581384696007E-3</c:v>
                </c:pt>
                <c:pt idx="2">
                  <c:v>7.1750075810777067E-2</c:v>
                </c:pt>
                <c:pt idx="3">
                  <c:v>0.14431521011563633</c:v>
                </c:pt>
                <c:pt idx="4">
                  <c:v>0.32504064207795835</c:v>
                </c:pt>
                <c:pt idx="5">
                  <c:v>0.5702660720452537</c:v>
                </c:pt>
                <c:pt idx="6">
                  <c:v>1.032473271328012</c:v>
                </c:pt>
                <c:pt idx="7">
                  <c:v>1.7329060397752893</c:v>
                </c:pt>
                <c:pt idx="8">
                  <c:v>3.5744171099309487</c:v>
                </c:pt>
                <c:pt idx="9">
                  <c:v>5.5913783697400614</c:v>
                </c:pt>
                <c:pt idx="10">
                  <c:v>7.6100222643992605</c:v>
                </c:pt>
                <c:pt idx="11">
                  <c:v>10.008884182578999</c:v>
                </c:pt>
                <c:pt idx="12">
                  <c:v>14.453743001239474</c:v>
                </c:pt>
                <c:pt idx="13">
                  <c:v>20.723384581185304</c:v>
                </c:pt>
                <c:pt idx="14">
                  <c:v>23.548886410558652</c:v>
                </c:pt>
                <c:pt idx="15">
                  <c:v>26.010703053330648</c:v>
                </c:pt>
                <c:pt idx="16">
                  <c:v>27.595613405287907</c:v>
                </c:pt>
                <c:pt idx="17">
                  <c:v>27.88304293552774</c:v>
                </c:pt>
                <c:pt idx="18">
                  <c:v>28.513104300344008</c:v>
                </c:pt>
                <c:pt idx="19">
                  <c:v>32.672795295728307</c:v>
                </c:pt>
                <c:pt idx="20">
                  <c:v>33.771429671541853</c:v>
                </c:pt>
                <c:pt idx="21">
                  <c:v>32.863158864282674</c:v>
                </c:pt>
                <c:pt idx="22">
                  <c:v>31.74823573794907</c:v>
                </c:pt>
                <c:pt idx="23">
                  <c:v>30.83544038521477</c:v>
                </c:pt>
                <c:pt idx="24">
                  <c:v>30.235296822833654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89B-450C-9575-8C5EFA0E8646}"/>
            </c:ext>
          </c:extLst>
        </c:ser>
        <c:ser>
          <c:idx val="4"/>
          <c:order val="4"/>
          <c:tx>
            <c:strRef>
              <c:f>'Shell Sky'!$A$9</c:f>
              <c:strCache>
                <c:ptCount val="1"/>
                <c:pt idx="0">
                  <c:v>Coal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Sky'!$B$9:$Z$9</c:f>
              <c:numCache>
                <c:formatCode>0.00</c:formatCode>
                <c:ptCount val="25"/>
                <c:pt idx="0">
                  <c:v>75.763329470832829</c:v>
                </c:pt>
                <c:pt idx="1">
                  <c:v>82.888196644917443</c:v>
                </c:pt>
                <c:pt idx="2">
                  <c:v>93.518629820373533</c:v>
                </c:pt>
                <c:pt idx="3">
                  <c:v>92.863583817461489</c:v>
                </c:pt>
                <c:pt idx="4">
                  <c:v>97.232163903071267</c:v>
                </c:pt>
                <c:pt idx="5">
                  <c:v>125.72872845033793</c:v>
                </c:pt>
                <c:pt idx="6">
                  <c:v>153.35627073357247</c:v>
                </c:pt>
                <c:pt idx="7">
                  <c:v>160.88654239427973</c:v>
                </c:pt>
                <c:pt idx="8">
                  <c:v>157.38733929015748</c:v>
                </c:pt>
                <c:pt idx="9">
                  <c:v>159.46297498326544</c:v>
                </c:pt>
                <c:pt idx="10">
                  <c:v>154.40034866234001</c:v>
                </c:pt>
                <c:pt idx="11">
                  <c:v>144.9824153000441</c:v>
                </c:pt>
                <c:pt idx="12">
                  <c:v>129.85228687079737</c:v>
                </c:pt>
                <c:pt idx="13">
                  <c:v>113.37627736803422</c:v>
                </c:pt>
                <c:pt idx="14">
                  <c:v>99.745344523724526</c:v>
                </c:pt>
                <c:pt idx="15">
                  <c:v>84.505369304365004</c:v>
                </c:pt>
                <c:pt idx="16">
                  <c:v>73.037442577603613</c:v>
                </c:pt>
                <c:pt idx="17">
                  <c:v>64.174481441594608</c:v>
                </c:pt>
                <c:pt idx="18">
                  <c:v>56.231449275801168</c:v>
                </c:pt>
                <c:pt idx="19">
                  <c:v>51.924192803551612</c:v>
                </c:pt>
                <c:pt idx="20">
                  <c:v>50.222629465355652</c:v>
                </c:pt>
                <c:pt idx="21">
                  <c:v>49.821979167239078</c:v>
                </c:pt>
                <c:pt idx="22">
                  <c:v>50.516930201622529</c:v>
                </c:pt>
                <c:pt idx="23">
                  <c:v>51.469531761218256</c:v>
                </c:pt>
                <c:pt idx="24">
                  <c:v>52.252153513097781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89B-450C-9575-8C5EFA0E8646}"/>
            </c:ext>
          </c:extLst>
        </c:ser>
        <c:ser>
          <c:idx val="5"/>
          <c:order val="5"/>
          <c:tx>
            <c:strRef>
              <c:f>'Shell Sky'!$A$10</c:f>
              <c:strCache>
                <c:ptCount val="1"/>
                <c:pt idx="0">
                  <c:v>Biomass / Waste Solids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Sky'!$B$10:$Z$10</c:f>
              <c:numCache>
                <c:formatCode>0.00</c:formatCode>
                <c:ptCount val="25"/>
                <c:pt idx="0">
                  <c:v>9.8457503128785753</c:v>
                </c:pt>
                <c:pt idx="1">
                  <c:v>11.350042454971192</c:v>
                </c:pt>
                <c:pt idx="2">
                  <c:v>11.731516377333399</c:v>
                </c:pt>
                <c:pt idx="3">
                  <c:v>12.327561062153315</c:v>
                </c:pt>
                <c:pt idx="4">
                  <c:v>13.418794362015145</c:v>
                </c:pt>
                <c:pt idx="5">
                  <c:v>15.533593608194177</c:v>
                </c:pt>
                <c:pt idx="6">
                  <c:v>18.387350243797609</c:v>
                </c:pt>
                <c:pt idx="7">
                  <c:v>21.750033664474234</c:v>
                </c:pt>
                <c:pt idx="8">
                  <c:v>23.918790196292591</c:v>
                </c:pt>
                <c:pt idx="9">
                  <c:v>24.456404576130232</c:v>
                </c:pt>
                <c:pt idx="10">
                  <c:v>26.558547970520593</c:v>
                </c:pt>
                <c:pt idx="11">
                  <c:v>30.962613293978055</c:v>
                </c:pt>
                <c:pt idx="12">
                  <c:v>39.621085819137498</c:v>
                </c:pt>
                <c:pt idx="13">
                  <c:v>50.637855527695223</c:v>
                </c:pt>
                <c:pt idx="14">
                  <c:v>57.917381254129026</c:v>
                </c:pt>
                <c:pt idx="15">
                  <c:v>64.686779215427336</c:v>
                </c:pt>
                <c:pt idx="16">
                  <c:v>69.70723899292318</c:v>
                </c:pt>
                <c:pt idx="17">
                  <c:v>71.897951408861047</c:v>
                </c:pt>
                <c:pt idx="18">
                  <c:v>75.342062644133279</c:v>
                </c:pt>
                <c:pt idx="19">
                  <c:v>87.764060037481158</c:v>
                </c:pt>
                <c:pt idx="20">
                  <c:v>92.605939982559065</c:v>
                </c:pt>
                <c:pt idx="21">
                  <c:v>92.499248634935469</c:v>
                </c:pt>
                <c:pt idx="22">
                  <c:v>91.772733458029805</c:v>
                </c:pt>
                <c:pt idx="23">
                  <c:v>91.27136478013108</c:v>
                </c:pt>
                <c:pt idx="24">
                  <c:v>91.845224229763176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89B-450C-9575-8C5EFA0E8646}"/>
            </c:ext>
          </c:extLst>
        </c:ser>
        <c:ser>
          <c:idx val="6"/>
          <c:order val="6"/>
          <c:tx>
            <c:strRef>
              <c:f>'Shell Sky'!$A$11</c:f>
              <c:strCache>
                <c:ptCount val="1"/>
                <c:pt idx="0">
                  <c:v>Biomass Traditional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Sky'!$B$11:$Z$11</c:f>
              <c:numCache>
                <c:formatCode>0.00</c:formatCode>
                <c:ptCount val="25"/>
                <c:pt idx="0">
                  <c:v>21.336905167295239</c:v>
                </c:pt>
                <c:pt idx="1">
                  <c:v>23.277969116092937</c:v>
                </c:pt>
                <c:pt idx="2">
                  <c:v>25.994058986121651</c:v>
                </c:pt>
                <c:pt idx="3">
                  <c:v>27.85770207188158</c:v>
                </c:pt>
                <c:pt idx="4">
                  <c:v>28.812108944443345</c:v>
                </c:pt>
                <c:pt idx="5">
                  <c:v>29.159883126782752</c:v>
                </c:pt>
                <c:pt idx="6">
                  <c:v>29.177607148458023</c:v>
                </c:pt>
                <c:pt idx="7">
                  <c:v>29.35239463968977</c:v>
                </c:pt>
                <c:pt idx="8">
                  <c:v>28.775728122911726</c:v>
                </c:pt>
                <c:pt idx="9">
                  <c:v>26.780081573615078</c:v>
                </c:pt>
                <c:pt idx="10">
                  <c:v>24.341626134354421</c:v>
                </c:pt>
                <c:pt idx="11">
                  <c:v>21.248552456506058</c:v>
                </c:pt>
                <c:pt idx="12">
                  <c:v>17.119140417725884</c:v>
                </c:pt>
                <c:pt idx="13">
                  <c:v>13.210640475645503</c:v>
                </c:pt>
                <c:pt idx="14">
                  <c:v>9.4055727107520788</c:v>
                </c:pt>
                <c:pt idx="15">
                  <c:v>6.274400127086297</c:v>
                </c:pt>
                <c:pt idx="16">
                  <c:v>4.0263283452495298</c:v>
                </c:pt>
                <c:pt idx="17">
                  <c:v>2.5642769987689231</c:v>
                </c:pt>
                <c:pt idx="18">
                  <c:v>1.527398644650475</c:v>
                </c:pt>
                <c:pt idx="19">
                  <c:v>0.82674151167903809</c:v>
                </c:pt>
                <c:pt idx="20">
                  <c:v>0.53607484115528814</c:v>
                </c:pt>
                <c:pt idx="21">
                  <c:v>0.32487359982900832</c:v>
                </c:pt>
                <c:pt idx="22">
                  <c:v>0.19803111441076068</c:v>
                </c:pt>
                <c:pt idx="23">
                  <c:v>9.9737621295192008E-2</c:v>
                </c:pt>
                <c:pt idx="24">
                  <c:v>3.5835017399598379E-2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89B-450C-9575-8C5EFA0E8646}"/>
            </c:ext>
          </c:extLst>
        </c:ser>
        <c:ser>
          <c:idx val="7"/>
          <c:order val="7"/>
          <c:tx>
            <c:strRef>
              <c:f>'Shell Sky'!$A$12</c:f>
              <c:strCache>
                <c:ptCount val="1"/>
                <c:pt idx="0">
                  <c:v>Nuclear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Sky'!$B$12:$Z$12</c:f>
              <c:numCache>
                <c:formatCode>0.00</c:formatCode>
                <c:ptCount val="25"/>
                <c:pt idx="0">
                  <c:v>7.8052191764428072</c:v>
                </c:pt>
                <c:pt idx="1">
                  <c:v>16.309286984895671</c:v>
                </c:pt>
                <c:pt idx="2">
                  <c:v>22.012001919811041</c:v>
                </c:pt>
                <c:pt idx="3">
                  <c:v>25.470605362624259</c:v>
                </c:pt>
                <c:pt idx="4">
                  <c:v>28.291530040562286</c:v>
                </c:pt>
                <c:pt idx="5">
                  <c:v>30.229630179809305</c:v>
                </c:pt>
                <c:pt idx="6">
                  <c:v>30.107265674319528</c:v>
                </c:pt>
                <c:pt idx="7">
                  <c:v>28.087886945472643</c:v>
                </c:pt>
                <c:pt idx="8">
                  <c:v>31.66477068274844</c:v>
                </c:pt>
                <c:pt idx="9">
                  <c:v>36.657568078258805</c:v>
                </c:pt>
                <c:pt idx="10">
                  <c:v>44.003397985382271</c:v>
                </c:pt>
                <c:pt idx="11">
                  <c:v>54.438744923379446</c:v>
                </c:pt>
                <c:pt idx="12">
                  <c:v>63.852353804245048</c:v>
                </c:pt>
                <c:pt idx="13">
                  <c:v>72.590788079294015</c:v>
                </c:pt>
                <c:pt idx="14">
                  <c:v>80.228152111748471</c:v>
                </c:pt>
                <c:pt idx="15">
                  <c:v>88.683527177998229</c:v>
                </c:pt>
                <c:pt idx="16">
                  <c:v>96.748558816119569</c:v>
                </c:pt>
                <c:pt idx="17">
                  <c:v>104.63776633878804</c:v>
                </c:pt>
                <c:pt idx="18">
                  <c:v>111.89929577078344</c:v>
                </c:pt>
                <c:pt idx="19">
                  <c:v>116.55435566943508</c:v>
                </c:pt>
                <c:pt idx="20">
                  <c:v>119.53517680584034</c:v>
                </c:pt>
                <c:pt idx="21">
                  <c:v>121.6704052801667</c:v>
                </c:pt>
                <c:pt idx="22">
                  <c:v>123.04695513558717</c:v>
                </c:pt>
                <c:pt idx="23">
                  <c:v>123.87473656721261</c:v>
                </c:pt>
                <c:pt idx="24">
                  <c:v>124.48473125208304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89B-450C-9575-8C5EFA0E8646}"/>
            </c:ext>
          </c:extLst>
        </c:ser>
        <c:ser>
          <c:idx val="8"/>
          <c:order val="8"/>
          <c:tx>
            <c:strRef>
              <c:f>'Shell Sky'!$A$13</c:f>
              <c:strCache>
                <c:ptCount val="1"/>
                <c:pt idx="0">
                  <c:v>Hydro-electricity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Sky'!$B$13:$Z$13</c:f>
              <c:numCache>
                <c:formatCode>0.00</c:formatCode>
                <c:ptCount val="25"/>
                <c:pt idx="0">
                  <c:v>6.2021716526057578</c:v>
                </c:pt>
                <c:pt idx="1">
                  <c:v>7.1299533532498458</c:v>
                </c:pt>
                <c:pt idx="2">
                  <c:v>7.7319384716989816</c:v>
                </c:pt>
                <c:pt idx="3">
                  <c:v>8.9395585712747625</c:v>
                </c:pt>
                <c:pt idx="4">
                  <c:v>9.4582300533240176</c:v>
                </c:pt>
                <c:pt idx="5">
                  <c:v>10.593539340497674</c:v>
                </c:pt>
                <c:pt idx="6">
                  <c:v>12.406896577376719</c:v>
                </c:pt>
                <c:pt idx="7">
                  <c:v>14.027620208487081</c:v>
                </c:pt>
                <c:pt idx="8">
                  <c:v>14.198569143761546</c:v>
                </c:pt>
                <c:pt idx="9">
                  <c:v>14.982546123002344</c:v>
                </c:pt>
                <c:pt idx="10">
                  <c:v>15.654168805931048</c:v>
                </c:pt>
                <c:pt idx="11">
                  <c:v>16.602918857680073</c:v>
                </c:pt>
                <c:pt idx="12">
                  <c:v>17.545812110545612</c:v>
                </c:pt>
                <c:pt idx="13">
                  <c:v>18.443187585397123</c:v>
                </c:pt>
                <c:pt idx="14">
                  <c:v>19.356530813995825</c:v>
                </c:pt>
                <c:pt idx="15">
                  <c:v>20.274259958812962</c:v>
                </c:pt>
                <c:pt idx="16">
                  <c:v>21.169350868937226</c:v>
                </c:pt>
                <c:pt idx="17">
                  <c:v>21.915103541859096</c:v>
                </c:pt>
                <c:pt idx="18">
                  <c:v>22.621542407955797</c:v>
                </c:pt>
                <c:pt idx="19">
                  <c:v>22.729026543676277</c:v>
                </c:pt>
                <c:pt idx="20">
                  <c:v>22.847843028088224</c:v>
                </c:pt>
                <c:pt idx="21">
                  <c:v>22.966072835343951</c:v>
                </c:pt>
                <c:pt idx="22">
                  <c:v>23.082022718605657</c:v>
                </c:pt>
                <c:pt idx="23">
                  <c:v>23.197804234796624</c:v>
                </c:pt>
                <c:pt idx="24">
                  <c:v>23.326295212614035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89B-450C-9575-8C5EFA0E8646}"/>
            </c:ext>
          </c:extLst>
        </c:ser>
        <c:ser>
          <c:idx val="9"/>
          <c:order val="9"/>
          <c:tx>
            <c:strRef>
              <c:f>'Shell Sky'!$A$14</c:f>
              <c:strCache>
                <c:ptCount val="1"/>
                <c:pt idx="0">
                  <c:v>Geothermal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Sky'!$B$14:$Z$14</c:f>
              <c:numCache>
                <c:formatCode>0.00</c:formatCode>
                <c:ptCount val="25"/>
                <c:pt idx="0">
                  <c:v>0.49866798034212151</c:v>
                </c:pt>
                <c:pt idx="1">
                  <c:v>0.8652419239604161</c:v>
                </c:pt>
                <c:pt idx="2">
                  <c:v>1.4036083257151242</c:v>
                </c:pt>
                <c:pt idx="3">
                  <c:v>1.5670432299606145</c:v>
                </c:pt>
                <c:pt idx="4">
                  <c:v>2.0779313335376219</c:v>
                </c:pt>
                <c:pt idx="5">
                  <c:v>2.09693748102073</c:v>
                </c:pt>
                <c:pt idx="6">
                  <c:v>2.3776341539289381</c:v>
                </c:pt>
                <c:pt idx="7">
                  <c:v>2.8596084899943528</c:v>
                </c:pt>
                <c:pt idx="8">
                  <c:v>3.3480923523817139</c:v>
                </c:pt>
                <c:pt idx="9">
                  <c:v>4.0222295988580852</c:v>
                </c:pt>
                <c:pt idx="10">
                  <c:v>5.1160781281145864</c:v>
                </c:pt>
                <c:pt idx="11">
                  <c:v>7.4101847406461907</c:v>
                </c:pt>
                <c:pt idx="12">
                  <c:v>12.007321090539294</c:v>
                </c:pt>
                <c:pt idx="13">
                  <c:v>19.54861399981024</c:v>
                </c:pt>
                <c:pt idx="14">
                  <c:v>27.792879601785778</c:v>
                </c:pt>
                <c:pt idx="15">
                  <c:v>34.218001809897075</c:v>
                </c:pt>
                <c:pt idx="16">
                  <c:v>36.771412935188884</c:v>
                </c:pt>
                <c:pt idx="17">
                  <c:v>37.603834836399578</c:v>
                </c:pt>
                <c:pt idx="18">
                  <c:v>38.265402066424734</c:v>
                </c:pt>
                <c:pt idx="19">
                  <c:v>38.698293473299088</c:v>
                </c:pt>
                <c:pt idx="20">
                  <c:v>38.610591190712078</c:v>
                </c:pt>
                <c:pt idx="21">
                  <c:v>38.490388098868401</c:v>
                </c:pt>
                <c:pt idx="22">
                  <c:v>38.395671471486899</c:v>
                </c:pt>
                <c:pt idx="23">
                  <c:v>38.491288195242028</c:v>
                </c:pt>
                <c:pt idx="24">
                  <c:v>38.517261699679224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89B-450C-9575-8C5EFA0E8646}"/>
            </c:ext>
          </c:extLst>
        </c:ser>
        <c:ser>
          <c:idx val="10"/>
          <c:order val="10"/>
          <c:tx>
            <c:strRef>
              <c:f>'Shell Sky'!$A$15</c:f>
              <c:strCache>
                <c:ptCount val="1"/>
                <c:pt idx="0">
                  <c:v>Solar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Sky'!$B$15:$Z$15</c:f>
              <c:numCache>
                <c:formatCode>0.00</c:formatCode>
                <c:ptCount val="25"/>
                <c:pt idx="0">
                  <c:v>1.1304360000000001E-3</c:v>
                </c:pt>
                <c:pt idx="1">
                  <c:v>1.2602268E-2</c:v>
                </c:pt>
                <c:pt idx="2">
                  <c:v>9.6673785219780692E-2</c:v>
                </c:pt>
                <c:pt idx="3">
                  <c:v>0.12045652035046171</c:v>
                </c:pt>
                <c:pt idx="4">
                  <c:v>0.21866940168449792</c:v>
                </c:pt>
                <c:pt idx="5">
                  <c:v>0.31652682750882305</c:v>
                </c:pt>
                <c:pt idx="6">
                  <c:v>0.77833314501807171</c:v>
                </c:pt>
                <c:pt idx="7">
                  <c:v>2.2604857407714118</c:v>
                </c:pt>
                <c:pt idx="8">
                  <c:v>5.9319806163814519</c:v>
                </c:pt>
                <c:pt idx="9">
                  <c:v>12.62717799551344</c:v>
                </c:pt>
                <c:pt idx="10">
                  <c:v>27.181400207564426</c:v>
                </c:pt>
                <c:pt idx="11">
                  <c:v>47.989256980870039</c:v>
                </c:pt>
                <c:pt idx="12">
                  <c:v>70.249363009898232</c:v>
                </c:pt>
                <c:pt idx="13">
                  <c:v>96.566200638282822</c:v>
                </c:pt>
                <c:pt idx="14">
                  <c:v>127.40297274398978</c:v>
                </c:pt>
                <c:pt idx="15">
                  <c:v>165.81894029021427</c:v>
                </c:pt>
                <c:pt idx="16">
                  <c:v>217.86043220108027</c:v>
                </c:pt>
                <c:pt idx="17">
                  <c:v>269.26290332613496</c:v>
                </c:pt>
                <c:pt idx="18">
                  <c:v>313.03203996705662</c:v>
                </c:pt>
                <c:pt idx="19">
                  <c:v>334.49598382815907</c:v>
                </c:pt>
                <c:pt idx="20">
                  <c:v>352.82534465140424</c:v>
                </c:pt>
                <c:pt idx="21">
                  <c:v>367.58830212427767</c:v>
                </c:pt>
                <c:pt idx="22">
                  <c:v>378.95716760105967</c:v>
                </c:pt>
                <c:pt idx="23">
                  <c:v>389.5341053162814</c:v>
                </c:pt>
                <c:pt idx="24">
                  <c:v>399.42604846973029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89B-450C-9575-8C5EFA0E8646}"/>
            </c:ext>
          </c:extLst>
        </c:ser>
        <c:ser>
          <c:idx val="11"/>
          <c:order val="11"/>
          <c:tx>
            <c:strRef>
              <c:f>'Shell Sky'!$A$16</c:f>
              <c:strCache>
                <c:ptCount val="1"/>
                <c:pt idx="0">
                  <c:v>Wind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Sky'!$B$16:$Z$16</c:f>
              <c:numCache>
                <c:formatCode>0.00</c:formatCode>
                <c:ptCount val="25"/>
                <c:pt idx="0">
                  <c:v>4.1868E-5</c:v>
                </c:pt>
                <c:pt idx="1">
                  <c:v>2.0934E-4</c:v>
                </c:pt>
                <c:pt idx="2">
                  <c:v>1.4234404022373463E-2</c:v>
                </c:pt>
                <c:pt idx="3">
                  <c:v>2.8728681974362576E-2</c:v>
                </c:pt>
                <c:pt idx="4">
                  <c:v>0.11445145492654601</c:v>
                </c:pt>
                <c:pt idx="5">
                  <c:v>0.37489248420976679</c:v>
                </c:pt>
                <c:pt idx="6">
                  <c:v>1.2299466339984244</c:v>
                </c:pt>
                <c:pt idx="7">
                  <c:v>3.030511438550592</c:v>
                </c:pt>
                <c:pt idx="8">
                  <c:v>5.9817815348779337</c:v>
                </c:pt>
                <c:pt idx="9">
                  <c:v>10.201958785559629</c:v>
                </c:pt>
                <c:pt idx="10">
                  <c:v>16.038651451905018</c:v>
                </c:pt>
                <c:pt idx="11">
                  <c:v>27.017859139612934</c:v>
                </c:pt>
                <c:pt idx="12">
                  <c:v>41.885149235062968</c:v>
                </c:pt>
                <c:pt idx="13">
                  <c:v>61.636619270738613</c:v>
                </c:pt>
                <c:pt idx="14">
                  <c:v>88.441583248835187</c:v>
                </c:pt>
                <c:pt idx="15">
                  <c:v>110.29734301785409</c:v>
                </c:pt>
                <c:pt idx="16">
                  <c:v>120.3973281430151</c:v>
                </c:pt>
                <c:pt idx="17">
                  <c:v>127.71329231718887</c:v>
                </c:pt>
                <c:pt idx="18">
                  <c:v>130.32987291288967</c:v>
                </c:pt>
                <c:pt idx="19">
                  <c:v>132.10280129103521</c:v>
                </c:pt>
                <c:pt idx="20">
                  <c:v>132.54792139046273</c:v>
                </c:pt>
                <c:pt idx="21">
                  <c:v>131.47223236061501</c:v>
                </c:pt>
                <c:pt idx="22">
                  <c:v>129.46239377576646</c:v>
                </c:pt>
                <c:pt idx="23">
                  <c:v>126.68558390946033</c:v>
                </c:pt>
                <c:pt idx="24">
                  <c:v>123.24652175204486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89B-450C-9575-8C5EFA0E8646}"/>
            </c:ext>
          </c:extLst>
        </c:ser>
        <c:ser>
          <c:idx val="12"/>
          <c:order val="12"/>
          <c:tx>
            <c:strRef>
              <c:f>'Shell Sky'!$A$17</c:f>
              <c:strCache>
                <c:ptCount val="1"/>
                <c:pt idx="0">
                  <c:v>Other Renewables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'Shell Sky'!$B$4:$Z$4</c:f>
              <c:numCache>
                <c:formatCode>General</c:formatCode>
                <c:ptCount val="25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  <c:pt idx="19">
                  <c:v>2075</c:v>
                </c:pt>
                <c:pt idx="20">
                  <c:v>2080</c:v>
                </c:pt>
                <c:pt idx="21">
                  <c:v>2085</c:v>
                </c:pt>
                <c:pt idx="22">
                  <c:v>2090</c:v>
                </c:pt>
                <c:pt idx="23">
                  <c:v>2095</c:v>
                </c:pt>
                <c:pt idx="24">
                  <c:v>2100</c:v>
                </c:pt>
              </c:numCache>
            </c:numRef>
          </c:xVal>
          <c:yVal>
            <c:numRef>
              <c:f>'Shell Sky'!$B$17:$Z$17</c:f>
              <c:numCache>
                <c:formatCode>0.00</c:formatCode>
                <c:ptCount val="25"/>
                <c:pt idx="0">
                  <c:v>1.8003240000000001E-3</c:v>
                </c:pt>
                <c:pt idx="1">
                  <c:v>2.2608719999999997E-3</c:v>
                </c:pt>
                <c:pt idx="2">
                  <c:v>1.9260963421852577E-3</c:v>
                </c:pt>
                <c:pt idx="3">
                  <c:v>2.0099032851272841E-3</c:v>
                </c:pt>
                <c:pt idx="4">
                  <c:v>2.0098938459592623E-3</c:v>
                </c:pt>
                <c:pt idx="5">
                  <c:v>1.8423398623013264E-3</c:v>
                </c:pt>
                <c:pt idx="6">
                  <c:v>1.8499104879227007E-3</c:v>
                </c:pt>
                <c:pt idx="7">
                  <c:v>3.6504353805425411E-3</c:v>
                </c:pt>
                <c:pt idx="8">
                  <c:v>6.7884462033553278E-2</c:v>
                </c:pt>
                <c:pt idx="9">
                  <c:v>0.20393835669503371</c:v>
                </c:pt>
                <c:pt idx="10">
                  <c:v>0.33695697113095718</c:v>
                </c:pt>
                <c:pt idx="11">
                  <c:v>0.51322198332228308</c:v>
                </c:pt>
                <c:pt idx="12">
                  <c:v>0.56738659525778834</c:v>
                </c:pt>
                <c:pt idx="13">
                  <c:v>0.629623516299613</c:v>
                </c:pt>
                <c:pt idx="14">
                  <c:v>0.71337349187126609</c:v>
                </c:pt>
                <c:pt idx="15">
                  <c:v>0.81866793773708413</c:v>
                </c:pt>
                <c:pt idx="16">
                  <c:v>0.864028011744855</c:v>
                </c:pt>
                <c:pt idx="17">
                  <c:v>0.86919749906312715</c:v>
                </c:pt>
                <c:pt idx="18">
                  <c:v>0.866799231618541</c:v>
                </c:pt>
                <c:pt idx="19">
                  <c:v>0.85635630521048822</c:v>
                </c:pt>
                <c:pt idx="20">
                  <c:v>0.82869517593311137</c:v>
                </c:pt>
                <c:pt idx="21">
                  <c:v>0.80276917862454966</c:v>
                </c:pt>
                <c:pt idx="22">
                  <c:v>0.77858611737984884</c:v>
                </c:pt>
                <c:pt idx="23">
                  <c:v>0.75622523651368956</c:v>
                </c:pt>
                <c:pt idx="24">
                  <c:v>0.7355021735494307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89B-450C-9575-8C5EFA0E8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270664"/>
        <c:axId val="267410880"/>
      </c:scatterChart>
      <c:valAx>
        <c:axId val="300270664"/>
        <c:scaling>
          <c:orientation val="minMax"/>
          <c:max val="2100"/>
          <c:min val="19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67410880"/>
        <c:crosses val="autoZero"/>
        <c:crossBetween val="midCat"/>
      </c:valAx>
      <c:valAx>
        <c:axId val="267410880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0270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905460589407"/>
          <c:y val="0.17320748647279077"/>
          <c:w val="0.23249708182364093"/>
          <c:h val="0.53168615901373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54958454837226"/>
          <c:y val="5.4437022900763361E-2"/>
          <c:w val="0.77066531940848249"/>
          <c:h val="0.81469465648854966"/>
        </c:manualLayout>
      </c:layout>
      <c:scatterChart>
        <c:scatterStyle val="smoothMarker"/>
        <c:varyColors val="0"/>
        <c:ser>
          <c:idx val="2"/>
          <c:order val="2"/>
          <c:tx>
            <c:strRef>
              <c:f>'My Model - Fusion'!$AK$2</c:f>
              <c:strCache>
                <c:ptCount val="1"/>
                <c:pt idx="0">
                  <c:v>τ_exp=3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yVal>
            <c:numRef>
              <c:f>'My Model - Fusion'!$AK$74:$AK$155</c:f>
              <c:numCache>
                <c:formatCode>General</c:formatCode>
                <c:ptCount val="82"/>
                <c:pt idx="0">
                  <c:v>-1.4548403768266882E-2</c:v>
                </c:pt>
                <c:pt idx="1">
                  <c:v>-3.2861951479169108E-2</c:v>
                </c:pt>
                <c:pt idx="2">
                  <c:v>-5.5907102923756363E-2</c:v>
                </c:pt>
                <c:pt idx="3">
                  <c:v>-8.4895195287748165E-2</c:v>
                </c:pt>
                <c:pt idx="4">
                  <c:v>-0.12134319327644078</c:v>
                </c:pt>
                <c:pt idx="5">
                  <c:v>-0.16714897863732361</c:v>
                </c:pt>
                <c:pt idx="6">
                  <c:v>-0.22468443597334903</c:v>
                </c:pt>
                <c:pt idx="7">
                  <c:v>-0.29691022449596732</c:v>
                </c:pt>
                <c:pt idx="8">
                  <c:v>-0.38751683612698307</c:v>
                </c:pt>
                <c:pt idx="9">
                  <c:v>-0.50109731469453489</c:v>
                </c:pt>
                <c:pt idx="10">
                  <c:v>-0.64335781684442461</c:v>
                </c:pt>
                <c:pt idx="11">
                  <c:v>-0.82137297296372414</c:v>
                </c:pt>
                <c:pt idx="12">
                  <c:v>-1.0438936535364141</c:v>
                </c:pt>
                <c:pt idx="13">
                  <c:v>-1.3217150961095416</c:v>
                </c:pt>
                <c:pt idx="14">
                  <c:v>-1.6681131373741145</c:v>
                </c:pt>
                <c:pt idx="15">
                  <c:v>-1.9850274211947234</c:v>
                </c:pt>
                <c:pt idx="16">
                  <c:v>-2.2599731673143966</c:v>
                </c:pt>
                <c:pt idx="17">
                  <c:v>-2.4990373097502379</c:v>
                </c:pt>
                <c:pt idx="18">
                  <c:v>-2.7061342628732086</c:v>
                </c:pt>
                <c:pt idx="19">
                  <c:v>-2.883969995001209</c:v>
                </c:pt>
                <c:pt idx="20">
                  <c:v>-3.0345143337344962</c:v>
                </c:pt>
                <c:pt idx="21">
                  <c:v>-3.1592580730493043</c:v>
                </c:pt>
                <c:pt idx="22">
                  <c:v>-3.2593642140339951</c:v>
                </c:pt>
                <c:pt idx="23">
                  <c:v>-3.335762394247765</c:v>
                </c:pt>
                <c:pt idx="24">
                  <c:v>-3.3892107046924278</c:v>
                </c:pt>
                <c:pt idx="25">
                  <c:v>-3.420337748804509</c:v>
                </c:pt>
                <c:pt idx="26">
                  <c:v>-3.4296721906049221</c:v>
                </c:pt>
                <c:pt idx="27">
                  <c:v>-3.4176640831891083</c:v>
                </c:pt>
                <c:pt idx="28">
                  <c:v>-3.3847006251621403</c:v>
                </c:pt>
                <c:pt idx="29">
                  <c:v>-3.3311180368035913</c:v>
                </c:pt>
                <c:pt idx="30">
                  <c:v>-3.2572106701561356</c:v>
                </c:pt>
                <c:pt idx="31">
                  <c:v>-3.16323810642346</c:v>
                </c:pt>
                <c:pt idx="32">
                  <c:v>-3.0494307620398891</c:v>
                </c:pt>
                <c:pt idx="33">
                  <c:v>-2.9159943717013763</c:v>
                </c:pt>
                <c:pt idx="34">
                  <c:v>-2.763113613337683</c:v>
                </c:pt>
                <c:pt idx="35">
                  <c:v>-2.5909550688473426</c:v>
                </c:pt>
                <c:pt idx="36">
                  <c:v>-2.3996696644977451</c:v>
                </c:pt>
                <c:pt idx="37">
                  <c:v>-2.189394699287178</c:v>
                </c:pt>
                <c:pt idx="38">
                  <c:v>-1.9602555437834046</c:v>
                </c:pt>
                <c:pt idx="39">
                  <c:v>-1.7123670730249119</c:v>
                </c:pt>
                <c:pt idx="40">
                  <c:v>-1.4458348829974159</c:v>
                </c:pt>
                <c:pt idx="41">
                  <c:v>-1.1607563296117471</c:v>
                </c:pt>
                <c:pt idx="42">
                  <c:v>-0.85722142105963872</c:v>
                </c:pt>
                <c:pt idx="43">
                  <c:v>-0.5353135882419795</c:v>
                </c:pt>
                <c:pt idx="44">
                  <c:v>-0.19511035317221506</c:v>
                </c:pt>
                <c:pt idx="45">
                  <c:v>0.16331608848899812</c:v>
                </c:pt>
                <c:pt idx="46">
                  <c:v>0.53989835756480753</c:v>
                </c:pt>
                <c:pt idx="47">
                  <c:v>0.93457344330096981</c:v>
                </c:pt>
                <c:pt idx="48">
                  <c:v>1.3472823081302967</c:v>
                </c:pt>
                <c:pt idx="49">
                  <c:v>1.7779695377908542</c:v>
                </c:pt>
                <c:pt idx="50">
                  <c:v>2.2265830305496794</c:v>
                </c:pt>
                <c:pt idx="51">
                  <c:v>2.6930737202811112</c:v>
                </c:pt>
                <c:pt idx="52">
                  <c:v>3.1637344986340112</c:v>
                </c:pt>
                <c:pt idx="53">
                  <c:v>3.6357462341891056</c:v>
                </c:pt>
                <c:pt idx="54">
                  <c:v>4.1090675820818303</c:v>
                </c:pt>
                <c:pt idx="55">
                  <c:v>4.5836593846749603</c:v>
                </c:pt>
                <c:pt idx="56">
                  <c:v>5.0594845092695691</c:v>
                </c:pt>
                <c:pt idx="57">
                  <c:v>5.5365077011619759</c:v>
                </c:pt>
                <c:pt idx="58">
                  <c:v>6.0146954502965269</c:v>
                </c:pt>
                <c:pt idx="59">
                  <c:v>6.4940158699963355</c:v>
                </c:pt>
                <c:pt idx="60">
                  <c:v>6.9744385864513987</c:v>
                </c:pt>
                <c:pt idx="61">
                  <c:v>7.455934637811664</c:v>
                </c:pt>
                <c:pt idx="62">
                  <c:v>7.9384763818764705</c:v>
                </c:pt>
                <c:pt idx="63">
                  <c:v>8.4220374114952357</c:v>
                </c:pt>
                <c:pt idx="64">
                  <c:v>8.9065924769005349</c:v>
                </c:pt>
                <c:pt idx="65">
                  <c:v>9.392117414286469</c:v>
                </c:pt>
                <c:pt idx="66">
                  <c:v>9.8785890800247014</c:v>
                </c:pt>
                <c:pt idx="67">
                  <c:v>10.36598528997953</c:v>
                </c:pt>
                <c:pt idx="68">
                  <c:v>10.854284763443466</c:v>
                </c:pt>
                <c:pt idx="69">
                  <c:v>11.34346707126725</c:v>
                </c:pt>
                <c:pt idx="70">
                  <c:v>11.83351258780411</c:v>
                </c:pt>
                <c:pt idx="71">
                  <c:v>12.324402446328378</c:v>
                </c:pt>
                <c:pt idx="72">
                  <c:v>12.816118497623963</c:v>
                </c:pt>
                <c:pt idx="73">
                  <c:v>13.308643271469396</c:v>
                </c:pt>
                <c:pt idx="74">
                  <c:v>13.801959940773738</c:v>
                </c:pt>
                <c:pt idx="75">
                  <c:v>14.296052288141965</c:v>
                </c:pt>
                <c:pt idx="76">
                  <c:v>14.79090467467018</c:v>
                </c:pt>
                <c:pt idx="77">
                  <c:v>15.286502010790107</c:v>
                </c:pt>
                <c:pt idx="78">
                  <c:v>15.782829728999507</c:v>
                </c:pt>
                <c:pt idx="79">
                  <c:v>16.279873758330378</c:v>
                </c:pt>
                <c:pt idx="80">
                  <c:v>16.777620500420429</c:v>
                </c:pt>
                <c:pt idx="81">
                  <c:v>17.276056807065508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5B-4770-A830-3DA3D66C95B5}"/>
            </c:ext>
          </c:extLst>
        </c:ser>
        <c:ser>
          <c:idx val="3"/>
          <c:order val="3"/>
          <c:tx>
            <c:strRef>
              <c:f>'My Model - Fusion'!$AL$2</c:f>
              <c:strCache>
                <c:ptCount val="1"/>
                <c:pt idx="0">
                  <c:v>τ_exp=6</c:v>
                </c:pt>
              </c:strCache>
            </c:strRef>
          </c:tx>
          <c:spPr>
            <a:ln w="38100"/>
          </c:spPr>
          <c:marker>
            <c:symbol val="none"/>
          </c:marker>
          <c:yVal>
            <c:numRef>
              <c:f>'My Model - Fusion'!$AL$74:$AL$155</c:f>
              <c:numCache>
                <c:formatCode>General</c:formatCode>
                <c:ptCount val="82"/>
                <c:pt idx="0">
                  <c:v>-7.0550518841333305E-3</c:v>
                </c:pt>
                <c:pt idx="1">
                  <c:v>-1.4957876722070555E-2</c:v>
                </c:pt>
                <c:pt idx="2">
                  <c:v>-2.3808802114563914E-2</c:v>
                </c:pt>
                <c:pt idx="3">
                  <c:v>-3.3719740070579797E-2</c:v>
                </c:pt>
                <c:pt idx="4">
                  <c:v>-4.4815469877776126E-2</c:v>
                </c:pt>
                <c:pt idx="5">
                  <c:v>-5.7235052401445718E-2</c:v>
                </c:pt>
                <c:pt idx="6">
                  <c:v>-7.1133387120734609E-2</c:v>
                </c:pt>
                <c:pt idx="7">
                  <c:v>-8.6682923711749502E-2</c:v>
                </c:pt>
                <c:pt idx="8">
                  <c:v>-0.10407554038697571</c:v>
                </c:pt>
                <c:pt idx="9">
                  <c:v>-0.12352460145718083</c:v>
                </c:pt>
                <c:pt idx="10">
                  <c:v>-0.14526720664306139</c:v>
                </c:pt>
                <c:pt idx="11">
                  <c:v>-0.16956664446383743</c:v>
                </c:pt>
                <c:pt idx="12">
                  <c:v>-0.19671506148776904</c:v>
                </c:pt>
                <c:pt idx="13">
                  <c:v>-0.22703635824524784</c:v>
                </c:pt>
                <c:pt idx="14">
                  <c:v>-0.26088932105599089</c:v>
                </c:pt>
                <c:pt idx="15">
                  <c:v>-0.2986709967577007</c:v>
                </c:pt>
                <c:pt idx="16">
                  <c:v>-0.34082031416095576</c:v>
                </c:pt>
                <c:pt idx="17">
                  <c:v>-0.38782195177075807</c:v>
                </c:pt>
                <c:pt idx="18">
                  <c:v>-0.44021044563781647</c:v>
                </c:pt>
                <c:pt idx="19">
                  <c:v>-0.49857452380342149</c:v>
                </c:pt>
                <c:pt idx="20">
                  <c:v>-0.56356164428272981</c:v>
                </c:pt>
                <c:pt idx="21">
                  <c:v>-0.63588270141171765</c:v>
                </c:pt>
                <c:pt idx="22">
                  <c:v>-0.7163168500831707</c:v>
                </c:pt>
                <c:pt idx="23">
                  <c:v>-0.80571637821852482</c:v>
                </c:pt>
                <c:pt idx="24">
                  <c:v>-0.90501153392510447</c:v>
                </c:pt>
                <c:pt idx="25">
                  <c:v>-1.0152151841630499</c:v>
                </c:pt>
                <c:pt idx="26">
                  <c:v>-1.1374271451816449</c:v>
                </c:pt>
                <c:pt idx="27">
                  <c:v>-1.2728379800284895</c:v>
                </c:pt>
                <c:pt idx="28">
                  <c:v>-1.422732003347265</c:v>
                </c:pt>
                <c:pt idx="29">
                  <c:v>-1.5884891663784795</c:v>
                </c:pt>
                <c:pt idx="30">
                  <c:v>-1.7715854130724127</c:v>
                </c:pt>
                <c:pt idx="31">
                  <c:v>-1.9735909985386919</c:v>
                </c:pt>
                <c:pt idx="32">
                  <c:v>-2.1961661401387849</c:v>
                </c:pt>
                <c:pt idx="33">
                  <c:v>-2.4133956740303484</c:v>
                </c:pt>
                <c:pt idx="34">
                  <c:v>-2.6005753001212248</c:v>
                </c:pt>
                <c:pt idx="35">
                  <c:v>-2.7598804147938707</c:v>
                </c:pt>
                <c:pt idx="36">
                  <c:v>-2.8929383403354771</c:v>
                </c:pt>
                <c:pt idx="37">
                  <c:v>-3.0010069849108296</c:v>
                </c:pt>
                <c:pt idx="38">
                  <c:v>-3.0850844054257456</c:v>
                </c:pt>
                <c:pt idx="39">
                  <c:v>-3.1459795051574946</c:v>
                </c:pt>
                <c:pt idx="40">
                  <c:v>-3.1843595692402422</c:v>
                </c:pt>
                <c:pt idx="41">
                  <c:v>-3.2007833315270786</c:v>
                </c:pt>
                <c:pt idx="42">
                  <c:v>-3.1957246433310438</c:v>
                </c:pt>
                <c:pt idx="43">
                  <c:v>-3.1695898328911762</c:v>
                </c:pt>
                <c:pt idx="44">
                  <c:v>-3.1227307079035649</c:v>
                </c:pt>
                <c:pt idx="45">
                  <c:v>-3.0554544748341965</c:v>
                </c:pt>
                <c:pt idx="46">
                  <c:v>-2.9680314291839833</c:v>
                </c:pt>
                <c:pt idx="47">
                  <c:v>-2.8607010035242664</c:v>
                </c:pt>
                <c:pt idx="48">
                  <c:v>-2.7336765851543765</c:v>
                </c:pt>
                <c:pt idx="49">
                  <c:v>-2.587149397990395</c:v>
                </c:pt>
                <c:pt idx="50">
                  <c:v>-2.4212916630571737</c:v>
                </c:pt>
                <c:pt idx="51">
                  <c:v>-2.2362591959930258</c:v>
                </c:pt>
                <c:pt idx="52">
                  <c:v>-2.0321935602700054</c:v>
                </c:pt>
                <c:pt idx="53">
                  <c:v>-1.8092238662183655</c:v>
                </c:pt>
                <c:pt idx="54">
                  <c:v>-1.5674682850281214</c:v>
                </c:pt>
                <c:pt idx="55">
                  <c:v>-1.3070353314121135</c:v>
                </c:pt>
                <c:pt idx="56">
                  <c:v>-1.0280249570072972</c:v>
                </c:pt>
                <c:pt idx="57">
                  <c:v>-0.73052948779521565</c:v>
                </c:pt>
                <c:pt idx="58">
                  <c:v>-0.41463443208904893</c:v>
                </c:pt>
                <c:pt idx="59">
                  <c:v>-8.0419180430673809E-2</c:v>
                </c:pt>
                <c:pt idx="60">
                  <c:v>0.27204238531638075</c:v>
                </c:pt>
                <c:pt idx="61">
                  <c:v>0.64268135958207562</c:v>
                </c:pt>
                <c:pt idx="62">
                  <c:v>1.0314333458442575</c:v>
                </c:pt>
                <c:pt idx="63">
                  <c:v>1.4382380449701495</c:v>
                </c:pt>
                <c:pt idx="64">
                  <c:v>1.8630388912130575</c:v>
                </c:pt>
                <c:pt idx="65">
                  <c:v>2.3057827292425643</c:v>
                </c:pt>
                <c:pt idx="66">
                  <c:v>2.7664195266522853</c:v>
                </c:pt>
                <c:pt idx="67">
                  <c:v>3.2366281486756074</c:v>
                </c:pt>
                <c:pt idx="68">
                  <c:v>3.7082017840707437</c:v>
                </c:pt>
                <c:pt idx="69">
                  <c:v>4.1810983329452851</c:v>
                </c:pt>
                <c:pt idx="70">
                  <c:v>4.6552779394952735</c:v>
                </c:pt>
                <c:pt idx="71">
                  <c:v>5.1307028242608643</c:v>
                </c:pt>
                <c:pt idx="72">
                  <c:v>5.6073371323589818</c:v>
                </c:pt>
                <c:pt idx="73">
                  <c:v>6.0851467958579271</c:v>
                </c:pt>
                <c:pt idx="74">
                  <c:v>6.5640994087041094</c:v>
                </c:pt>
                <c:pt idx="75">
                  <c:v>7.0441641128191312</c:v>
                </c:pt>
                <c:pt idx="76">
                  <c:v>7.5253114941625734</c:v>
                </c:pt>
                <c:pt idx="77">
                  <c:v>8.0075134877071861</c:v>
                </c:pt>
                <c:pt idx="78">
                  <c:v>8.4907432904029356</c:v>
                </c:pt>
                <c:pt idx="79">
                  <c:v>8.9749752813179384</c:v>
                </c:pt>
                <c:pt idx="80">
                  <c:v>9.4601849482405651</c:v>
                </c:pt>
                <c:pt idx="81">
                  <c:v>9.9463488201102788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E5B-4770-A830-3DA3D66C9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554184"/>
        <c:axId val="51055582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0"/>
                <c:yVal>
                  <c:numRef>
                    <c:extLst>
                      <c:ext uri="{02D57815-91ED-43cb-92C2-25804820EDAC}">
                        <c15:formulaRef>
                          <c15:sqref>'My Model - Fusion'!$AB$74:$AB$155</c15:sqref>
                        </c15:formulaRef>
                      </c:ext>
                    </c:extLst>
                    <c:numCache>
                      <c:formatCode>General</c:formatCode>
                      <c:ptCount val="82"/>
                      <c:pt idx="0">
                        <c:v>-4.0577111304799934E-3</c:v>
                      </c:pt>
                      <c:pt idx="1">
                        <c:v>-8.5922899256587176E-3</c:v>
                      </c:pt>
                      <c:pt idx="2">
                        <c:v>-1.3658166390788633E-2</c:v>
                      </c:pt>
                      <c:pt idx="3">
                        <c:v>-1.9315675351219006E-2</c:v>
                      </c:pt>
                      <c:pt idx="4">
                        <c:v>-2.5631636503459086E-2</c:v>
                      </c:pt>
                      <c:pt idx="5">
                        <c:v>-3.2679978924469499E-2</c:v>
                      </c:pt>
                      <c:pt idx="6">
                        <c:v>-4.0542410585877375E-2</c:v>
                      </c:pt>
                      <c:pt idx="7">
                        <c:v>-4.9309132588860605E-2</c:v>
                      </c:pt>
                      <c:pt idx="8">
                        <c:v>-5.907959673870046E-2</c:v>
                      </c:pt>
                      <c:pt idx="9">
                        <c:v>-6.9963303653011844E-2</c:v>
                      </c:pt>
                      <c:pt idx="10">
                        <c:v>-8.2080636768891754E-2</c:v>
                      </c:pt>
                      <c:pt idx="11">
                        <c:v>-9.5563725290463863E-2</c:v>
                      </c:pt>
                      <c:pt idx="12">
                        <c:v>-0.11055732618955828</c:v>
                      </c:pt>
                      <c:pt idx="13">
                        <c:v>-0.12721971170611809</c:v>
                      </c:pt>
                      <c:pt idx="14">
                        <c:v>-0.14572354423211145</c:v>
                      </c:pt>
                      <c:pt idx="15">
                        <c:v>-0.16625671481194679</c:v>
                      </c:pt>
                      <c:pt idx="16">
                        <c:v>-0.18902311452409809</c:v>
                      </c:pt>
                      <c:pt idx="17">
                        <c:v>-0.21424329944768208</c:v>
                      </c:pt>
                      <c:pt idx="18">
                        <c:v>-0.24215499943454377</c:v>
                      </c:pt>
                      <c:pt idx="19">
                        <c:v>-0.27301340810764924</c:v>
                      </c:pt>
                      <c:pt idx="20">
                        <c:v>-0.30709117591872581</c:v>
                      </c:pt>
                      <c:pt idx="21">
                        <c:v>-0.34467800915872038</c:v>
                      </c:pt>
                      <c:pt idx="22">
                        <c:v>-0.38607975485103579</c:v>
                      </c:pt>
                      <c:pt idx="23">
                        <c:v>-0.43161682366687781</c:v>
                      </c:pt>
                      <c:pt idx="24">
                        <c:v>-0.48162176942701446</c:v>
                      </c:pt>
                      <c:pt idx="25">
                        <c:v>-0.53643580325365092</c:v>
                      </c:pt>
                      <c:pt idx="26">
                        <c:v>-0.59640397165043435</c:v>
                      </c:pt>
                      <c:pt idx="27">
                        <c:v>-0.66186866909893316</c:v>
                      </c:pt>
                      <c:pt idx="28">
                        <c:v>-0.73316108523939161</c:v>
                      </c:pt>
                      <c:pt idx="29">
                        <c:v>-0.81059010205962478</c:v>
                      </c:pt>
                      <c:pt idx="30">
                        <c:v>-0.89442805502212008</c:v>
                      </c:pt>
                      <c:pt idx="31">
                        <c:v>-0.98489265047437502</c:v>
                      </c:pt>
                      <c:pt idx="32">
                        <c:v>-1.082124186159064</c:v>
                      </c:pt>
                      <c:pt idx="33">
                        <c:v>-1.1697053190597588</c:v>
                      </c:pt>
                      <c:pt idx="34">
                        <c:v>-1.2326820072800413</c:v>
                      </c:pt>
                      <c:pt idx="35">
                        <c:v>-1.2723594886493856</c:v>
                      </c:pt>
                      <c:pt idx="36">
                        <c:v>-1.2897141565401062</c:v>
                      </c:pt>
                      <c:pt idx="37">
                        <c:v>-1.285500755851074</c:v>
                      </c:pt>
                      <c:pt idx="38">
                        <c:v>-1.2603181207257801</c:v>
                      </c:pt>
                      <c:pt idx="39">
                        <c:v>-1.2146515931305861</c:v>
                      </c:pt>
                      <c:pt idx="40">
                        <c:v>-1.1489015441459913</c:v>
                      </c:pt>
                      <c:pt idx="41">
                        <c:v>-1.0634032140838496</c:v>
                      </c:pt>
                      <c:pt idx="42">
                        <c:v>-0.95844091373198548</c:v>
                      </c:pt>
                      <c:pt idx="43">
                        <c:v>-0.83425844003382144</c:v>
                      </c:pt>
                      <c:pt idx="44">
                        <c:v>-0.69106687760701146</c:v>
                      </c:pt>
                      <c:pt idx="45">
                        <c:v>-0.52905055033114723</c:v>
                      </c:pt>
                      <c:pt idx="46">
                        <c:v>-0.34837163550677597</c:v>
                      </c:pt>
                      <c:pt idx="47">
                        <c:v>-0.14917379267670258</c:v>
                      </c:pt>
                      <c:pt idx="48">
                        <c:v>6.8414945779474809E-2</c:v>
                      </c:pt>
                      <c:pt idx="49">
                        <c:v>0.30427984551210707</c:v>
                      </c:pt>
                      <c:pt idx="50">
                        <c:v>0.55831757390628312</c:v>
                      </c:pt>
                      <c:pt idx="51">
                        <c:v>0.83043464157901492</c:v>
                      </c:pt>
                      <c:pt idx="52">
                        <c:v>1.1205461104470706</c:v>
                      </c:pt>
                      <c:pt idx="53">
                        <c:v>1.4285745143122979</c:v>
                      </c:pt>
                      <c:pt idx="54">
                        <c:v>1.7544489504606877</c:v>
                      </c:pt>
                      <c:pt idx="55">
                        <c:v>2.0981043100645356</c:v>
                      </c:pt>
                      <c:pt idx="56">
                        <c:v>2.459480622141669</c:v>
                      </c:pt>
                      <c:pt idx="57">
                        <c:v>2.838522491103161</c:v>
                      </c:pt>
                      <c:pt idx="58">
                        <c:v>3.2351786119611043</c:v>
                      </c:pt>
                      <c:pt idx="59">
                        <c:v>3.6494013503903724</c:v>
                      </c:pt>
                      <c:pt idx="60">
                        <c:v>4.081146377272848</c:v>
                      </c:pt>
                      <c:pt idx="61">
                        <c:v>4.5303723492665089</c:v>
                      </c:pt>
                      <c:pt idx="62">
                        <c:v>4.9970406284580609</c:v>
                      </c:pt>
                      <c:pt idx="63">
                        <c:v>5.4811150353678393</c:v>
                      </c:pt>
                      <c:pt idx="64">
                        <c:v>5.9825616305478277</c:v>
                      </c:pt>
                      <c:pt idx="65">
                        <c:v>6.5013485207997759</c:v>
                      </c:pt>
                      <c:pt idx="66">
                        <c:v>7.0374456866798507</c:v>
                      </c:pt>
                      <c:pt idx="67">
                        <c:v>7.5825508598938445</c:v>
                      </c:pt>
                      <c:pt idx="68">
                        <c:v>8.1284750411309261</c:v>
                      </c:pt>
                      <c:pt idx="69">
                        <c:v>8.6751929704556492</c:v>
                      </c:pt>
                      <c:pt idx="70">
                        <c:v>9.2226807343856443</c:v>
                      </c:pt>
                      <c:pt idx="71">
                        <c:v>9.7709156652449991</c:v>
                      </c:pt>
                      <c:pt idx="72">
                        <c:v>10.319876250103869</c:v>
                      </c:pt>
                      <c:pt idx="73">
                        <c:v>10.869542048203236</c:v>
                      </c:pt>
                      <c:pt idx="74">
                        <c:v>11.419893615910945</c:v>
                      </c:pt>
                      <c:pt idx="75">
                        <c:v>11.970912438379958</c:v>
                      </c:pt>
                      <c:pt idx="76">
                        <c:v>12.522580867186026</c:v>
                      </c:pt>
                      <c:pt idx="77">
                        <c:v>13.074882063312792</c:v>
                      </c:pt>
                      <c:pt idx="78">
                        <c:v>13.627799944930242</c:v>
                      </c:pt>
                      <c:pt idx="79">
                        <c:v>14.181319139479243</c:v>
                      </c:pt>
                      <c:pt idx="80">
                        <c:v>14.73542493963282</c:v>
                      </c:pt>
                      <c:pt idx="81">
                        <c:v>15.290103262754648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2E5B-4770-A830-3DA3D66C95B5}"/>
                  </c:ext>
                </c:extLst>
              </c15:ser>
            </c15:filteredScatterSeries>
            <c15:filteredScatterSeries>
              <c15:ser>
                <c:idx val="0"/>
                <c:order val="1"/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'My Model - Fusion'!$AB$74:$AB$155</c15:sqref>
                        </c15:formulaRef>
                      </c:ext>
                    </c:extLst>
                    <c:numCache>
                      <c:formatCode>General</c:formatCode>
                      <c:ptCount val="82"/>
                      <c:pt idx="0">
                        <c:v>-4.0577111304799934E-3</c:v>
                      </c:pt>
                      <c:pt idx="1">
                        <c:v>-8.5922899256587176E-3</c:v>
                      </c:pt>
                      <c:pt idx="2">
                        <c:v>-1.3658166390788633E-2</c:v>
                      </c:pt>
                      <c:pt idx="3">
                        <c:v>-1.9315675351219006E-2</c:v>
                      </c:pt>
                      <c:pt idx="4">
                        <c:v>-2.5631636503459086E-2</c:v>
                      </c:pt>
                      <c:pt idx="5">
                        <c:v>-3.2679978924469499E-2</c:v>
                      </c:pt>
                      <c:pt idx="6">
                        <c:v>-4.0542410585877375E-2</c:v>
                      </c:pt>
                      <c:pt idx="7">
                        <c:v>-4.9309132588860605E-2</c:v>
                      </c:pt>
                      <c:pt idx="8">
                        <c:v>-5.907959673870046E-2</c:v>
                      </c:pt>
                      <c:pt idx="9">
                        <c:v>-6.9963303653011844E-2</c:v>
                      </c:pt>
                      <c:pt idx="10">
                        <c:v>-8.2080636768891754E-2</c:v>
                      </c:pt>
                      <c:pt idx="11">
                        <c:v>-9.5563725290463863E-2</c:v>
                      </c:pt>
                      <c:pt idx="12">
                        <c:v>-0.11055732618955828</c:v>
                      </c:pt>
                      <c:pt idx="13">
                        <c:v>-0.12721971170611809</c:v>
                      </c:pt>
                      <c:pt idx="14">
                        <c:v>-0.14572354423211145</c:v>
                      </c:pt>
                      <c:pt idx="15">
                        <c:v>-0.16625671481194679</c:v>
                      </c:pt>
                      <c:pt idx="16">
                        <c:v>-0.18902311452409809</c:v>
                      </c:pt>
                      <c:pt idx="17">
                        <c:v>-0.21424329944768208</c:v>
                      </c:pt>
                      <c:pt idx="18">
                        <c:v>-0.24215499943454377</c:v>
                      </c:pt>
                      <c:pt idx="19">
                        <c:v>-0.27301340810764924</c:v>
                      </c:pt>
                      <c:pt idx="20">
                        <c:v>-0.30709117591872581</c:v>
                      </c:pt>
                      <c:pt idx="21">
                        <c:v>-0.34467800915872038</c:v>
                      </c:pt>
                      <c:pt idx="22">
                        <c:v>-0.38607975485103579</c:v>
                      </c:pt>
                      <c:pt idx="23">
                        <c:v>-0.43161682366687781</c:v>
                      </c:pt>
                      <c:pt idx="24">
                        <c:v>-0.48162176942701446</c:v>
                      </c:pt>
                      <c:pt idx="25">
                        <c:v>-0.53643580325365092</c:v>
                      </c:pt>
                      <c:pt idx="26">
                        <c:v>-0.59640397165043435</c:v>
                      </c:pt>
                      <c:pt idx="27">
                        <c:v>-0.66186866909893316</c:v>
                      </c:pt>
                      <c:pt idx="28">
                        <c:v>-0.73316108523939161</c:v>
                      </c:pt>
                      <c:pt idx="29">
                        <c:v>-0.81059010205962478</c:v>
                      </c:pt>
                      <c:pt idx="30">
                        <c:v>-0.89442805502212008</c:v>
                      </c:pt>
                      <c:pt idx="31">
                        <c:v>-0.98489265047437502</c:v>
                      </c:pt>
                      <c:pt idx="32">
                        <c:v>-1.082124186159064</c:v>
                      </c:pt>
                      <c:pt idx="33">
                        <c:v>-1.1697053190597588</c:v>
                      </c:pt>
                      <c:pt idx="34">
                        <c:v>-1.2326820072800413</c:v>
                      </c:pt>
                      <c:pt idx="35">
                        <c:v>-1.2723594886493856</c:v>
                      </c:pt>
                      <c:pt idx="36">
                        <c:v>-1.2897141565401062</c:v>
                      </c:pt>
                      <c:pt idx="37">
                        <c:v>-1.285500755851074</c:v>
                      </c:pt>
                      <c:pt idx="38">
                        <c:v>-1.2603181207257801</c:v>
                      </c:pt>
                      <c:pt idx="39">
                        <c:v>-1.2146515931305861</c:v>
                      </c:pt>
                      <c:pt idx="40">
                        <c:v>-1.1489015441459913</c:v>
                      </c:pt>
                      <c:pt idx="41">
                        <c:v>-1.0634032140838496</c:v>
                      </c:pt>
                      <c:pt idx="42">
                        <c:v>-0.95844091373198548</c:v>
                      </c:pt>
                      <c:pt idx="43">
                        <c:v>-0.83425844003382144</c:v>
                      </c:pt>
                      <c:pt idx="44">
                        <c:v>-0.69106687760701146</c:v>
                      </c:pt>
                      <c:pt idx="45">
                        <c:v>-0.52905055033114723</c:v>
                      </c:pt>
                      <c:pt idx="46">
                        <c:v>-0.34837163550677597</c:v>
                      </c:pt>
                      <c:pt idx="47">
                        <c:v>-0.14917379267670258</c:v>
                      </c:pt>
                      <c:pt idx="48">
                        <c:v>6.8414945779474809E-2</c:v>
                      </c:pt>
                      <c:pt idx="49">
                        <c:v>0.30427984551210707</c:v>
                      </c:pt>
                      <c:pt idx="50">
                        <c:v>0.55831757390628312</c:v>
                      </c:pt>
                      <c:pt idx="51">
                        <c:v>0.83043464157901492</c:v>
                      </c:pt>
                      <c:pt idx="52">
                        <c:v>1.1205461104470706</c:v>
                      </c:pt>
                      <c:pt idx="53">
                        <c:v>1.4285745143122979</c:v>
                      </c:pt>
                      <c:pt idx="54">
                        <c:v>1.7544489504606877</c:v>
                      </c:pt>
                      <c:pt idx="55">
                        <c:v>2.0981043100645356</c:v>
                      </c:pt>
                      <c:pt idx="56">
                        <c:v>2.459480622141669</c:v>
                      </c:pt>
                      <c:pt idx="57">
                        <c:v>2.838522491103161</c:v>
                      </c:pt>
                      <c:pt idx="58">
                        <c:v>3.2351786119611043</c:v>
                      </c:pt>
                      <c:pt idx="59">
                        <c:v>3.6494013503903724</c:v>
                      </c:pt>
                      <c:pt idx="60">
                        <c:v>4.081146377272848</c:v>
                      </c:pt>
                      <c:pt idx="61">
                        <c:v>4.5303723492665089</c:v>
                      </c:pt>
                      <c:pt idx="62">
                        <c:v>4.9970406284580609</c:v>
                      </c:pt>
                      <c:pt idx="63">
                        <c:v>5.4811150353678393</c:v>
                      </c:pt>
                      <c:pt idx="64">
                        <c:v>5.9825616305478277</c:v>
                      </c:pt>
                      <c:pt idx="65">
                        <c:v>6.5013485207997759</c:v>
                      </c:pt>
                      <c:pt idx="66">
                        <c:v>7.0374456866798507</c:v>
                      </c:pt>
                      <c:pt idx="67">
                        <c:v>7.5825508598938445</c:v>
                      </c:pt>
                      <c:pt idx="68">
                        <c:v>8.1284750411309261</c:v>
                      </c:pt>
                      <c:pt idx="69">
                        <c:v>8.6751929704556492</c:v>
                      </c:pt>
                      <c:pt idx="70">
                        <c:v>9.2226807343856443</c:v>
                      </c:pt>
                      <c:pt idx="71">
                        <c:v>9.7709156652449991</c:v>
                      </c:pt>
                      <c:pt idx="72">
                        <c:v>10.319876250103869</c:v>
                      </c:pt>
                      <c:pt idx="73">
                        <c:v>10.869542048203236</c:v>
                      </c:pt>
                      <c:pt idx="74">
                        <c:v>11.419893615910945</c:v>
                      </c:pt>
                      <c:pt idx="75">
                        <c:v>11.970912438379958</c:v>
                      </c:pt>
                      <c:pt idx="76">
                        <c:v>12.522580867186026</c:v>
                      </c:pt>
                      <c:pt idx="77">
                        <c:v>13.074882063312792</c:v>
                      </c:pt>
                      <c:pt idx="78">
                        <c:v>13.627799944930242</c:v>
                      </c:pt>
                      <c:pt idx="79">
                        <c:v>14.181319139479243</c:v>
                      </c:pt>
                      <c:pt idx="80">
                        <c:v>14.73542493963282</c:v>
                      </c:pt>
                      <c:pt idx="81">
                        <c:v>15.290103262754648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E5B-4770-A830-3DA3D66C95B5}"/>
                  </c:ext>
                </c:extLst>
              </c15:ser>
            </c15:filteredScatterSeries>
          </c:ext>
        </c:extLst>
      </c:scatterChart>
      <c:valAx>
        <c:axId val="510554184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/>
                  <a:t>Technology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0555824"/>
        <c:crossesAt val="0"/>
        <c:crossBetween val="midCat"/>
        <c:majorUnit val="10"/>
      </c:valAx>
      <c:valAx>
        <c:axId val="510555824"/>
        <c:scaling>
          <c:orientation val="minMax"/>
          <c:max val="2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sz="2000"/>
                  <a:t>Cumulative</a:t>
                </a:r>
                <a:r>
                  <a:rPr lang="nl-NL" sz="2000" baseline="0"/>
                  <a:t> profit (T$)</a:t>
                </a:r>
                <a:endParaRPr lang="nl-NL" sz="20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10554184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43685127822378"/>
          <c:y val="9.9590537055723738E-2"/>
          <c:w val="0.76398827818102122"/>
          <c:h val="0.73787883544493027"/>
        </c:manualLayout>
      </c:layout>
      <c:scatterChart>
        <c:scatterStyle val="smoothMarker"/>
        <c:varyColors val="0"/>
        <c:ser>
          <c:idx val="0"/>
          <c:order val="0"/>
          <c:tx>
            <c:v>EUROfusion SES 2017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Cabalculations!$C$17:$C$22</c:f>
              <c:numCache>
                <c:formatCode>General</c:formatCode>
                <c:ptCount val="6"/>
                <c:pt idx="0">
                  <c:v>2050</c:v>
                </c:pt>
                <c:pt idx="1">
                  <c:v>2060</c:v>
                </c:pt>
                <c:pt idx="2">
                  <c:v>2070</c:v>
                </c:pt>
                <c:pt idx="3">
                  <c:v>2080</c:v>
                </c:pt>
                <c:pt idx="4">
                  <c:v>2090</c:v>
                </c:pt>
                <c:pt idx="5">
                  <c:v>2100</c:v>
                </c:pt>
              </c:numCache>
            </c:numRef>
          </c:xVal>
          <c:yVal>
            <c:numRef>
              <c:f>Cabalculations!$F$17:$F$22</c:f>
              <c:numCache>
                <c:formatCode>General</c:formatCode>
                <c:ptCount val="6"/>
                <c:pt idx="1">
                  <c:v>2.2181661469820266</c:v>
                </c:pt>
                <c:pt idx="2">
                  <c:v>13.30899688189216</c:v>
                </c:pt>
                <c:pt idx="3">
                  <c:v>44.363322939640533</c:v>
                </c:pt>
                <c:pt idx="4">
                  <c:v>221.8166146982027</c:v>
                </c:pt>
                <c:pt idx="5">
                  <c:v>621.0865211549675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AD-4E88-A995-E2B3E65150FE}"/>
            </c:ext>
          </c:extLst>
        </c:ser>
        <c:ser>
          <c:idx val="1"/>
          <c:order val="1"/>
          <c:tx>
            <c:v>Typical Energy Source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Cabalculations!$P$34:$P$94</c:f>
              <c:numCache>
                <c:formatCode>General</c:formatCode>
                <c:ptCount val="61"/>
                <c:pt idx="0">
                  <c:v>2060</c:v>
                </c:pt>
                <c:pt idx="1">
                  <c:v>2061</c:v>
                </c:pt>
                <c:pt idx="2">
                  <c:v>2062</c:v>
                </c:pt>
                <c:pt idx="3">
                  <c:v>2063</c:v>
                </c:pt>
                <c:pt idx="4">
                  <c:v>2064</c:v>
                </c:pt>
                <c:pt idx="5">
                  <c:v>2065</c:v>
                </c:pt>
                <c:pt idx="6">
                  <c:v>2066</c:v>
                </c:pt>
                <c:pt idx="7">
                  <c:v>2067</c:v>
                </c:pt>
                <c:pt idx="8">
                  <c:v>2068</c:v>
                </c:pt>
                <c:pt idx="9">
                  <c:v>2069</c:v>
                </c:pt>
                <c:pt idx="10">
                  <c:v>2070</c:v>
                </c:pt>
                <c:pt idx="11">
                  <c:v>2071</c:v>
                </c:pt>
                <c:pt idx="12">
                  <c:v>2072</c:v>
                </c:pt>
                <c:pt idx="13">
                  <c:v>2073</c:v>
                </c:pt>
                <c:pt idx="14">
                  <c:v>2074</c:v>
                </c:pt>
                <c:pt idx="15">
                  <c:v>2075</c:v>
                </c:pt>
                <c:pt idx="16">
                  <c:v>2076</c:v>
                </c:pt>
                <c:pt idx="17">
                  <c:v>2077</c:v>
                </c:pt>
                <c:pt idx="18">
                  <c:v>2078</c:v>
                </c:pt>
                <c:pt idx="19">
                  <c:v>2079</c:v>
                </c:pt>
                <c:pt idx="20">
                  <c:v>2080</c:v>
                </c:pt>
                <c:pt idx="21">
                  <c:v>2081</c:v>
                </c:pt>
                <c:pt idx="22">
                  <c:v>2082</c:v>
                </c:pt>
                <c:pt idx="23">
                  <c:v>2083</c:v>
                </c:pt>
                <c:pt idx="24">
                  <c:v>2084</c:v>
                </c:pt>
                <c:pt idx="25">
                  <c:v>2085</c:v>
                </c:pt>
                <c:pt idx="26">
                  <c:v>2086</c:v>
                </c:pt>
                <c:pt idx="27">
                  <c:v>2087</c:v>
                </c:pt>
                <c:pt idx="28">
                  <c:v>2088</c:v>
                </c:pt>
                <c:pt idx="29">
                  <c:v>2089</c:v>
                </c:pt>
                <c:pt idx="30">
                  <c:v>2090</c:v>
                </c:pt>
                <c:pt idx="31">
                  <c:v>2091</c:v>
                </c:pt>
                <c:pt idx="32">
                  <c:v>2092</c:v>
                </c:pt>
                <c:pt idx="33">
                  <c:v>2093</c:v>
                </c:pt>
                <c:pt idx="34">
                  <c:v>2094</c:v>
                </c:pt>
                <c:pt idx="35">
                  <c:v>2095</c:v>
                </c:pt>
                <c:pt idx="36">
                  <c:v>2096</c:v>
                </c:pt>
                <c:pt idx="37">
                  <c:v>2097</c:v>
                </c:pt>
                <c:pt idx="38">
                  <c:v>2098</c:v>
                </c:pt>
                <c:pt idx="39">
                  <c:v>2099</c:v>
                </c:pt>
                <c:pt idx="40">
                  <c:v>2100</c:v>
                </c:pt>
                <c:pt idx="41">
                  <c:v>2101</c:v>
                </c:pt>
                <c:pt idx="42">
                  <c:v>2102</c:v>
                </c:pt>
                <c:pt idx="43">
                  <c:v>2103</c:v>
                </c:pt>
                <c:pt idx="44">
                  <c:v>2104</c:v>
                </c:pt>
                <c:pt idx="45">
                  <c:v>2105</c:v>
                </c:pt>
                <c:pt idx="46">
                  <c:v>2106</c:v>
                </c:pt>
                <c:pt idx="47">
                  <c:v>2107</c:v>
                </c:pt>
                <c:pt idx="48">
                  <c:v>2108</c:v>
                </c:pt>
                <c:pt idx="49">
                  <c:v>2109</c:v>
                </c:pt>
                <c:pt idx="50">
                  <c:v>2110</c:v>
                </c:pt>
                <c:pt idx="51">
                  <c:v>2111</c:v>
                </c:pt>
                <c:pt idx="52">
                  <c:v>2112</c:v>
                </c:pt>
                <c:pt idx="53">
                  <c:v>2113</c:v>
                </c:pt>
                <c:pt idx="54">
                  <c:v>2114</c:v>
                </c:pt>
                <c:pt idx="55">
                  <c:v>2115</c:v>
                </c:pt>
                <c:pt idx="56">
                  <c:v>2116</c:v>
                </c:pt>
                <c:pt idx="57">
                  <c:v>2117</c:v>
                </c:pt>
                <c:pt idx="58">
                  <c:v>2118</c:v>
                </c:pt>
                <c:pt idx="59">
                  <c:v>2119</c:v>
                </c:pt>
                <c:pt idx="60">
                  <c:v>2120</c:v>
                </c:pt>
              </c:numCache>
            </c:numRef>
          </c:xVal>
          <c:yVal>
            <c:numRef>
              <c:f>Cabalculations!$W$34:$W$94</c:f>
              <c:numCache>
                <c:formatCode>General</c:formatCode>
                <c:ptCount val="61"/>
                <c:pt idx="0">
                  <c:v>1.9999999999999702</c:v>
                </c:pt>
                <c:pt idx="1">
                  <c:v>2.7912248501721391</c:v>
                </c:pt>
                <c:pt idx="2">
                  <c:v>3.8954680821092951</c:v>
                </c:pt>
                <c:pt idx="3">
                  <c:v>5.4365636569180102</c:v>
                </c:pt>
                <c:pt idx="4">
                  <c:v>7.5873357893662439</c:v>
                </c:pt>
                <c:pt idx="5">
                  <c:v>10.588980100939903</c:v>
                </c:pt>
                <c:pt idx="6">
                  <c:v>14.778112197861086</c:v>
                </c:pt>
                <c:pt idx="7">
                  <c:v>20.624517002651228</c:v>
                </c:pt>
                <c:pt idx="8">
                  <c:v>28.783832190299368</c:v>
                </c:pt>
                <c:pt idx="9">
                  <c:v>40.171073846374753</c:v>
                </c:pt>
                <c:pt idx="10">
                  <c:v>56.063249789051461</c:v>
                </c:pt>
                <c:pt idx="11">
                  <c:v>78.242567996305297</c:v>
                </c:pt>
                <c:pt idx="12">
                  <c:v>109.19630006628687</c:v>
                </c:pt>
                <c:pt idx="13">
                  <c:v>152.39571314593897</c:v>
                </c:pt>
                <c:pt idx="14">
                  <c:v>212.68535079632795</c:v>
                </c:pt>
                <c:pt idx="15">
                  <c:v>296.82631820514888</c:v>
                </c:pt>
                <c:pt idx="16">
                  <c:v>396.8094117711189</c:v>
                </c:pt>
                <c:pt idx="17">
                  <c:v>496.8094117711189</c:v>
                </c:pt>
                <c:pt idx="18">
                  <c:v>596.8094117711189</c:v>
                </c:pt>
                <c:pt idx="19">
                  <c:v>696.8094117711189</c:v>
                </c:pt>
                <c:pt idx="20">
                  <c:v>796.8094117711189</c:v>
                </c:pt>
                <c:pt idx="21">
                  <c:v>896.8094117711189</c:v>
                </c:pt>
                <c:pt idx="22">
                  <c:v>996.8094117711189</c:v>
                </c:pt>
                <c:pt idx="23">
                  <c:v>1096.8094117711189</c:v>
                </c:pt>
                <c:pt idx="24">
                  <c:v>1196.8094117711189</c:v>
                </c:pt>
                <c:pt idx="25">
                  <c:v>1296.8094117711189</c:v>
                </c:pt>
                <c:pt idx="26">
                  <c:v>1396.8094117711189</c:v>
                </c:pt>
                <c:pt idx="27">
                  <c:v>1496.8094117711189</c:v>
                </c:pt>
                <c:pt idx="28">
                  <c:v>1596.8094117711189</c:v>
                </c:pt>
                <c:pt idx="29">
                  <c:v>1696.8094117711189</c:v>
                </c:pt>
                <c:pt idx="30">
                  <c:v>1796.8094117711189</c:v>
                </c:pt>
                <c:pt idx="31">
                  <c:v>1896.8094117711189</c:v>
                </c:pt>
                <c:pt idx="32">
                  <c:v>1996.8094117711189</c:v>
                </c:pt>
                <c:pt idx="33">
                  <c:v>2096.8094117711189</c:v>
                </c:pt>
                <c:pt idx="34">
                  <c:v>2196.8094117711189</c:v>
                </c:pt>
                <c:pt idx="35">
                  <c:v>2296.8094117711189</c:v>
                </c:pt>
                <c:pt idx="36">
                  <c:v>2396.8094117711189</c:v>
                </c:pt>
                <c:pt idx="37">
                  <c:v>2496.8094117711189</c:v>
                </c:pt>
                <c:pt idx="38">
                  <c:v>2596.8094117711189</c:v>
                </c:pt>
                <c:pt idx="39">
                  <c:v>2696.8094117711189</c:v>
                </c:pt>
                <c:pt idx="40">
                  <c:v>2796.8094117711189</c:v>
                </c:pt>
                <c:pt idx="41">
                  <c:v>2896.8094117711189</c:v>
                </c:pt>
                <c:pt idx="42">
                  <c:v>2996.8094117711189</c:v>
                </c:pt>
                <c:pt idx="43">
                  <c:v>3000</c:v>
                </c:pt>
                <c:pt idx="44">
                  <c:v>3000</c:v>
                </c:pt>
                <c:pt idx="45">
                  <c:v>3000</c:v>
                </c:pt>
                <c:pt idx="46">
                  <c:v>3000</c:v>
                </c:pt>
                <c:pt idx="47">
                  <c:v>3000</c:v>
                </c:pt>
                <c:pt idx="48">
                  <c:v>3000</c:v>
                </c:pt>
                <c:pt idx="49">
                  <c:v>3000</c:v>
                </c:pt>
                <c:pt idx="50">
                  <c:v>3000</c:v>
                </c:pt>
                <c:pt idx="51">
                  <c:v>3000</c:v>
                </c:pt>
                <c:pt idx="52">
                  <c:v>3000</c:v>
                </c:pt>
                <c:pt idx="53">
                  <c:v>3000</c:v>
                </c:pt>
                <c:pt idx="54">
                  <c:v>3000</c:v>
                </c:pt>
                <c:pt idx="55">
                  <c:v>3000</c:v>
                </c:pt>
                <c:pt idx="56">
                  <c:v>3000</c:v>
                </c:pt>
                <c:pt idx="57">
                  <c:v>3000</c:v>
                </c:pt>
                <c:pt idx="58">
                  <c:v>3000</c:v>
                </c:pt>
                <c:pt idx="59">
                  <c:v>3000</c:v>
                </c:pt>
                <c:pt idx="60">
                  <c:v>3000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9AD-4E88-A995-E2B3E65150FE}"/>
            </c:ext>
          </c:extLst>
        </c:ser>
        <c:ser>
          <c:idx val="4"/>
          <c:order val="2"/>
          <c:tx>
            <c:v>Doubling 4.2 years</c:v>
          </c:tx>
          <c:spPr>
            <a:ln w="19050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Cabalculations!$C$18:$C$22</c:f>
              <c:numCache>
                <c:formatCode>General</c:formatCode>
                <c:ptCount val="5"/>
                <c:pt idx="0">
                  <c:v>2060</c:v>
                </c:pt>
                <c:pt idx="1">
                  <c:v>2070</c:v>
                </c:pt>
                <c:pt idx="2">
                  <c:v>2080</c:v>
                </c:pt>
                <c:pt idx="3">
                  <c:v>2090</c:v>
                </c:pt>
                <c:pt idx="4">
                  <c:v>2100</c:v>
                </c:pt>
              </c:numCache>
            </c:numRef>
          </c:xVal>
          <c:yVal>
            <c:numRef>
              <c:f>Cabalculations!$L$18:$L$22</c:f>
              <c:numCache>
                <c:formatCode>General</c:formatCode>
                <c:ptCount val="5"/>
                <c:pt idx="0">
                  <c:v>2</c:v>
                </c:pt>
                <c:pt idx="1">
                  <c:v>10.588980100940349</c:v>
                </c:pt>
                <c:pt idx="2">
                  <c:v>56.06324978905382</c:v>
                </c:pt>
                <c:pt idx="3">
                  <c:v>296.82631820516139</c:v>
                </c:pt>
                <c:pt idx="4">
                  <c:v>1012.7548190080233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9AD-4E88-A995-E2B3E65150FE}"/>
            </c:ext>
          </c:extLst>
        </c:ser>
        <c:ser>
          <c:idx val="2"/>
          <c:order val="3"/>
          <c:tx>
            <c:strRef>
              <c:f>Cabalculations!$O$16</c:f>
              <c:strCache>
                <c:ptCount val="1"/>
                <c:pt idx="0">
                  <c:v>Fission 100yr back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Cabalculations!$C$17:$C$22</c:f>
              <c:numCache>
                <c:formatCode>General</c:formatCode>
                <c:ptCount val="6"/>
                <c:pt idx="0">
                  <c:v>2050</c:v>
                </c:pt>
                <c:pt idx="1">
                  <c:v>2060</c:v>
                </c:pt>
                <c:pt idx="2">
                  <c:v>2070</c:v>
                </c:pt>
                <c:pt idx="3">
                  <c:v>2080</c:v>
                </c:pt>
                <c:pt idx="4">
                  <c:v>2090</c:v>
                </c:pt>
                <c:pt idx="5">
                  <c:v>2100</c:v>
                </c:pt>
              </c:numCache>
            </c:numRef>
          </c:xVal>
          <c:yVal>
            <c:numRef>
              <c:f>Cabalculations!$O$17:$O$22</c:f>
              <c:numCache>
                <c:formatCode>General</c:formatCode>
                <c:ptCount val="6"/>
                <c:pt idx="1">
                  <c:v>0.92900000000000005</c:v>
                </c:pt>
                <c:pt idx="2">
                  <c:v>18.986000000000001</c:v>
                </c:pt>
                <c:pt idx="3">
                  <c:v>135.285</c:v>
                </c:pt>
                <c:pt idx="4">
                  <c:v>320.48200000000003</c:v>
                </c:pt>
                <c:pt idx="5">
                  <c:v>350.59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9AD-4E88-A995-E2B3E6515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328384"/>
        <c:axId val="430330024"/>
      </c:scatterChart>
      <c:valAx>
        <c:axId val="430328384"/>
        <c:scaling>
          <c:orientation val="minMax"/>
          <c:max val="2110"/>
          <c:min val="20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0330024"/>
        <c:crosses val="autoZero"/>
        <c:crossBetween val="midCat"/>
      </c:valAx>
      <c:valAx>
        <c:axId val="430330024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Producing Power (GW)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30328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50840792681391"/>
          <c:y val="0.52546967148783497"/>
          <c:w val="0.32912960951484482"/>
          <c:h val="0.28124767350599844"/>
        </c:manualLayout>
      </c:layout>
      <c:overlay val="0"/>
      <c:spPr>
        <a:solidFill>
          <a:schemeClr val="bg1"/>
        </a:solidFill>
        <a:ln>
          <a:solidFill>
            <a:schemeClr val="bg1">
              <a:lumMod val="9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29-11-2018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29-11-2018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9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 typical 10% Energy source. Typical numbers (3yr exp, 30yr life, 5$/W at 300GW, learning 0.3)</a:t>
            </a:r>
          </a:p>
          <a:p>
            <a:endParaRPr lang="en-US"/>
          </a:p>
          <a:p>
            <a:r>
              <a:rPr lang="en-US"/>
              <a:t>When the installed capacity grows exponentially, the annual investments do the same.</a:t>
            </a:r>
          </a:p>
          <a:p>
            <a:endParaRPr lang="en-US"/>
          </a:p>
          <a:p>
            <a:r>
              <a:rPr lang="en-US"/>
              <a:t>The cost of development of a new energy source is an investment.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the economic payback time is longer than the doubling time: cumulative investments are made during the whole exponential growth phase.</a:t>
            </a:r>
          </a:p>
          <a:p>
            <a:endParaRPr lang="en-US"/>
          </a:p>
          <a:p>
            <a:r>
              <a:rPr lang="en-US"/>
              <a:t>Fusion is not necessarily too expensive. Investments come in bigger steps.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Finally, what does it mean, being here and now?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We should be developing the power plant the world is waiting for.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5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Let’s start with the potential breakthroughs.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Let’s discuss!</a:t>
            </a:r>
          </a:p>
          <a:p>
            <a:r>
              <a:rPr lang="en-US" sz="900"/>
              <a:t>Please come up with ideas to make fusion faster. What suggestion do you have?</a:t>
            </a:r>
          </a:p>
          <a:p>
            <a:r>
              <a:rPr lang="en-US" sz="900"/>
              <a:t>You are the future of the field, breakthroughs need to come from your hands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6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Let’s structure our discussion via Kialo. Everyone has received a writer’s link to this discussion.</a:t>
            </a:r>
          </a:p>
          <a:p>
            <a:pPr marL="0" indent="0">
              <a:buFontTx/>
              <a:buNone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Add a thesis</a:t>
            </a:r>
          </a:p>
          <a:p>
            <a:pPr marL="171450" indent="-171450">
              <a:buFontTx/>
              <a:buChar char="-"/>
            </a:pPr>
            <a:r>
              <a:rPr lang="en-US"/>
              <a:t>Vote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6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Make a claim</a:t>
            </a:r>
          </a:p>
          <a:p>
            <a:pPr marL="171450" indent="-171450">
              <a:buFontTx/>
              <a:buChar char="-"/>
            </a:pPr>
            <a:r>
              <a:rPr lang="en-US"/>
              <a:t>Respond to a claim (pro/con)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0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Everyone has received a writer’s link to this discussion.</a:t>
            </a:r>
          </a:p>
          <a:p>
            <a:pPr marL="0" indent="0">
              <a:buFontTx/>
              <a:buNone/>
            </a:pPr>
            <a:r>
              <a:rPr lang="en-US"/>
              <a:t>Try it, maybe it is a cool thing to keep.</a:t>
            </a:r>
          </a:p>
          <a:p>
            <a:pPr marL="0" indent="0">
              <a:buFontTx/>
              <a:buNone/>
            </a:pPr>
            <a:r>
              <a:rPr lang="en-US"/>
              <a:t>Does anyone have an idea to add?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64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0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69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When you’d grow the most economical way, the return looks like this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Year 0 is when the growth starts: out of the lab, supplying energy.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installed capacity sells energy (0.1 $/kWh, cap 50%)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let’s brainstorm how a trajectory might go. Could the fusion community come up with a 100MW DEMO? Starting a growth curve from there?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7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ITER is a large success, even before its first plasma. The international collaboration is unprecedented.</a:t>
            </a:r>
          </a:p>
          <a:p>
            <a:r>
              <a:rPr lang="en-US"/>
              <a:t>However, it is still a step towards the goal: fusion electricity.</a:t>
            </a:r>
          </a:p>
          <a:p>
            <a:r>
              <a:rPr lang="en-US"/>
              <a:t>We developed a long way through science, and we still do. </a:t>
            </a:r>
          </a:p>
          <a:p>
            <a:r>
              <a:rPr lang="en-US"/>
              <a:t>What would the (commercial) future of fusion look like?</a:t>
            </a:r>
          </a:p>
          <a:p>
            <a:r>
              <a:rPr lang="en-US"/>
              <a:t>When will we have fusion electricity? DEMO 2060s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5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Fusion devices mean large steps on a development curve. Hence large upfront investments. But according to our analysis, fusion is not necessarily too expensive.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88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History shows exponential phase followed by linear in which 90% of the growth happens.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02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04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94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98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70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how fast can we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67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Now my friends, go out and get fusion there. </a:t>
            </a:r>
          </a:p>
          <a:p>
            <a:pPr marL="342900" indent="-342900">
              <a:buFontTx/>
              <a:buChar char="-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What are potential breakthroughs?</a:t>
            </a:r>
          </a:p>
          <a:p>
            <a:pPr marL="342900" indent="-342900">
              <a:buFontTx/>
              <a:buChar char="-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What are potential fabrication fasteners?</a:t>
            </a:r>
          </a:p>
          <a:p>
            <a:pPr marL="342900" indent="-342900">
              <a:buFontTx/>
              <a:buChar char="-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world needs you, as thinkers, because it has problems to solve</a:t>
            </a:r>
          </a:p>
          <a:p>
            <a:pPr marL="342900" indent="-342900">
              <a:buFontTx/>
              <a:buChar char="-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 tokamak or a stellarator? And how compact? REF: ARC.</a:t>
            </a:r>
          </a:p>
          <a:p>
            <a:pPr marL="342900" indent="-342900">
              <a:buFontTx/>
              <a:buChar char="-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Solar fuels and the intermittency solution.</a:t>
            </a:r>
          </a:p>
          <a:p>
            <a:endParaRPr lang="en-US" sz="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79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3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you see the outcome of a modelling study, the socio-economic studies of EUROfusion.</a:t>
            </a:r>
          </a:p>
          <a:p>
            <a:r>
              <a:rPr lang="en-US"/>
              <a:t>Baseline scenario: 14% 2100. That is 621 GWe. With a capacity factor of 70% this means 900 plants.</a:t>
            </a:r>
          </a:p>
          <a:p>
            <a:endParaRPr lang="en-US"/>
          </a:p>
          <a:p>
            <a:r>
              <a:rPr lang="en-US"/>
              <a:t>It is a cost optimization, with the assumption that fusion costs 6 $/W in 2050 (and then decreases). Note: “With costs more than 30% surplus, no fusion contribution”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24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6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does it mean, following this growth curve?</a:t>
            </a:r>
          </a:p>
          <a:p>
            <a:endParaRPr lang="en-US"/>
          </a:p>
          <a:p>
            <a:r>
              <a:rPr lang="en-US"/>
              <a:t>Innovation cycle needed, therefore fast-to-build</a:t>
            </a:r>
          </a:p>
          <a:p>
            <a:endParaRPr lang="en-US"/>
          </a:p>
          <a:p>
            <a:r>
              <a:rPr lang="en-US"/>
              <a:t>You don’t want to build a generation before you have seen the previous working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5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In 1951, fission demonstrated electricity production: a few lightbulbs.</a:t>
            </a:r>
          </a:p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From 1 to 10 GWe in seven years. In 1960 ten units in operation and a decade later 100.</a:t>
            </a:r>
          </a:p>
          <a:p>
            <a:endParaRPr lang="en-US" sz="1100"/>
          </a:p>
          <a:p>
            <a:r>
              <a:rPr lang="en-US" sz="1100"/>
              <a:t>Fission had the advantage of smaller plant sizes (50-200 MW). In 1973 the first GW-reactor came online.</a:t>
            </a:r>
            <a:endParaRPr lang="en-US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4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Typically, an </a:t>
            </a:r>
            <a:r>
              <a:rPr lang="en-US" baseline="0"/>
              <a:t>energy</a:t>
            </a:r>
            <a:r>
              <a:rPr lang="en-US"/>
              <a:t> source maintains doubling for 2.5 year during a few decades. This is the buildup of industrial capacity. </a:t>
            </a:r>
          </a:p>
          <a:p>
            <a:endParaRPr lang="en-US"/>
          </a:p>
          <a:p>
            <a:r>
              <a:rPr lang="en-US"/>
              <a:t>Note: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the energy payback time is longer than the doubling time, it is no net source during the exponential growth phase</a:t>
            </a:r>
          </a:p>
          <a:p>
            <a:endParaRPr lang="en-US"/>
          </a:p>
          <a:p>
            <a:r>
              <a:rPr lang="en-US"/>
              <a:t>Now let’s brainstorm how a fusion trajectory might go. </a:t>
            </a:r>
          </a:p>
          <a:p>
            <a:r>
              <a:rPr lang="en-US"/>
              <a:t>Could fusion follow the typical curve? Or will the doubling be slower?</a:t>
            </a:r>
          </a:p>
          <a:p>
            <a:r>
              <a:rPr lang="en-US"/>
              <a:t>Could the fusion community come up with a 100MW DEMO? Starting a growth curve from there?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5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Typically, an </a:t>
            </a:r>
            <a:r>
              <a:rPr lang="en-US" baseline="0"/>
              <a:t>energy</a:t>
            </a:r>
            <a:r>
              <a:rPr lang="en-US"/>
              <a:t> source maintains doubling for 2.5 year during a few decades. This is the buildup of industrial capacity. </a:t>
            </a:r>
          </a:p>
          <a:p>
            <a:endParaRPr lang="en-US"/>
          </a:p>
          <a:p>
            <a:r>
              <a:rPr lang="en-US"/>
              <a:t>Note: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the energy payback time is longer than the doubling time, it is no net source during the exponential growth phase</a:t>
            </a:r>
          </a:p>
          <a:p>
            <a:endParaRPr lang="en-US"/>
          </a:p>
          <a:p>
            <a:r>
              <a:rPr lang="en-US"/>
              <a:t>Now let’s brainstorm how a fusion trajectory might go. </a:t>
            </a:r>
          </a:p>
          <a:p>
            <a:r>
              <a:rPr lang="en-US"/>
              <a:t>Could fusion follow the typical curve? Or will the doubling be slower?</a:t>
            </a:r>
          </a:p>
          <a:p>
            <a:r>
              <a:rPr lang="en-US"/>
              <a:t>Could the fusion community come up with a 100MW DEMO? Starting a growth curve from there?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6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Currently we are on a track that takes us to 2060 to reach 1GW DEMO</a:t>
            </a:r>
          </a:p>
          <a:p>
            <a:endParaRPr lang="en-US"/>
          </a:p>
          <a:p>
            <a:r>
              <a:rPr lang="en-US"/>
              <a:t>Can we find breakthroughs that allows for a faster route?</a:t>
            </a:r>
          </a:p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back to the EUROfusion socio-economic study: the costs..</a:t>
            </a:r>
          </a:p>
          <a:p>
            <a:endParaRPr lang="en-US"/>
          </a:p>
          <a:p>
            <a:r>
              <a:rPr lang="en-US"/>
              <a:t>Investments go over a long period. Governments rather than speculants.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0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struction 17"/>
          <p:cNvSpPr txBox="1"/>
          <p:nvPr userDrawn="1"/>
        </p:nvSpPr>
        <p:spPr>
          <a:xfrm>
            <a:off x="-1818863" y="669454"/>
            <a:ext cx="1729409" cy="1708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/>
                </a:solidFill>
              </a:rPr>
              <a:t>Transparent Presentation title with image behind title.</a:t>
            </a:r>
          </a:p>
          <a:p>
            <a:endParaRPr lang="en-US" sz="750" dirty="0">
              <a:solidFill>
                <a:schemeClr val="tx1"/>
              </a:solidFill>
            </a:endParaRPr>
          </a:p>
          <a:p>
            <a:r>
              <a:rPr lang="en-US" sz="750" dirty="0">
                <a:solidFill>
                  <a:schemeClr val="tx1"/>
                </a:solidFill>
              </a:rPr>
              <a:t>Choose this slide model if the image is large enough to be used full-screen and essential image information remains visible.</a:t>
            </a:r>
          </a:p>
          <a:p>
            <a:endParaRPr lang="en-US" sz="750" dirty="0">
              <a:solidFill>
                <a:schemeClr val="tx1"/>
              </a:solidFill>
            </a:endParaRPr>
          </a:p>
          <a:p>
            <a:r>
              <a:rPr lang="en-US" sz="750" dirty="0">
                <a:solidFill>
                  <a:schemeClr val="tx1"/>
                </a:solidFill>
              </a:rPr>
              <a:t>Choose image by clicking on image icon</a:t>
            </a:r>
          </a:p>
          <a:p>
            <a:r>
              <a:rPr lang="en-US" sz="750" dirty="0">
                <a:solidFill>
                  <a:schemeClr val="tx1"/>
                </a:solidFill>
              </a:rPr>
              <a:t>or</a:t>
            </a:r>
          </a:p>
          <a:p>
            <a:r>
              <a:rPr lang="en-US" sz="750" dirty="0">
                <a:solidFill>
                  <a:schemeClr val="tx1"/>
                </a:solidFill>
              </a:rPr>
              <a:t>Replace an existing image with right mouse button and choose Change image.</a:t>
            </a:r>
          </a:p>
          <a:p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91518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6269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2164556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43350"/>
            <a:ext cx="9144000" cy="626269"/>
          </a:xfrm>
          <a:solidFill>
            <a:schemeClr val="tx2"/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/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/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1818863" y="669454"/>
            <a:ext cx="1729409" cy="159274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="1" baseline="0" dirty="0">
                <a:solidFill>
                  <a:schemeClr val="tx1"/>
                </a:solidFill>
              </a:rPr>
              <a:t>Presentation title with image above title.</a:t>
            </a:r>
          </a:p>
          <a:p>
            <a:endParaRPr lang="en-US" sz="750" baseline="0" dirty="0">
              <a:solidFill>
                <a:schemeClr val="tx1"/>
              </a:solidFill>
            </a:endParaRPr>
          </a:p>
          <a:p>
            <a:r>
              <a:rPr lang="en-US" sz="750" baseline="0" dirty="0">
                <a:solidFill>
                  <a:schemeClr val="tx1"/>
                </a:solidFill>
              </a:rPr>
              <a:t>Choose this slide model for a wide picture. Essential image information must be clearly visible.</a:t>
            </a:r>
          </a:p>
          <a:p>
            <a:endParaRPr lang="en-US" sz="750" baseline="0" dirty="0">
              <a:solidFill>
                <a:schemeClr val="tx1"/>
              </a:solidFill>
            </a:endParaRPr>
          </a:p>
          <a:p>
            <a:r>
              <a:rPr lang="en-US" sz="750" baseline="0" dirty="0">
                <a:solidFill>
                  <a:schemeClr val="tx1"/>
                </a:solidFill>
              </a:rPr>
              <a:t>Choose image by clicking on image icon</a:t>
            </a:r>
          </a:p>
          <a:p>
            <a:r>
              <a:rPr lang="en-US" sz="750" baseline="0" dirty="0">
                <a:solidFill>
                  <a:schemeClr val="tx1"/>
                </a:solidFill>
              </a:rPr>
              <a:t>or</a:t>
            </a:r>
          </a:p>
          <a:p>
            <a:r>
              <a:rPr lang="en-US" sz="750" baseline="0" dirty="0">
                <a:solidFill>
                  <a:schemeClr val="tx1"/>
                </a:solidFill>
              </a:rPr>
              <a:t>Replace an existing image with right mouse button and choose Change image.</a:t>
            </a:r>
          </a:p>
          <a:p>
            <a:endParaRPr lang="en-US" sz="75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1188000"/>
            <a:ext cx="7922712" cy="33816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18864" y="1193732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5751" y="1934507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49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1416050"/>
          </a:xfrm>
          <a:solidFill>
            <a:schemeClr val="bg2"/>
          </a:solidFill>
        </p:spPr>
        <p:txBody>
          <a:bodyPr lIns="608400" tIns="504000" rIns="6084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0" y="2022300"/>
            <a:ext cx="9144000" cy="3121200"/>
          </a:xfrm>
          <a:solidFill>
            <a:schemeClr val="bg2"/>
          </a:solidFill>
        </p:spPr>
        <p:txBody>
          <a:bodyPr lIns="608400" tIns="108000" rIns="6084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838744" y="2021081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31" y="2769725"/>
            <a:ext cx="964406" cy="685800"/>
          </a:xfrm>
          <a:prstGeom prst="rect">
            <a:avLst/>
          </a:prstGeom>
        </p:spPr>
      </p:pic>
      <p:pic>
        <p:nvPicPr>
          <p:cNvPr id="9" name="HeaderLogoT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 baseline="0"/>
            </a:lvl1pPr>
          </a:lstStyle>
          <a:p>
            <a:r>
              <a:rPr lang="en-US" dirty="0"/>
              <a:t>Table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0100" y="2706657"/>
            <a:ext cx="7922712" cy="18629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08013" y="1073582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2743204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/>
              <a:t>Text format by</a:t>
            </a:r>
          </a:p>
          <a:p>
            <a:r>
              <a:rPr lang="en-US" sz="750" dirty="0"/>
              <a:t>Increase / decrease list level</a:t>
            </a:r>
          </a:p>
          <a:p>
            <a:endParaRPr lang="en-US" sz="750" dirty="0"/>
          </a:p>
          <a:p>
            <a:r>
              <a:rPr lang="en-US" sz="750" dirty="0"/>
              <a:t>Place cursor in text</a:t>
            </a:r>
          </a:p>
          <a:p>
            <a:r>
              <a:rPr lang="en-US" sz="750" dirty="0"/>
              <a:t>and use these 2 buttons (tab Start - group Paragraph)</a:t>
            </a:r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r>
              <a:rPr lang="en-US" sz="750" dirty="0"/>
              <a:t>1 = Normal text</a:t>
            </a:r>
          </a:p>
          <a:p>
            <a:r>
              <a:rPr lang="en-US" sz="900" dirty="0"/>
              <a:t>2 = Paragraph text</a:t>
            </a:r>
          </a:p>
          <a:p>
            <a:r>
              <a:rPr lang="en-US" sz="750" dirty="0"/>
              <a:t>3 = • text</a:t>
            </a:r>
          </a:p>
          <a:p>
            <a:r>
              <a:rPr lang="en-US" sz="750" dirty="0"/>
              <a:t>4 =    • text</a:t>
            </a:r>
          </a:p>
          <a:p>
            <a:r>
              <a:rPr lang="en-US" sz="750" dirty="0"/>
              <a:t>5 =       • text</a:t>
            </a:r>
            <a:endParaRPr lang="en-US" sz="750" b="1" baseline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3483979"/>
            <a:ext cx="964406" cy="685800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table by clicking on table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950" b="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815009" y="1073480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chemeClr val="tx1"/>
                </a:solidFill>
              </a:rPr>
              <a:t>Add chart by clicking on chart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0100" y="1188000"/>
            <a:ext cx="7922712" cy="338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Slide text</a:t>
            </a:r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09938" y="4773600"/>
            <a:ext cx="601313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61" r:id="rId5"/>
    <p:sldLayoutId id="2147483662" r:id="rId6"/>
    <p:sldLayoutId id="2147483663" r:id="rId7"/>
    <p:sldLayoutId id="214748366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ts val="18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ts val="165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alo.com/23039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alo.com/2303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alo.com/2303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Argonne_National_Laboratory" TargetMode="External"/><Relationship Id="rId5" Type="http://schemas.openxmlformats.org/officeDocument/2006/relationships/hyperlink" Target="https://en.wikipedia.org/wiki/EBR-1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Science and Technology of Nuclear Fusion</a:t>
            </a:r>
          </a:p>
        </p:txBody>
      </p:sp>
      <p:pic>
        <p:nvPicPr>
          <p:cNvPr id="22" name="Tijdelijke aanduiding voor afbeelding 2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Guido Lange MSc, Researcher at the TU/e, </a:t>
            </a:r>
            <a:br>
              <a:rPr lang="en-US"/>
            </a:br>
            <a:r>
              <a:rPr lang="en-US"/>
              <a:t>Also on behalf of prof. dr. Niek Lopes Cardozo (TU/e), prof. dr. Gert Jan Kramer (Utrecht University)</a:t>
            </a:r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How fast can fusion grow?</a:t>
            </a:r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Energy Industry </a:t>
            </a:r>
            <a:br>
              <a:rPr lang="en-US"/>
            </a:br>
            <a:r>
              <a:rPr lang="en-US"/>
              <a:t>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9535"/>
            <a:ext cx="7923213" cy="394448"/>
          </a:xfrm>
        </p:spPr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A typical energy source</a:t>
            </a:r>
            <a:b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i="1">
                <a:latin typeface="Arial" panose="020B0604020202020204" pitchFamily="34" charset="0"/>
                <a:cs typeface="Arial" panose="020B0604020202020204" pitchFamily="34" charset="0"/>
              </a:rPr>
              <a:t>Annual investments go up to 300 bn$/yr – after 30 years of exponential growth</a:t>
            </a:r>
            <a:endParaRPr lang="nl-NL" sz="1800" i="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F255A1-F12A-4EBD-8133-A6E8C66A8A4B}"/>
              </a:ext>
            </a:extLst>
          </p:cNvPr>
          <p:cNvGrpSpPr/>
          <p:nvPr/>
        </p:nvGrpSpPr>
        <p:grpSpPr>
          <a:xfrm>
            <a:off x="1196011" y="741452"/>
            <a:ext cx="7460309" cy="3566159"/>
            <a:chOff x="1211251" y="762000"/>
            <a:chExt cx="7460309" cy="3566159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74A10DCC-B639-48C2-B2FB-805C8AA269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26027175"/>
                </p:ext>
              </p:extLst>
            </p:nvPr>
          </p:nvGraphicFramePr>
          <p:xfrm>
            <a:off x="1211251" y="762000"/>
            <a:ext cx="7460309" cy="3566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Tijdelijke aanduiding voor voettekst 2">
              <a:extLst>
                <a:ext uri="{FF2B5EF4-FFF2-40B4-BE49-F238E27FC236}">
                  <a16:creationId xmlns:a16="http://schemas.microsoft.com/office/drawing/2014/main" id="{E092CFF8-E294-47C8-BCAB-254EA5961512}"/>
                </a:ext>
              </a:extLst>
            </p:cNvPr>
            <p:cNvSpPr txBox="1">
              <a:spLocks/>
            </p:cNvSpPr>
            <p:nvPr/>
          </p:nvSpPr>
          <p:spPr>
            <a:xfrm>
              <a:off x="6184507" y="2333666"/>
              <a:ext cx="2348306" cy="351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nl-NL"/>
              </a:defPPr>
              <a:lvl1pPr marL="0" algn="l" defTabSz="914400" rtl="0" eaLnBrk="1" latinLnBrk="0" hangingPunct="1"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>
                  <a:solidFill>
                    <a:schemeClr val="accent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Annual Investments / [G$]</a:t>
              </a:r>
            </a:p>
          </p:txBody>
        </p:sp>
        <p:sp>
          <p:nvSpPr>
            <p:cNvPr id="19" name="Tijdelijke aanduiding voor voettekst 2">
              <a:extLst>
                <a:ext uri="{FF2B5EF4-FFF2-40B4-BE49-F238E27FC236}">
                  <a16:creationId xmlns:a16="http://schemas.microsoft.com/office/drawing/2014/main" id="{3C92B030-FC19-481B-8329-B755C40F2056}"/>
                </a:ext>
              </a:extLst>
            </p:cNvPr>
            <p:cNvSpPr txBox="1">
              <a:spLocks/>
            </p:cNvSpPr>
            <p:nvPr/>
          </p:nvSpPr>
          <p:spPr>
            <a:xfrm>
              <a:off x="6184507" y="1409422"/>
              <a:ext cx="2348306" cy="351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nl-NL"/>
              </a:defPPr>
              <a:lvl1pPr marL="0" algn="l" defTabSz="914400" rtl="0" eaLnBrk="1" latinLnBrk="0" hangingPunct="1"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>
                  <a:solidFill>
                    <a:schemeClr val="accent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Net Installed / [10 GW]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319F32F-15EC-45C5-9BCA-D88DBA2104C3}"/>
              </a:ext>
            </a:extLst>
          </p:cNvPr>
          <p:cNvSpPr/>
          <p:nvPr/>
        </p:nvSpPr>
        <p:spPr>
          <a:xfrm>
            <a:off x="1836420" y="1087320"/>
            <a:ext cx="1943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rgbClr val="474747"/>
                </a:solidFill>
                <a:latin typeface="BBG CJK"/>
              </a:rPr>
              <a:t>New investment in clean energy reached $333.5 billion in 2017 (BNEF)</a:t>
            </a:r>
            <a:endParaRPr lang="nl-NL" sz="1400" i="1"/>
          </a:p>
        </p:txBody>
      </p:sp>
      <p:sp>
        <p:nvSpPr>
          <p:cNvPr id="22" name="Tijdelijke aanduiding voor voettekst 2">
            <a:extLst>
              <a:ext uri="{FF2B5EF4-FFF2-40B4-BE49-F238E27FC236}">
                <a16:creationId xmlns:a16="http://schemas.microsoft.com/office/drawing/2014/main" id="{7FAC9EB8-D565-430B-87D1-1AD6084321DB}"/>
              </a:ext>
            </a:extLst>
          </p:cNvPr>
          <p:cNvSpPr txBox="1">
            <a:spLocks/>
          </p:cNvSpPr>
          <p:nvPr/>
        </p:nvSpPr>
        <p:spPr>
          <a:xfrm rot="20064853">
            <a:off x="2835920" y="3440826"/>
            <a:ext cx="627508" cy="2719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20 $/W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ijdelijke aanduiding voor voettekst 2">
            <a:extLst>
              <a:ext uri="{FF2B5EF4-FFF2-40B4-BE49-F238E27FC236}">
                <a16:creationId xmlns:a16="http://schemas.microsoft.com/office/drawing/2014/main" id="{A806F8EC-5B06-4093-8B4E-F166CDC85067}"/>
              </a:ext>
            </a:extLst>
          </p:cNvPr>
          <p:cNvSpPr txBox="1">
            <a:spLocks/>
          </p:cNvSpPr>
          <p:nvPr/>
        </p:nvSpPr>
        <p:spPr>
          <a:xfrm rot="17566278">
            <a:off x="3465766" y="2712159"/>
            <a:ext cx="627508" cy="2719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10 $/W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ijdelijke aanduiding voor voettekst 2">
            <a:extLst>
              <a:ext uri="{FF2B5EF4-FFF2-40B4-BE49-F238E27FC236}">
                <a16:creationId xmlns:a16="http://schemas.microsoft.com/office/drawing/2014/main" id="{1804A580-07AE-4CC5-98F2-C9E1B868868C}"/>
              </a:ext>
            </a:extLst>
          </p:cNvPr>
          <p:cNvSpPr txBox="1">
            <a:spLocks/>
          </p:cNvSpPr>
          <p:nvPr/>
        </p:nvSpPr>
        <p:spPr>
          <a:xfrm rot="16741488">
            <a:off x="3844661" y="1291304"/>
            <a:ext cx="627508" cy="2719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5 $/W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ijdelijke aanduiding voor voettekst 2">
            <a:extLst>
              <a:ext uri="{FF2B5EF4-FFF2-40B4-BE49-F238E27FC236}">
                <a16:creationId xmlns:a16="http://schemas.microsoft.com/office/drawing/2014/main" id="{3536AEB6-3EF3-434C-A948-50B09D8CAA9B}"/>
              </a:ext>
            </a:extLst>
          </p:cNvPr>
          <p:cNvSpPr txBox="1">
            <a:spLocks/>
          </p:cNvSpPr>
          <p:nvPr/>
        </p:nvSpPr>
        <p:spPr>
          <a:xfrm rot="2064075">
            <a:off x="4546732" y="1643866"/>
            <a:ext cx="627508" cy="2719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3 $/W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89692B-404B-4703-A9C2-082287FA9AE3}"/>
              </a:ext>
            </a:extLst>
          </p:cNvPr>
          <p:cNvSpPr/>
          <p:nvPr/>
        </p:nvSpPr>
        <p:spPr>
          <a:xfrm>
            <a:off x="5458609" y="2544113"/>
            <a:ext cx="1091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>
                <a:solidFill>
                  <a:srgbClr val="474747"/>
                </a:solidFill>
                <a:latin typeface="BBG CJK"/>
              </a:rPr>
              <a:t>Private Equity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E7D753-8206-402A-B46F-C1C5E6877AD9}"/>
              </a:ext>
            </a:extLst>
          </p:cNvPr>
          <p:cNvSpPr/>
          <p:nvPr/>
        </p:nvSpPr>
        <p:spPr>
          <a:xfrm>
            <a:off x="4120061" y="1831487"/>
            <a:ext cx="1244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>
                <a:solidFill>
                  <a:srgbClr val="474747"/>
                </a:solidFill>
                <a:latin typeface="BBG CJK"/>
              </a:rPr>
              <a:t>Public</a:t>
            </a:r>
          </a:p>
          <a:p>
            <a:r>
              <a:rPr lang="en-US" sz="1600" i="1">
                <a:solidFill>
                  <a:srgbClr val="474747"/>
                </a:solidFill>
                <a:latin typeface="BBG CJK"/>
              </a:rPr>
              <a:t>Investments</a:t>
            </a:r>
            <a:endParaRPr lang="nl-NL" sz="1600" i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2D158-5F0F-4D92-85AF-0A2A5F88627C}"/>
              </a:ext>
            </a:extLst>
          </p:cNvPr>
          <p:cNvSpPr/>
          <p:nvPr/>
        </p:nvSpPr>
        <p:spPr>
          <a:xfrm rot="18466477">
            <a:off x="4191827" y="2773012"/>
            <a:ext cx="1468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Industry: 75 GW/yr</a:t>
            </a:r>
            <a:endParaRPr lang="nl-NL" sz="1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8AE8ED-BB6C-4926-9FA9-779F321CF7E0}"/>
              </a:ext>
            </a:extLst>
          </p:cNvPr>
          <p:cNvSpPr/>
          <p:nvPr/>
        </p:nvSpPr>
        <p:spPr>
          <a:xfrm>
            <a:off x="6562217" y="2808558"/>
            <a:ext cx="19705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BBG CJK"/>
              </a:rPr>
              <a:t>Assumptions:</a:t>
            </a:r>
          </a:p>
          <a:p>
            <a:r>
              <a:rPr lang="en-US" sz="1400">
                <a:latin typeface="BBG CJK"/>
              </a:rPr>
              <a:t>2.5 year doubling</a:t>
            </a:r>
          </a:p>
          <a:p>
            <a:r>
              <a:rPr lang="en-US" sz="1400">
                <a:latin typeface="BBG CJK"/>
              </a:rPr>
              <a:t>30 year lifetime</a:t>
            </a:r>
          </a:p>
          <a:p>
            <a:r>
              <a:rPr lang="en-US" sz="1400">
                <a:latin typeface="BBG CJK"/>
              </a:rPr>
              <a:t>5$/W at 300GW</a:t>
            </a:r>
          </a:p>
          <a:p>
            <a:r>
              <a:rPr lang="en-US" sz="1400">
                <a:latin typeface="BBG CJK"/>
              </a:rPr>
              <a:t>Learning rate: 0.3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909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it mean, being at the PhD Event in 2018?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YOU are the future of the field. Breakthroughs need to come out of your hands.</a:t>
            </a: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Getting machines cheap, fast, tailored: a lot of research and development, which YOU will lead.</a:t>
            </a: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That means YOU training the workforce, and making design decisions for commercial concepts. </a:t>
            </a: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That also means YOU convincing the world leaders to invest over decades.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7B965643-E8D3-4D9D-943F-B1DD1529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728631" cy="351000"/>
          </a:xfrm>
        </p:spPr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Breakthrough areas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0100" y="1188000"/>
            <a:ext cx="7922712" cy="3381619"/>
          </a:xfrm>
        </p:spPr>
        <p:txBody>
          <a:bodyPr/>
          <a:lstStyle/>
          <a:p>
            <a:pPr lvl="2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High temperature superconductors</a:t>
            </a:r>
          </a:p>
          <a:p>
            <a:pPr lvl="2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Liquid metal wall divertors</a:t>
            </a:r>
          </a:p>
          <a:p>
            <a:pPr lvl="2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Supercomputing</a:t>
            </a:r>
          </a:p>
          <a:p>
            <a:pPr lvl="2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vl="2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2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</p:spPr>
        <p:txBody>
          <a:bodyPr/>
          <a:lstStyle/>
          <a:p>
            <a:pPr algn="ctr"/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https://www.kialo.com/23314/</a:t>
            </a:r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16B8F-9AC0-4FE2-A843-39B885848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306"/>
          <a:stretch/>
        </p:blipFill>
        <p:spPr>
          <a:xfrm>
            <a:off x="312905" y="938676"/>
            <a:ext cx="8518190" cy="27304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1D777C0-1445-48E1-93CB-8ADCCF4066EC}"/>
              </a:ext>
            </a:extLst>
          </p:cNvPr>
          <p:cNvSpPr/>
          <p:nvPr/>
        </p:nvSpPr>
        <p:spPr>
          <a:xfrm>
            <a:off x="8044405" y="2777924"/>
            <a:ext cx="358815" cy="28936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D6BD5E-4266-49DF-8747-0047B24A43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061"/>
          <a:stretch/>
        </p:blipFill>
        <p:spPr>
          <a:xfrm>
            <a:off x="312905" y="3593439"/>
            <a:ext cx="8518190" cy="8306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0A5CAA-3609-44F9-A075-2FCDFBB97A8B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3125166" y="3024914"/>
            <a:ext cx="4971786" cy="736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6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</p:spPr>
        <p:txBody>
          <a:bodyPr/>
          <a:lstStyle/>
          <a:p>
            <a:pPr algn="ctr"/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https://www.kialo.com/23314/</a:t>
            </a:r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CE4A3-9CEF-4F35-A06A-ADB1B40F9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9" y="1295678"/>
            <a:ext cx="8287473" cy="31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7923213" cy="394448"/>
          </a:xfrm>
        </p:spPr>
        <p:txBody>
          <a:bodyPr/>
          <a:lstStyle/>
          <a:p>
            <a:pPr algn="ctr"/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https://www.kialo.com/23314/</a:t>
            </a:r>
            <a:r>
              <a:rPr lang="nl-NL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16B8F-9AC0-4FE2-A843-39B885848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25"/>
          <a:stretch/>
        </p:blipFill>
        <p:spPr>
          <a:xfrm>
            <a:off x="312905" y="938677"/>
            <a:ext cx="8518190" cy="13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Shell Sky Scenario: meeting Paris – the world does not wait for fusion</a:t>
            </a:r>
            <a:endParaRPr lang="nl-NL" sz="1800"/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1310294" y="4482678"/>
            <a:ext cx="6521824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Data: https://www.shell.com/energy-and-innovation/the-energy-future/scenarios/shell-scenario-sky.html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D673B89-79D9-4973-9C21-43D255DE4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974029"/>
              </p:ext>
            </p:extLst>
          </p:nvPr>
        </p:nvGraphicFramePr>
        <p:xfrm>
          <a:off x="415636" y="887505"/>
          <a:ext cx="8117177" cy="359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73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Science and Technology of Nuclear Fusion</a:t>
            </a:r>
          </a:p>
          <a:p>
            <a:endParaRPr lang="en-US"/>
          </a:p>
        </p:txBody>
      </p:sp>
      <p:pic>
        <p:nvPicPr>
          <p:cNvPr id="21" name="Tijdelijke aanduiding voor afbeelding 2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36499" r="-93" b="16265"/>
          <a:stretch/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A.G.G. Lange MSc, Researcher at TU/e</a:t>
            </a:r>
          </a:p>
        </p:txBody>
      </p:sp>
      <p:sp>
        <p:nvSpPr>
          <p:cNvPr id="24" name="Ondertitel 2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23" name="Titel 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974951" cy="351000"/>
          </a:xfrm>
        </p:spPr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12BD29-308C-4793-9B39-A5A508A31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753322"/>
              </p:ext>
            </p:extLst>
          </p:nvPr>
        </p:nvGraphicFramePr>
        <p:xfrm>
          <a:off x="859810" y="1168709"/>
          <a:ext cx="7531030" cy="297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AFFD88A0-2CF6-4B33-A5A8-37A7A40FAE44}"/>
              </a:ext>
            </a:extLst>
          </p:cNvPr>
          <p:cNvSpPr txBox="1">
            <a:spLocks/>
          </p:cNvSpPr>
          <p:nvPr/>
        </p:nvSpPr>
        <p:spPr>
          <a:xfrm>
            <a:off x="609600" y="279535"/>
            <a:ext cx="7923213" cy="39444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latin typeface="Arial" panose="020B0604020202020204" pitchFamily="34" charset="0"/>
                <a:cs typeface="Arial" panose="020B0604020202020204" pitchFamily="34" charset="0"/>
              </a:rPr>
              <a:t>What is the global payback period?</a:t>
            </a:r>
          </a:p>
          <a:p>
            <a:r>
              <a:rPr lang="en-US" sz="1800" b="0" i="1">
                <a:latin typeface="Arial" panose="020B0604020202020204" pitchFamily="34" charset="0"/>
                <a:cs typeface="Arial" panose="020B0604020202020204" pitchFamily="34" charset="0"/>
              </a:rPr>
              <a:t>Installed capacity sells energy (0.1 $/kWh, capacity 50%)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B98029-EA28-4D84-86C5-5BB158EE7EE7}"/>
              </a:ext>
            </a:extLst>
          </p:cNvPr>
          <p:cNvSpPr txBox="1"/>
          <p:nvPr/>
        </p:nvSpPr>
        <p:spPr>
          <a:xfrm>
            <a:off x="5581934" y="1023768"/>
            <a:ext cx="173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</a:rPr>
              <a:t>Doubling 2 yr</a:t>
            </a:r>
            <a:endParaRPr lang="nl-NL" b="1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8E778-5743-41F5-9F7A-0C16C815FB75}"/>
              </a:ext>
            </a:extLst>
          </p:cNvPr>
          <p:cNvSpPr txBox="1"/>
          <p:nvPr/>
        </p:nvSpPr>
        <p:spPr>
          <a:xfrm>
            <a:off x="7124131" y="999469"/>
            <a:ext cx="1733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Doubling 4 yr</a:t>
            </a:r>
            <a:endParaRPr lang="nl-NL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EUROfusion SES Baseline goes with a doubling time of 4.2 years</a:t>
            </a:r>
            <a:endParaRPr lang="nl-NL" sz="1800"/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3463907" y="4407465"/>
            <a:ext cx="5286937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Data: Cabal et. al. 2017; Model: Lange, The Fusion Deployment Model</a:t>
            </a:r>
            <a:endParaRPr lang="en-US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E162EAE-D5D5-407C-A5A3-ECC83C0805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116421"/>
              </p:ext>
            </p:extLst>
          </p:nvPr>
        </p:nvGraphicFramePr>
        <p:xfrm>
          <a:off x="1963360" y="899437"/>
          <a:ext cx="5217279" cy="334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8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 descr="http://www-fusion-magnetique.cea.fr/gb/cea/jet/jet_cutaway.gif">
            <a:extLst>
              <a:ext uri="{FF2B5EF4-FFF2-40B4-BE49-F238E27FC236}">
                <a16:creationId xmlns:a16="http://schemas.microsoft.com/office/drawing/2014/main" id="{CCBDE5C8-A599-4A5B-9E06-033E00FA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9" y="3466703"/>
            <a:ext cx="991299" cy="10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iter">
            <a:extLst>
              <a:ext uri="{FF2B5EF4-FFF2-40B4-BE49-F238E27FC236}">
                <a16:creationId xmlns:a16="http://schemas.microsoft.com/office/drawing/2014/main" id="{4B865091-5502-4C00-B92B-74A0CA19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55" y="1757958"/>
            <a:ext cx="1916871" cy="15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fbeeldingsresultaat voor demo reactor">
            <a:extLst>
              <a:ext uri="{FF2B5EF4-FFF2-40B4-BE49-F238E27FC236}">
                <a16:creationId xmlns:a16="http://schemas.microsoft.com/office/drawing/2014/main" id="{D27D3FFD-5C52-4E77-A040-477FB2F84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0958"/>
          <a:stretch/>
        </p:blipFill>
        <p:spPr bwMode="auto">
          <a:xfrm>
            <a:off x="2930844" y="1091662"/>
            <a:ext cx="1723196" cy="9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ommercial fusion power plant">
            <a:extLst>
              <a:ext uri="{FF2B5EF4-FFF2-40B4-BE49-F238E27FC236}">
                <a16:creationId xmlns:a16="http://schemas.microsoft.com/office/drawing/2014/main" id="{6EB78DC3-6D53-411E-AA5D-26475E07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74" y="1757958"/>
            <a:ext cx="1308454" cy="9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wendelstein 7x">
            <a:extLst>
              <a:ext uri="{FF2B5EF4-FFF2-40B4-BE49-F238E27FC236}">
                <a16:creationId xmlns:a16="http://schemas.microsoft.com/office/drawing/2014/main" id="{FC03E478-A128-4576-A85F-B165857A7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r="11155" b="4880"/>
          <a:stretch/>
        </p:blipFill>
        <p:spPr bwMode="auto">
          <a:xfrm>
            <a:off x="6568240" y="2937244"/>
            <a:ext cx="1616431" cy="11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eurofusion power plant">
            <a:extLst>
              <a:ext uri="{FF2B5EF4-FFF2-40B4-BE49-F238E27FC236}">
                <a16:creationId xmlns:a16="http://schemas.microsoft.com/office/drawing/2014/main" id="{CB1937EA-EDE3-4401-B18C-3E78D262F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9" r="11078" b="23312"/>
          <a:stretch/>
        </p:blipFill>
        <p:spPr bwMode="auto">
          <a:xfrm>
            <a:off x="4572000" y="276032"/>
            <a:ext cx="2119874" cy="7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FC7E7-CAF9-47A3-9811-C1A98779D331}"/>
              </a:ext>
            </a:extLst>
          </p:cNvPr>
          <p:cNvSpPr/>
          <p:nvPr/>
        </p:nvSpPr>
        <p:spPr>
          <a:xfrm>
            <a:off x="6660210" y="1656794"/>
            <a:ext cx="819935" cy="881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Black" panose="020B0A04020102020204" pitchFamily="34" charset="0"/>
              </a:rPr>
              <a:t>?</a:t>
            </a:r>
            <a:endParaRPr lang="nl-NL" sz="3600">
              <a:latin typeface="Arial Black" panose="020B0A040201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51A18B-73DC-48E9-81EE-CF0A8F85B29A}"/>
              </a:ext>
            </a:extLst>
          </p:cNvPr>
          <p:cNvCxnSpPr>
            <a:cxnSpLocks/>
          </p:cNvCxnSpPr>
          <p:nvPr/>
        </p:nvCxnSpPr>
        <p:spPr>
          <a:xfrm flipV="1">
            <a:off x="8781774" y="241881"/>
            <a:ext cx="0" cy="38420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jdelijke aanduiding voor voettekst 2">
            <a:extLst>
              <a:ext uri="{FF2B5EF4-FFF2-40B4-BE49-F238E27FC236}">
                <a16:creationId xmlns:a16="http://schemas.microsoft.com/office/drawing/2014/main" id="{86CFA7DB-35B2-4261-8873-F1CCCF0F0990}"/>
              </a:ext>
            </a:extLst>
          </p:cNvPr>
          <p:cNvSpPr txBox="1">
            <a:spLocks/>
          </p:cNvSpPr>
          <p:nvPr/>
        </p:nvSpPr>
        <p:spPr>
          <a:xfrm rot="5400000">
            <a:off x="8091291" y="990583"/>
            <a:ext cx="1505150" cy="4775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solidFill>
                  <a:schemeClr val="accent1"/>
                </a:solidFill>
                <a:latin typeface="Arial Black" panose="020B0A04020102020204" pitchFamily="34" charset="0"/>
              </a:rPr>
              <a:t>Time</a:t>
            </a:r>
            <a:endParaRPr lang="en-US" sz="1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ijdelijke aanduiding voor voettekst 2">
            <a:extLst>
              <a:ext uri="{FF2B5EF4-FFF2-40B4-BE49-F238E27FC236}">
                <a16:creationId xmlns:a16="http://schemas.microsoft.com/office/drawing/2014/main" id="{34AAEAE2-E3D9-4EEA-B5CA-C9034901B143}"/>
              </a:ext>
            </a:extLst>
          </p:cNvPr>
          <p:cNvSpPr txBox="1">
            <a:spLocks/>
          </p:cNvSpPr>
          <p:nvPr/>
        </p:nvSpPr>
        <p:spPr>
          <a:xfrm>
            <a:off x="1535152" y="3732970"/>
            <a:ext cx="1460705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Basic science</a:t>
            </a:r>
            <a:endParaRPr lang="en-US" sz="1800" i="1" dirty="0"/>
          </a:p>
        </p:txBody>
      </p:sp>
      <p:sp>
        <p:nvSpPr>
          <p:cNvPr id="25" name="Tijdelijke aanduiding voor voettekst 2">
            <a:extLst>
              <a:ext uri="{FF2B5EF4-FFF2-40B4-BE49-F238E27FC236}">
                <a16:creationId xmlns:a16="http://schemas.microsoft.com/office/drawing/2014/main" id="{6A20F571-CC60-46D4-9EE5-CB6AD41FB51D}"/>
              </a:ext>
            </a:extLst>
          </p:cNvPr>
          <p:cNvSpPr txBox="1">
            <a:spLocks/>
          </p:cNvSpPr>
          <p:nvPr/>
        </p:nvSpPr>
        <p:spPr>
          <a:xfrm>
            <a:off x="2929328" y="2894667"/>
            <a:ext cx="207724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Burning plasma</a:t>
            </a:r>
            <a:endParaRPr lang="en-US" sz="1800" i="1" dirty="0"/>
          </a:p>
        </p:txBody>
      </p:sp>
      <p:sp>
        <p:nvSpPr>
          <p:cNvPr id="26" name="Tijdelijke aanduiding voor voettekst 2">
            <a:extLst>
              <a:ext uri="{FF2B5EF4-FFF2-40B4-BE49-F238E27FC236}">
                <a16:creationId xmlns:a16="http://schemas.microsoft.com/office/drawing/2014/main" id="{E1674839-2A8B-4DDA-884D-1E8E991F3D93}"/>
              </a:ext>
            </a:extLst>
          </p:cNvPr>
          <p:cNvSpPr txBox="1">
            <a:spLocks/>
          </p:cNvSpPr>
          <p:nvPr/>
        </p:nvSpPr>
        <p:spPr>
          <a:xfrm>
            <a:off x="4854710" y="1337972"/>
            <a:ext cx="1516759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Prototyping</a:t>
            </a:r>
            <a:endParaRPr lang="en-US" sz="1800" i="1" dirty="0"/>
          </a:p>
        </p:txBody>
      </p:sp>
      <p:sp>
        <p:nvSpPr>
          <p:cNvPr id="27" name="Tijdelijke aanduiding voor voettekst 2">
            <a:extLst>
              <a:ext uri="{FF2B5EF4-FFF2-40B4-BE49-F238E27FC236}">
                <a16:creationId xmlns:a16="http://schemas.microsoft.com/office/drawing/2014/main" id="{16473A18-02E3-4075-8D3C-86B0C2F717F5}"/>
              </a:ext>
            </a:extLst>
          </p:cNvPr>
          <p:cNvSpPr txBox="1">
            <a:spLocks/>
          </p:cNvSpPr>
          <p:nvPr/>
        </p:nvSpPr>
        <p:spPr>
          <a:xfrm>
            <a:off x="6730710" y="780185"/>
            <a:ext cx="1835566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Commercialisation</a:t>
            </a:r>
            <a:endParaRPr lang="en-US" sz="1800" i="1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8C04FC-18AF-4906-8E33-8678B421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6" y="241881"/>
            <a:ext cx="3393134" cy="1460539"/>
          </a:xfrm>
        </p:spPr>
        <p:txBody>
          <a:bodyPr/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ITER is a long awaited milestone on the journey towards fusion electricity</a:t>
            </a:r>
            <a:endParaRPr lang="nl-NL" sz="1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BDAE2E-AA71-44AA-96E3-C031A8C3ECF9}"/>
              </a:ext>
            </a:extLst>
          </p:cNvPr>
          <p:cNvGrpSpPr/>
          <p:nvPr/>
        </p:nvGrpSpPr>
        <p:grpSpPr>
          <a:xfrm>
            <a:off x="1449718" y="3238307"/>
            <a:ext cx="815786" cy="517504"/>
            <a:chOff x="1055335" y="4156075"/>
            <a:chExt cx="815786" cy="517504"/>
          </a:xfrm>
        </p:grpSpPr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2DE1B303-38D1-4494-8F80-1765D4936C39}"/>
                </a:ext>
              </a:extLst>
            </p:cNvPr>
            <p:cNvSpPr/>
            <p:nvPr/>
          </p:nvSpPr>
          <p:spPr>
            <a:xfrm>
              <a:off x="1356277" y="4156075"/>
              <a:ext cx="178324" cy="19092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Tijdelijke aanduiding voor voettekst 2">
              <a:extLst>
                <a:ext uri="{FF2B5EF4-FFF2-40B4-BE49-F238E27FC236}">
                  <a16:creationId xmlns:a16="http://schemas.microsoft.com/office/drawing/2014/main" id="{09A72437-7B4A-480F-866F-24927FA30871}"/>
                </a:ext>
              </a:extLst>
            </p:cNvPr>
            <p:cNvSpPr txBox="1">
              <a:spLocks/>
            </p:cNvSpPr>
            <p:nvPr/>
          </p:nvSpPr>
          <p:spPr>
            <a:xfrm>
              <a:off x="1055335" y="4322579"/>
              <a:ext cx="815786" cy="351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nl-NL"/>
              </a:defPPr>
              <a:lvl1pPr marL="0" algn="l" defTabSz="914400" rtl="0" eaLnBrk="1" latinLnBrk="0" hangingPunct="1"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100" i="1">
                  <a:solidFill>
                    <a:schemeClr val="accent1"/>
                  </a:solidFill>
                </a:rPr>
                <a:t>You are here!</a:t>
              </a:r>
              <a:endParaRPr lang="en-US" sz="1100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3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4CF31C-A39A-45FD-A9A1-D5071ABBE3B6}"/>
              </a:ext>
            </a:extLst>
          </p:cNvPr>
          <p:cNvGrpSpPr/>
          <p:nvPr/>
        </p:nvGrpSpPr>
        <p:grpSpPr>
          <a:xfrm>
            <a:off x="1211251" y="246756"/>
            <a:ext cx="6363892" cy="4246061"/>
            <a:chOff x="1211251" y="246756"/>
            <a:chExt cx="6363892" cy="42460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57250B-8BAA-47C1-BBF0-9ED194895C77}"/>
                </a:ext>
              </a:extLst>
            </p:cNvPr>
            <p:cNvGrpSpPr/>
            <p:nvPr/>
          </p:nvGrpSpPr>
          <p:grpSpPr>
            <a:xfrm>
              <a:off x="1211251" y="246756"/>
              <a:ext cx="6363892" cy="4246061"/>
              <a:chOff x="1171547" y="357848"/>
              <a:chExt cx="6363892" cy="4246061"/>
            </a:xfrm>
          </p:grpSpPr>
          <p:pic>
            <p:nvPicPr>
              <p:cNvPr id="9" name="Picture 8" descr="C:\Users\alange\Dropbox\My Physics\EnergySpectrum\2014 PlayTool\fig_spectrum_v098_174mm.png">
                <a:extLst>
                  <a:ext uri="{FF2B5EF4-FFF2-40B4-BE49-F238E27FC236}">
                    <a16:creationId xmlns:a16="http://schemas.microsoft.com/office/drawing/2014/main" id="{E269028F-08F7-4F8F-BA3A-20D1656DB0E8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547" y="357848"/>
                <a:ext cx="6363892" cy="42460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1F87A7-C007-450F-BF88-D495A36F29E0}"/>
                  </a:ext>
                </a:extLst>
              </p:cNvPr>
              <p:cNvSpPr/>
              <p:nvPr/>
            </p:nvSpPr>
            <p:spPr>
              <a:xfrm>
                <a:off x="4195482" y="1023889"/>
                <a:ext cx="2711933" cy="760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D4EEB0-59D7-4AB8-B032-05600449E040}"/>
                </a:ext>
              </a:extLst>
            </p:cNvPr>
            <p:cNvSpPr/>
            <p:nvPr/>
          </p:nvSpPr>
          <p:spPr>
            <a:xfrm rot="18360945">
              <a:off x="4671427" y="3304287"/>
              <a:ext cx="1074191" cy="132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09938" y="4800233"/>
            <a:ext cx="601313" cy="351000"/>
          </a:xfrm>
        </p:spPr>
        <p:txBody>
          <a:bodyPr/>
          <a:lstStyle/>
          <a:p>
            <a:fld id="{B7CEC10D-CD46-426F-915E-6C78530279C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393" y="189376"/>
            <a:ext cx="7923213" cy="394448"/>
          </a:xfrm>
        </p:spPr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Draw typical energy technology lines for fusion: fusion is not too expensive...</a:t>
            </a:r>
            <a:endParaRPr lang="nl-NL" sz="1800"/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1590491" y="4492817"/>
            <a:ext cx="6430680" cy="3982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From: N.J.LopesCardozo, A.G.G.Lange, G.J.Kramer, </a:t>
            </a:r>
            <a:r>
              <a:rPr lang="nl-NL" i="1"/>
              <a:t>Fusion: expensive and taking forever?</a:t>
            </a:r>
            <a:r>
              <a:rPr lang="nl-NL"/>
              <a:t>, JoFE (2016)</a:t>
            </a:r>
            <a:endParaRPr lang="en-US" dirty="0"/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1567F932-0784-481E-B8E9-F61FA556964E}"/>
              </a:ext>
            </a:extLst>
          </p:cNvPr>
          <p:cNvSpPr txBox="1">
            <a:spLocks/>
          </p:cNvSpPr>
          <p:nvPr/>
        </p:nvSpPr>
        <p:spPr>
          <a:xfrm>
            <a:off x="7093744" y="985838"/>
            <a:ext cx="2050256" cy="2303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...as long as it gets to a few dollar per Watt around 1% of global energy!</a:t>
            </a:r>
          </a:p>
        </p:txBody>
      </p:sp>
    </p:spTree>
    <p:extLst>
      <p:ext uri="{BB962C8B-B14F-4D97-AF65-F5344CB8AC3E}">
        <p14:creationId xmlns:p14="http://schemas.microsoft.com/office/powerpoint/2010/main" val="16474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istorical data shows a growth pattern: 2 to 3 decades exponential growth</a:t>
            </a:r>
            <a:endParaRPr lang="nl-NL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C03954-D88B-450D-9954-0D8B9D231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20"/>
          <a:stretch/>
        </p:blipFill>
        <p:spPr>
          <a:xfrm>
            <a:off x="1206890" y="938676"/>
            <a:ext cx="6728632" cy="3605298"/>
          </a:xfrm>
          <a:prstGeom prst="rect">
            <a:avLst/>
          </a:prstGeom>
        </p:spPr>
      </p:pic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2734234" y="4482678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G-J Kramer and M Haigh, </a:t>
            </a:r>
            <a:r>
              <a:rPr lang="nl-NL" i="1"/>
              <a:t>No quick switch to low carbon energy</a:t>
            </a:r>
            <a:r>
              <a:rPr lang="nl-NL"/>
              <a:t>, Nature, Dec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7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The EUROfusion Roadmap (2018) sketches DEMO in the 2060s</a:t>
            </a:r>
            <a:endParaRPr lang="nl-NL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28AEB-9EE0-48B4-94B2-A410DF46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276"/>
          <a:stretch/>
        </p:blipFill>
        <p:spPr>
          <a:xfrm>
            <a:off x="0" y="938676"/>
            <a:ext cx="9144000" cy="3542783"/>
          </a:xfrm>
          <a:prstGeom prst="rect">
            <a:avLst/>
          </a:prstGeom>
        </p:spPr>
      </p:pic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1732429" y="4481459"/>
            <a:ext cx="7411571" cy="3522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https://www.euro-fusion.org/fileadmin/user_upload/EUROfusion/Documents/180917.Donne.SOFT.Roadmap.v2.pdf</a:t>
            </a:r>
          </a:p>
        </p:txBody>
      </p:sp>
    </p:spTree>
    <p:extLst>
      <p:ext uri="{BB962C8B-B14F-4D97-AF65-F5344CB8AC3E}">
        <p14:creationId xmlns:p14="http://schemas.microsoft.com/office/powerpoint/2010/main" val="9304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537C-3A80-4FC7-ADDA-4BB1CF6A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Cost: The EUROfusion Socio-Economic Study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5A15A-6B58-4606-BDBD-F2E3A042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00" y="2571750"/>
            <a:ext cx="7922712" cy="1997869"/>
          </a:xfrm>
        </p:spPr>
        <p:txBody>
          <a:bodyPr/>
          <a:lstStyle/>
          <a:p>
            <a:r>
              <a:rPr lang="en-US"/>
              <a:t>“...an increase in the costs above 30% will result in fusion technologies not entering the system.”</a:t>
            </a:r>
          </a:p>
          <a:p>
            <a:endParaRPr lang="en-US"/>
          </a:p>
          <a:p>
            <a:r>
              <a:rPr lang="en-US"/>
              <a:t>W</a:t>
            </a:r>
            <a:r>
              <a:rPr lang="nl-NL"/>
              <a:t>ith ITER costing 15bn$ (and counting), the numbers seem rather low: before any industrial learning effect could have taken place already 3-5 $/W.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F67EA-0852-4507-BDE5-D7FA0345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CEDF4-59C0-4D83-A33B-50AD2003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AF3D6-24FE-4D38-8538-129F3E1CE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019"/>
            <a:ext cx="9144000" cy="1462250"/>
          </a:xfrm>
          <a:prstGeom prst="rect">
            <a:avLst/>
          </a:prstGeom>
        </p:spPr>
      </p:pic>
      <p:sp>
        <p:nvSpPr>
          <p:cNvPr id="7" name="Tijdelijke aanduiding voor voettekst 2">
            <a:extLst>
              <a:ext uri="{FF2B5EF4-FFF2-40B4-BE49-F238E27FC236}">
                <a16:creationId xmlns:a16="http://schemas.microsoft.com/office/drawing/2014/main" id="{EE34775C-52BF-4DAE-876A-DBAA5DB7147E}"/>
              </a:ext>
            </a:extLst>
          </p:cNvPr>
          <p:cNvSpPr txBox="1">
            <a:spLocks/>
          </p:cNvSpPr>
          <p:nvPr/>
        </p:nvSpPr>
        <p:spPr>
          <a:xfrm>
            <a:off x="2016481" y="2267052"/>
            <a:ext cx="7031994" cy="4285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Cabal et. al., </a:t>
            </a:r>
            <a:r>
              <a:rPr lang="nl-NL" i="1"/>
              <a:t>Fusion power in a future low carbon global electricity system</a:t>
            </a:r>
            <a:r>
              <a:rPr lang="nl-NL"/>
              <a:t>, Energy Strategy Reviews (2017)</a:t>
            </a:r>
          </a:p>
        </p:txBody>
      </p:sp>
    </p:spTree>
    <p:extLst>
      <p:ext uri="{BB962C8B-B14F-4D97-AF65-F5344CB8AC3E}">
        <p14:creationId xmlns:p14="http://schemas.microsoft.com/office/powerpoint/2010/main" val="24748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Shell Sky Scenario: meeting Paris – the world does not wait for fusion</a:t>
            </a:r>
            <a:endParaRPr lang="nl-NL" sz="1800"/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1590492" y="4435437"/>
            <a:ext cx="6430680" cy="3982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https://www.shell.com/energy-and-innovation/the-energy-future/scenarios/shell-scenario-sky.html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968A9-DC8F-4575-ACDE-C0351CD79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42" y="865204"/>
            <a:ext cx="5279923" cy="3570233"/>
          </a:xfrm>
          <a:prstGeom prst="rect">
            <a:avLst/>
          </a:prstGeom>
        </p:spPr>
      </p:pic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1567F932-0784-481E-B8E9-F61FA556964E}"/>
              </a:ext>
            </a:extLst>
          </p:cNvPr>
          <p:cNvSpPr txBox="1">
            <a:spLocks/>
          </p:cNvSpPr>
          <p:nvPr/>
        </p:nvSpPr>
        <p:spPr>
          <a:xfrm>
            <a:off x="7393148" y="1025108"/>
            <a:ext cx="1750852" cy="22637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Shell Sky Scenario: electricity demand 400EJ/a, fuels some 200 EJ/a</a:t>
            </a:r>
          </a:p>
        </p:txBody>
      </p:sp>
    </p:spTree>
    <p:extLst>
      <p:ext uri="{BB962C8B-B14F-4D97-AF65-F5344CB8AC3E}">
        <p14:creationId xmlns:p14="http://schemas.microsoft.com/office/powerpoint/2010/main" val="33457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28650" y="626165"/>
            <a:ext cx="3368163" cy="3943454"/>
          </a:xfrm>
        </p:spPr>
        <p:txBody>
          <a:bodyPr/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development of nuclear capacity factors.</a:t>
            </a:r>
          </a:p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Again: how would fusion do?</a:t>
            </a:r>
          </a:p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Remember, the first commercial fission reactor was there in the fifties (this plot starts as 1971)</a:t>
            </a:r>
            <a:endParaRPr lang="nl-N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What will</a:t>
            </a:r>
          </a:p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DEMO have?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974951" cy="351000"/>
          </a:xfrm>
        </p:spPr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D502E-5A30-4E70-BE73-A79764591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774" y="260851"/>
            <a:ext cx="4578331" cy="4052333"/>
          </a:xfrm>
          <a:prstGeom prst="rect">
            <a:avLst/>
          </a:prstGeom>
        </p:spPr>
      </p:pic>
      <p:pic>
        <p:nvPicPr>
          <p:cNvPr id="8" name="Picture 7" descr="Afbeeldingsresultaat voor demo reactor">
            <a:extLst>
              <a:ext uri="{FF2B5EF4-FFF2-40B4-BE49-F238E27FC236}">
                <a16:creationId xmlns:a16="http://schemas.microsoft.com/office/drawing/2014/main" id="{F4110D03-6C28-4093-A726-815209712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0958"/>
          <a:stretch/>
        </p:blipFill>
        <p:spPr bwMode="auto">
          <a:xfrm>
            <a:off x="2020528" y="3091053"/>
            <a:ext cx="2153265" cy="11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Just three parameters describe the growth of an energy source, and one pinpoint P</a:t>
            </a:r>
            <a:r>
              <a:rPr lang="nl-NL" sz="20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 at time t</a:t>
            </a:r>
            <a:r>
              <a:rPr lang="nl-NL" sz="20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nl-NL" sz="14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 	typical 2 - 4 years</a:t>
            </a:r>
            <a:br>
              <a:rPr lang="nl-NL" sz="1400" baseline="-25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nl-NL" sz="1400" baseline="-25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 	typical 30 - 60 years</a:t>
            </a:r>
            <a:br>
              <a:rPr lang="nl-NL" sz="1400" baseline="-25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sz="1400" baseline="-25000">
                <a:latin typeface="Arial" panose="020B0604020202020204" pitchFamily="34" charset="0"/>
                <a:cs typeface="Arial" panose="020B0604020202020204" pitchFamily="34" charset="0"/>
              </a:rPr>
              <a:t>FMS</a:t>
            </a: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 	say 10% of World Energy, so 2TW</a:t>
            </a:r>
            <a:endParaRPr lang="nl-NL" sz="14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For P holds:</a:t>
            </a:r>
          </a:p>
          <a:p>
            <a:pPr marL="0" lvl="2" indent="0">
              <a:buNone/>
            </a:pPr>
            <a:endParaRPr lang="en-US"/>
          </a:p>
          <a:p>
            <a:pPr marL="0" lvl="2" indent="0">
              <a:buNone/>
            </a:pPr>
            <a:endParaRPr lang="en-US"/>
          </a:p>
          <a:p>
            <a:pPr marL="0" lvl="2" indent="0">
              <a:buNone/>
            </a:pPr>
            <a:endParaRPr lang="en-US"/>
          </a:p>
          <a:p>
            <a:pPr marL="0" lvl="2" indent="0">
              <a:buNone/>
            </a:pPr>
            <a:endParaRPr lang="en-US" sz="1600"/>
          </a:p>
          <a:p>
            <a:pPr marL="0" lvl="2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In the exponential phase the capacity scales up. From the point P</a:t>
            </a:r>
            <a:r>
              <a:rPr lang="en-US" sz="14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the linear phase takes over. The built capacity is enough to maintain P = P</a:t>
            </a:r>
            <a:r>
              <a:rPr lang="en-US" sz="1400" baseline="-25000">
                <a:latin typeface="Arial" panose="020B0604020202020204" pitchFamily="34" charset="0"/>
                <a:cs typeface="Arial" panose="020B0604020202020204" pitchFamily="34" charset="0"/>
              </a:rPr>
              <a:t>FMS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2" indent="0">
              <a:buNone/>
            </a:pPr>
            <a:endParaRPr lang="en-US"/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92EF3-95F3-4A43-985D-44CC0AC1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18" y="359526"/>
            <a:ext cx="4572000" cy="3667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9689A-3B2C-4924-B63E-7F5110522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427465"/>
            <a:ext cx="3600001" cy="1013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2A816A-E420-4507-816F-99EBE76A0278}"/>
              </a:ext>
            </a:extLst>
          </p:cNvPr>
          <p:cNvSpPr/>
          <p:nvPr/>
        </p:nvSpPr>
        <p:spPr>
          <a:xfrm>
            <a:off x="4569517" y="40246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/>
              <a:t>https://research.tue.nl/en/studentTheses/how-much-for-an-energy-source</a:t>
            </a:r>
          </a:p>
        </p:txBody>
      </p:sp>
    </p:spTree>
    <p:extLst>
      <p:ext uri="{BB962C8B-B14F-4D97-AF65-F5344CB8AC3E}">
        <p14:creationId xmlns:p14="http://schemas.microsoft.com/office/powerpoint/2010/main" val="2504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Fusion Industry Economics – The latest EUROfusion SES Modelling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1BC538-3B8A-418B-AAF5-95AFE3D5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78" y="0"/>
            <a:ext cx="6783548" cy="4596563"/>
          </a:xfrm>
          <a:prstGeom prst="rect">
            <a:avLst/>
          </a:prstGeom>
        </p:spPr>
      </p:pic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1426191" y="4469191"/>
            <a:ext cx="7031994" cy="4285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Cabal et. al., </a:t>
            </a:r>
            <a:r>
              <a:rPr lang="nl-NL" i="1"/>
              <a:t>Fusion power in a future low carbon global electricity system</a:t>
            </a:r>
            <a:r>
              <a:rPr lang="nl-NL"/>
              <a:t>, Energy Strategy Reviews (2017)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>
                <a:latin typeface="Arial" panose="020B0604020202020204" pitchFamily="34" charset="0"/>
                <a:cs typeface="Arial" panose="020B0604020202020204" pitchFamily="34" charset="0"/>
              </a:rPr>
              <a:t>EUROfusion SES 2016: Electricity production</a:t>
            </a:r>
            <a:br>
              <a:rPr lang="nl-NL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600"/>
          </a:p>
        </p:txBody>
      </p:sp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0CCCDD1A-5732-4690-826C-A8D15C15ECC5}"/>
              </a:ext>
            </a:extLst>
          </p:cNvPr>
          <p:cNvSpPr txBox="1">
            <a:spLocks/>
          </p:cNvSpPr>
          <p:nvPr/>
        </p:nvSpPr>
        <p:spPr>
          <a:xfrm>
            <a:off x="7499474" y="1697600"/>
            <a:ext cx="1750852" cy="226378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Harmony: 4.4TW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Paternalism: 8.3TW</a:t>
            </a:r>
            <a:endParaRPr lang="nl-NL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Fusion Industry Economics – The ETM Model describes a market pull for fusion at a certain price.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C62EC-7BD4-43DA-AB90-8CFF610A6C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4"/>
          <a:stretch/>
        </p:blipFill>
        <p:spPr>
          <a:xfrm>
            <a:off x="1467110" y="221572"/>
            <a:ext cx="6586607" cy="43534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Socio Economic Studies – Cabal et. al. – EFDA TIMES 2012</a:t>
            </a:r>
            <a:endParaRPr lang="en-US" dirty="0"/>
          </a:p>
        </p:txBody>
      </p:sp>
      <p:sp>
        <p:nvSpPr>
          <p:cNvPr id="10" name="Tijdelijke aanduiding voor inhoud 16">
            <a:extLst>
              <a:ext uri="{FF2B5EF4-FFF2-40B4-BE49-F238E27FC236}">
                <a16:creationId xmlns:a16="http://schemas.microsoft.com/office/drawing/2014/main" id="{6B264658-6942-467A-833A-956CA8A4359C}"/>
              </a:ext>
            </a:extLst>
          </p:cNvPr>
          <p:cNvSpPr txBox="1">
            <a:spLocks/>
          </p:cNvSpPr>
          <p:nvPr/>
        </p:nvSpPr>
        <p:spPr>
          <a:xfrm>
            <a:off x="2064122" y="1034463"/>
            <a:ext cx="3086101" cy="178269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125000 – 25000 = 100000 PJ = 3.16 TW</a:t>
            </a:r>
            <a:br>
              <a:rPr lang="en-US" sz="1400"/>
            </a:br>
            <a:r>
              <a:rPr lang="en-US" sz="1400"/>
              <a:t>50000/4 = 12500 PJ = 0.39 TW</a:t>
            </a:r>
            <a:br>
              <a:rPr lang="en-US" sz="1400"/>
            </a:br>
            <a:r>
              <a:rPr lang="en-US" sz="1400"/>
              <a:t>With capacity factors 80% in 2100 and 60% in 2080, this is 3300 GW machines in 20 years. And 660 by 2080.</a:t>
            </a:r>
          </a:p>
          <a:p>
            <a:r>
              <a:rPr lang="en-US" sz="1400"/>
              <a:t>- How long does it take to build a plant?</a:t>
            </a:r>
            <a:br>
              <a:rPr lang="en-US" sz="1400"/>
            </a:br>
            <a:r>
              <a:rPr lang="en-US" sz="1400"/>
              <a:t>- Who is going to invest the money?</a:t>
            </a:r>
            <a:endParaRPr lang="en-US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F3CBD1-5212-4462-8B2A-0DADCE58391E}"/>
              </a:ext>
            </a:extLst>
          </p:cNvPr>
          <p:cNvCxnSpPr/>
          <p:nvPr/>
        </p:nvCxnSpPr>
        <p:spPr>
          <a:xfrm flipH="1">
            <a:off x="1916206" y="2951629"/>
            <a:ext cx="492834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7C8FEA-66D3-44A9-931F-F1EDF77CF266}"/>
              </a:ext>
            </a:extLst>
          </p:cNvPr>
          <p:cNvCxnSpPr/>
          <p:nvPr/>
        </p:nvCxnSpPr>
        <p:spPr>
          <a:xfrm flipH="1">
            <a:off x="1916206" y="4087906"/>
            <a:ext cx="4921623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5AF80E-C629-439C-96A5-63D101BC793B}"/>
              </a:ext>
            </a:extLst>
          </p:cNvPr>
          <p:cNvCxnSpPr/>
          <p:nvPr/>
        </p:nvCxnSpPr>
        <p:spPr>
          <a:xfrm flipH="1">
            <a:off x="1916206" y="3785347"/>
            <a:ext cx="4047565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8CB549-8ACF-4153-98D0-688F0C012C0C}"/>
              </a:ext>
            </a:extLst>
          </p:cNvPr>
          <p:cNvCxnSpPr/>
          <p:nvPr/>
        </p:nvCxnSpPr>
        <p:spPr>
          <a:xfrm flipH="1">
            <a:off x="1916206" y="3919818"/>
            <a:ext cx="4054288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F65BC0A1-9168-4290-B7E1-9C5718E6918C}"/>
              </a:ext>
            </a:extLst>
          </p:cNvPr>
          <p:cNvSpPr txBox="1">
            <a:spLocks/>
          </p:cNvSpPr>
          <p:nvPr/>
        </p:nvSpPr>
        <p:spPr>
          <a:xfrm>
            <a:off x="1781734" y="4482678"/>
            <a:ext cx="672863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H. Cabal, et.al., </a:t>
            </a:r>
            <a:r>
              <a:rPr lang="en-US" i="1"/>
              <a:t>Analysing the role of fusion power in the future global energy system</a:t>
            </a:r>
            <a:r>
              <a:rPr lang="en-US"/>
              <a:t>, EPJ Conf (2012)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will fusion do?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Following this line of argument:</a:t>
            </a:r>
            <a:endParaRPr lang="en-US" dirty="0"/>
          </a:p>
          <a:p>
            <a:pPr lvl="2"/>
            <a:r>
              <a:rPr lang="en-US"/>
              <a:t>We need to build DEMO, results come a career length from now.</a:t>
            </a:r>
          </a:p>
          <a:p>
            <a:pPr lvl="2"/>
            <a:r>
              <a:rPr lang="en-US"/>
              <a:t>Therefore, we might need to think of different concepts that are faster</a:t>
            </a:r>
          </a:p>
          <a:p>
            <a:pPr lvl="2"/>
            <a:r>
              <a:rPr lang="en-US"/>
              <a:t>We perhaps need to prioritize in the optimization parameters (the current design challenges for fusion power plants). Breakthroughs are needed in various fields</a:t>
            </a:r>
          </a:p>
          <a:p>
            <a:pPr lvl="2"/>
            <a:r>
              <a:rPr lang="en-US"/>
              <a:t>Investment in an energy source takes a few decades and grows exponentially. Then you reap the benefits.</a:t>
            </a:r>
          </a:p>
          <a:p>
            <a:pPr lvl="2"/>
            <a:r>
              <a:rPr lang="en-US"/>
              <a:t>What does the world really need? Available, acceptable and affordable (AAA) energy. </a:t>
            </a:r>
          </a:p>
          <a:p>
            <a:pPr lvl="2"/>
            <a:r>
              <a:rPr lang="en-US"/>
              <a:t>Are we on track saving the world?</a:t>
            </a:r>
          </a:p>
          <a:p>
            <a:pPr marL="0" lvl="2" indent="0">
              <a:buNone/>
            </a:pPr>
            <a:endParaRPr lang="en-US"/>
          </a:p>
          <a:p>
            <a:pPr marL="0" lvl="2" indent="0">
              <a:buNone/>
            </a:pPr>
            <a:r>
              <a:rPr lang="en-US"/>
              <a:t>Society, who makes this all possible (even this event) must be advised on the investments it needs to make in order to solve a problem.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of Presentation – by Insert Header and Footer text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8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4228"/>
            <a:ext cx="8216348" cy="351000"/>
          </a:xfrm>
        </p:spPr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EUROfusion Socio-Economic Studies 2017: 14% Electricity in 2100</a:t>
            </a:r>
            <a:endParaRPr lang="nl-NL" sz="1800"/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1313837" y="4385001"/>
            <a:ext cx="7031994" cy="42854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Cabal et. al., </a:t>
            </a:r>
            <a:r>
              <a:rPr lang="nl-NL" i="1"/>
              <a:t>Fusion power in a future low carbon global electricity system</a:t>
            </a:r>
            <a:r>
              <a:rPr lang="nl-NL"/>
              <a:t>, Energy Strategy Reviews (2017)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E97DEE-3352-4533-8836-6F4C99F0E16D}"/>
              </a:ext>
            </a:extLst>
          </p:cNvPr>
          <p:cNvGrpSpPr/>
          <p:nvPr/>
        </p:nvGrpSpPr>
        <p:grpSpPr>
          <a:xfrm>
            <a:off x="730742" y="895228"/>
            <a:ext cx="6079311" cy="3466461"/>
            <a:chOff x="730742" y="895228"/>
            <a:chExt cx="6079311" cy="3466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C1BCA7-8954-4E59-8A51-D13C8894C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742" y="895228"/>
              <a:ext cx="6079311" cy="3466461"/>
            </a:xfrm>
            <a:prstGeom prst="rect">
              <a:avLst/>
            </a:prstGeom>
          </p:spPr>
        </p:pic>
        <p:sp>
          <p:nvSpPr>
            <p:cNvPr id="11" name="Tijdelijke aanduiding voor voettekst 2">
              <a:extLst>
                <a:ext uri="{FF2B5EF4-FFF2-40B4-BE49-F238E27FC236}">
                  <a16:creationId xmlns:a16="http://schemas.microsoft.com/office/drawing/2014/main" id="{0CCCDD1A-5732-4690-826C-A8D15C15ECC5}"/>
                </a:ext>
              </a:extLst>
            </p:cNvPr>
            <p:cNvSpPr txBox="1">
              <a:spLocks/>
            </p:cNvSpPr>
            <p:nvPr/>
          </p:nvSpPr>
          <p:spPr>
            <a:xfrm>
              <a:off x="1805161" y="1305920"/>
              <a:ext cx="2044150" cy="773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lIns="0" tIns="0" rIns="0" bIns="0" rtlCol="0" anchor="t" anchorCtr="0"/>
            <a:lstStyle>
              <a:defPPr>
                <a:defRPr lang="nl-NL"/>
              </a:defPPr>
              <a:lvl1pPr marL="0" algn="l" defTabSz="914400" rtl="0" eaLnBrk="1" latinLnBrk="0" hangingPunct="1"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2000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In the baseline scenario, strong CO2-policies are implemented.</a:t>
              </a:r>
              <a:endParaRPr lang="nl-NL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C1DFF41-697B-453E-A09C-9DDA6768F421}"/>
                </a:ext>
              </a:extLst>
            </p:cNvPr>
            <p:cNvSpPr/>
            <p:nvPr/>
          </p:nvSpPr>
          <p:spPr>
            <a:xfrm>
              <a:off x="4660194" y="2671906"/>
              <a:ext cx="250166" cy="2832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59F757F-41AB-424E-9D42-57FB001F0DF1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2827236" y="2078966"/>
              <a:ext cx="1812858" cy="640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80B0B853-C16E-43DF-9354-4996CA9FC95F}"/>
              </a:ext>
            </a:extLst>
          </p:cNvPr>
          <p:cNvSpPr txBox="1">
            <a:spLocks/>
          </p:cNvSpPr>
          <p:nvPr/>
        </p:nvSpPr>
        <p:spPr>
          <a:xfrm>
            <a:off x="6830153" y="1018741"/>
            <a:ext cx="2212805" cy="3242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1600">
                <a:latin typeface="Arial" panose="020B0604020202020204" pitchFamily="34" charset="0"/>
                <a:cs typeface="Arial" panose="020B0604020202020204" pitchFamily="34" charset="0"/>
              </a:rPr>
              <a:t>otal electricity: 4.4TW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So, 14% = 621 GWe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With capacity factor: 70%, this means almost 900 plants by 2100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2060: 3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2070: 19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2080: 63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2090: 317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2100: 887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For 6-3 $/W!</a:t>
            </a:r>
            <a:endParaRPr lang="nl-NL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923"/>
            <a:ext cx="7923213" cy="394448"/>
          </a:xfrm>
        </p:spPr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0100" y="485371"/>
            <a:ext cx="7922712" cy="3381619"/>
          </a:xfrm>
        </p:spPr>
        <p:txBody>
          <a:bodyPr/>
          <a:lstStyle/>
          <a:p>
            <a:pPr lvl="2"/>
            <a:r>
              <a:rPr lang="en-US" sz="1400"/>
              <a:t>Baseline scenario 14% = 4.4TW =&gt; 621 GWe </a:t>
            </a:r>
            <a:r>
              <a:rPr lang="en-US" sz="1400">
                <a:sym typeface="Wingdings" panose="05000000000000000000" pitchFamily="2" charset="2"/>
              </a:rPr>
              <a:t> 700 devices in 2100.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What does that mean? 4, 18, ## per decade: can we do that?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Industrial capacity of building 18 machines, ##, ## -&gt; that needs to grow.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It means YOU training the workforce, having made design decisions.</a:t>
            </a:r>
          </a:p>
          <a:p>
            <a:pPr lvl="2"/>
            <a:r>
              <a:rPr lang="en-US" sz="1400">
                <a:sym typeface="Wingdings" panose="05000000000000000000" pitchFamily="2" charset="2"/>
              </a:rPr>
              <a:t>Cost optimization: 6-3 $/W. For 1 GW machine: 6bn$. (ITER 15bn$ to date)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Costs: +30%: no fusion technology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It means getting fusion devices three to four times as cheap for the first buyers.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That means a lot of research and development that you are gonna lead.</a:t>
            </a:r>
          </a:p>
          <a:p>
            <a:pPr lvl="2"/>
            <a:r>
              <a:rPr lang="en-US" sz="1400">
                <a:sym typeface="Wingdings" panose="05000000000000000000" pitchFamily="2" charset="2"/>
              </a:rPr>
              <a:t>GW machines = billions investment: 5$/W * 1 GW * 10 devices = 50 bn$. financial risk. 20yrs upfront. But the industry starts up.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This means that governments need to fund the initial upscaling by ordering projects: industry can develop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The sooner you find a business case per plant, the better</a:t>
            </a:r>
          </a:p>
          <a:p>
            <a:pPr lvl="2"/>
            <a:r>
              <a:rPr lang="en-US" sz="1400">
                <a:sym typeface="Wingdings" panose="05000000000000000000" pitchFamily="2" charset="2"/>
              </a:rPr>
              <a:t>Innovation versus scale-up: construction time</a:t>
            </a:r>
          </a:p>
          <a:p>
            <a:pPr lvl="3"/>
            <a:r>
              <a:rPr lang="en-US" sz="1200">
                <a:sym typeface="Wingdings" panose="05000000000000000000" pitchFamily="2" charset="2"/>
              </a:rPr>
              <a:t>How fast a technology could innovate critically depends on the time to realise a project</a:t>
            </a:r>
          </a:p>
          <a:p>
            <a:pPr lvl="2"/>
            <a:r>
              <a:rPr lang="en-US" sz="1400">
                <a:sym typeface="Wingdings" panose="05000000000000000000" pitchFamily="2" charset="2"/>
              </a:rPr>
              <a:t>Fusion too late? Fusion too slow? Fusion too expensive?</a:t>
            </a:r>
          </a:p>
          <a:p>
            <a:pPr lvl="2"/>
            <a:r>
              <a:rPr lang="en-US" sz="1400">
                <a:sym typeface="Wingdings" panose="05000000000000000000" pitchFamily="2" charset="2"/>
              </a:rPr>
              <a:t>We need breakthroughs: smaller, cheaper, faster are advantageous for take off</a:t>
            </a:r>
          </a:p>
          <a:p>
            <a:pPr lvl="3"/>
            <a:r>
              <a:rPr lang="en-US" sz="1250">
                <a:sym typeface="Wingdings" panose="05000000000000000000" pitchFamily="2" charset="2"/>
              </a:rPr>
              <a:t>Are we developing the power plant the world is waiting for?</a:t>
            </a:r>
          </a:p>
          <a:p>
            <a:pPr lvl="3"/>
            <a:r>
              <a:rPr lang="en-US" sz="1250">
                <a:sym typeface="Wingdings" panose="05000000000000000000" pitchFamily="2" charset="2"/>
              </a:rPr>
              <a:t>We need YOU to come up with clever ideas. You are the future!</a:t>
            </a:r>
            <a:endParaRPr lang="en-US" sz="125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– by Insert Header and Footer text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/>
              <a:t>Contact:</a:t>
            </a:r>
          </a:p>
          <a:p>
            <a:pPr marL="0" lvl="2" indent="0">
              <a:buNone/>
            </a:pPr>
            <a:r>
              <a:rPr lang="en-US"/>
              <a:t>Guido Lange – a.g.g.lange@tue.nl</a:t>
            </a:r>
            <a:endParaRPr lang="en-US" dirty="0"/>
          </a:p>
          <a:p>
            <a:pPr lvl="2"/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</a:t>
            </a:r>
            <a:br>
              <a:rPr lang="en-US"/>
            </a:br>
            <a:r>
              <a:rPr lang="en-US"/>
              <a:t>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it mean, having 900 devices in 2100?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This means building 16 in ‘60-’70, and 44 in ’70-’80, and 254 in ‘80-’90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What if they cost 10 years to build?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ITER costs 28 years to DT-operation. 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And design, licensing, commissioning? 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1600">
                <a:latin typeface="Arial" panose="020B0604020202020204" pitchFamily="34" charset="0"/>
                <a:cs typeface="Arial" panose="020B0604020202020204" pitchFamily="34" charset="0"/>
              </a:rPr>
              <a:t>ime is needed for concept improvement and prototyping</a:t>
            </a: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nl-NL" sz="1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Fast to build devices are a necessity for a swift innovation cycle.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Can we shape the technology to manage that?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5E08722C-1B6D-474C-842E-945ED0B5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728631" cy="351000"/>
          </a:xfrm>
        </p:spPr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28650" y="3391671"/>
            <a:ext cx="3600000" cy="1239059"/>
          </a:xfrm>
        </p:spPr>
        <p:txBody>
          <a:bodyPr/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1951: Fission demo (100kW)</a:t>
            </a:r>
          </a:p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1954: First grid connection (5MW)</a:t>
            </a:r>
          </a:p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1959: 10 units (500MW)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989178" y="4824632"/>
            <a:ext cx="6728631" cy="351000"/>
          </a:xfrm>
        </p:spPr>
        <p:txBody>
          <a:bodyPr/>
          <a:lstStyle/>
          <a:p>
            <a:r>
              <a:rPr lang="en-US"/>
              <a:t>Fusion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jdelijke aanduiding voor inhoud 1">
            <a:extLst>
              <a:ext uri="{FF2B5EF4-FFF2-40B4-BE49-F238E27FC236}">
                <a16:creationId xmlns:a16="http://schemas.microsoft.com/office/drawing/2014/main" id="{48DCAB65-83AC-43B1-8001-409A87024932}"/>
              </a:ext>
            </a:extLst>
          </p:cNvPr>
          <p:cNvSpPr txBox="1">
            <a:spLocks/>
          </p:cNvSpPr>
          <p:nvPr/>
        </p:nvSpPr>
        <p:spPr>
          <a:xfrm>
            <a:off x="4554821" y="3742991"/>
            <a:ext cx="4264143" cy="9553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400">
                <a:solidFill>
                  <a:srgbClr val="222222"/>
                </a:solidFill>
                <a:latin typeface="Arial" panose="020B0604020202020204" pitchFamily="34" charset="0"/>
              </a:rPr>
              <a:t>The initial upscaling of nuclear fission from 1954. Source: IAEA.</a:t>
            </a:r>
            <a:endParaRPr lang="en-US" sz="1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8D97D6-3E0A-40F2-98F5-909209C858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598422"/>
              </p:ext>
            </p:extLst>
          </p:nvPr>
        </p:nvGraphicFramePr>
        <p:xfrm>
          <a:off x="4246964" y="177055"/>
          <a:ext cx="45720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s://upload.wikimedia.org/wikipedia/commons/a/ac/First_four_nuclear_lit_bulbs.jpeg">
            <a:extLst>
              <a:ext uri="{FF2B5EF4-FFF2-40B4-BE49-F238E27FC236}">
                <a16:creationId xmlns:a16="http://schemas.microsoft.com/office/drawing/2014/main" id="{D8BEF4F6-20DD-4DB1-9024-3273EDA8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5"/>
          <a:stretch/>
        </p:blipFill>
        <p:spPr bwMode="auto">
          <a:xfrm>
            <a:off x="402924" y="129565"/>
            <a:ext cx="3569112" cy="23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161F7243-D99F-4282-BBD1-CB87942A9DFC}"/>
              </a:ext>
            </a:extLst>
          </p:cNvPr>
          <p:cNvSpPr txBox="1">
            <a:spLocks/>
          </p:cNvSpPr>
          <p:nvPr/>
        </p:nvSpPr>
        <p:spPr>
          <a:xfrm>
            <a:off x="290679" y="2559066"/>
            <a:ext cx="3956286" cy="9553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  <a:t>The first light bulbs ever lit by electricity generated by nuclear power at </a:t>
            </a:r>
            <a:r>
              <a:rPr lang="en-US" sz="1100">
                <a:solidFill>
                  <a:srgbClr val="0B0080"/>
                </a:solidFill>
                <a:latin typeface="Arial" panose="020B0604020202020204" pitchFamily="34" charset="0"/>
                <a:hlinkClick r:id="rId5" tooltip="EBR-1"/>
              </a:rPr>
              <a:t>EBR-1</a:t>
            </a:r>
            <a: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  <a:t> at </a:t>
            </a:r>
            <a:r>
              <a:rPr lang="en-US" sz="1100">
                <a:solidFill>
                  <a:srgbClr val="0B0080"/>
                </a:solidFill>
                <a:latin typeface="Arial" panose="020B0604020202020204" pitchFamily="34" charset="0"/>
                <a:hlinkClick r:id="rId6" tooltip="Argonne National Laboratory"/>
              </a:rPr>
              <a:t>Argonne National Laboratory-West</a:t>
            </a:r>
            <a: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  <a:t>, December 20, 1951.</a:t>
            </a:r>
            <a:endParaRPr lang="en-US" sz="1100"/>
          </a:p>
          <a:p>
            <a:pPr marL="0" lvl="2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A2C2545D-5A38-4E8D-8E9B-4483EDA18AA3}"/>
              </a:ext>
            </a:extLst>
          </p:cNvPr>
          <p:cNvSpPr txBox="1">
            <a:spLocks/>
          </p:cNvSpPr>
          <p:nvPr/>
        </p:nvSpPr>
        <p:spPr>
          <a:xfrm>
            <a:off x="5616148" y="2961942"/>
            <a:ext cx="834155" cy="4297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latin typeface="Arial Black" panose="020B0A04020102020204" pitchFamily="34" charset="0"/>
              </a:rPr>
              <a:t>10 units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B06243F5-3789-4262-B000-1897363EEBDE}"/>
              </a:ext>
            </a:extLst>
          </p:cNvPr>
          <p:cNvSpPr txBox="1">
            <a:spLocks/>
          </p:cNvSpPr>
          <p:nvPr/>
        </p:nvSpPr>
        <p:spPr>
          <a:xfrm>
            <a:off x="4739436" y="2985947"/>
            <a:ext cx="834155" cy="4297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latin typeface="Arial Black" panose="020B0A04020102020204" pitchFamily="34" charset="0"/>
              </a:rPr>
              <a:t>1 unit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5" name="Tijdelijke aanduiding voor voettekst 2">
            <a:extLst>
              <a:ext uri="{FF2B5EF4-FFF2-40B4-BE49-F238E27FC236}">
                <a16:creationId xmlns:a16="http://schemas.microsoft.com/office/drawing/2014/main" id="{25E272E9-9D97-4118-82B0-06C6C8979BCE}"/>
              </a:ext>
            </a:extLst>
          </p:cNvPr>
          <p:cNvSpPr txBox="1">
            <a:spLocks/>
          </p:cNvSpPr>
          <p:nvPr/>
        </p:nvSpPr>
        <p:spPr>
          <a:xfrm>
            <a:off x="8180680" y="483219"/>
            <a:ext cx="994523" cy="4297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latin typeface="Arial Black" panose="020B0A04020102020204" pitchFamily="34" charset="0"/>
              </a:rPr>
              <a:t>200 units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6" name="Tijdelijke aanduiding voor voettekst 2">
            <a:extLst>
              <a:ext uri="{FF2B5EF4-FFF2-40B4-BE49-F238E27FC236}">
                <a16:creationId xmlns:a16="http://schemas.microsoft.com/office/drawing/2014/main" id="{28E487E4-5651-4DC4-A1DA-7F0B7FCB71AB}"/>
              </a:ext>
            </a:extLst>
          </p:cNvPr>
          <p:cNvSpPr txBox="1">
            <a:spLocks/>
          </p:cNvSpPr>
          <p:nvPr/>
        </p:nvSpPr>
        <p:spPr>
          <a:xfrm>
            <a:off x="7266219" y="2344201"/>
            <a:ext cx="994524" cy="4297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latin typeface="Arial Black" panose="020B0A04020102020204" pitchFamily="34" charset="0"/>
              </a:rPr>
              <a:t>100 units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6107B10C-8221-427C-A25F-F02F16FA79AA}"/>
              </a:ext>
            </a:extLst>
          </p:cNvPr>
          <p:cNvSpPr txBox="1">
            <a:spLocks/>
          </p:cNvSpPr>
          <p:nvPr/>
        </p:nvSpPr>
        <p:spPr>
          <a:xfrm>
            <a:off x="7819486" y="2861565"/>
            <a:ext cx="1147134" cy="4297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1st GW plant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560E38-22E6-4D9A-B021-E77535F24E7F}"/>
              </a:ext>
            </a:extLst>
          </p:cNvPr>
          <p:cNvCxnSpPr/>
          <p:nvPr/>
        </p:nvCxnSpPr>
        <p:spPr>
          <a:xfrm flipV="1">
            <a:off x="7927475" y="3100436"/>
            <a:ext cx="0" cy="19085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/>
      <p:bldGraphic spid="8" grpId="0">
        <p:bldAsOne/>
      </p:bldGraphic>
      <p:bldP spid="12" grpId="0"/>
      <p:bldP spid="14" grpId="0"/>
      <p:bldP spid="15" grpId="0"/>
      <p:bldP spid="1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What trajectory could fusion find in the next decades?</a:t>
            </a:r>
            <a:endParaRPr lang="nl-NL" sz="1800"/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2734234" y="4482678"/>
            <a:ext cx="5286937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N.J. Lopes Cardozo - </a:t>
            </a:r>
            <a:r>
              <a:rPr lang="en-US" i="1"/>
              <a:t>The prospects of deploying fusion energy</a:t>
            </a:r>
            <a:r>
              <a:rPr lang="en-US"/>
              <a:t>, Royal Society (2018)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2A1F5-6A87-4429-8CA9-AF7C6DE9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50" y="860554"/>
            <a:ext cx="6709669" cy="3598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0D8345-350C-4C1E-842A-9B938F7D1EC8}"/>
              </a:ext>
            </a:extLst>
          </p:cNvPr>
          <p:cNvSpPr/>
          <p:nvPr/>
        </p:nvSpPr>
        <p:spPr>
          <a:xfrm>
            <a:off x="6055743" y="2734574"/>
            <a:ext cx="776378" cy="72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0B112D4-7B88-4B0A-83AA-99D795857F35}"/>
              </a:ext>
            </a:extLst>
          </p:cNvPr>
          <p:cNvSpPr/>
          <p:nvPr/>
        </p:nvSpPr>
        <p:spPr>
          <a:xfrm rot="8263165">
            <a:off x="5921560" y="2414253"/>
            <a:ext cx="457200" cy="507880"/>
          </a:xfrm>
          <a:prstGeom prst="downArrow">
            <a:avLst>
              <a:gd name="adj1" fmla="val 47222"/>
              <a:gd name="adj2" fmla="val 1110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D9230-EE2C-495C-9107-36D96CE05BCB}"/>
              </a:ext>
            </a:extLst>
          </p:cNvPr>
          <p:cNvGrpSpPr/>
          <p:nvPr/>
        </p:nvGrpSpPr>
        <p:grpSpPr>
          <a:xfrm>
            <a:off x="3529465" y="1573660"/>
            <a:ext cx="3466043" cy="2208895"/>
            <a:chOff x="3538606" y="1569475"/>
            <a:chExt cx="3466043" cy="2208895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7E7012-522F-4CF7-BA4A-8C0FF4CE89FA}"/>
                </a:ext>
              </a:extLst>
            </p:cNvPr>
            <p:cNvSpPr/>
            <p:nvPr/>
          </p:nvSpPr>
          <p:spPr>
            <a:xfrm>
              <a:off x="4063042" y="1785668"/>
              <a:ext cx="2941607" cy="1992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DE1985-1833-47F0-9C3D-D2FF28100C4A}"/>
                </a:ext>
              </a:extLst>
            </p:cNvPr>
            <p:cNvSpPr/>
            <p:nvPr/>
          </p:nvSpPr>
          <p:spPr>
            <a:xfrm>
              <a:off x="4822166" y="1569475"/>
              <a:ext cx="2182482" cy="1992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8CE036-4B44-4B13-8C40-4F384071477E}"/>
                </a:ext>
              </a:extLst>
            </p:cNvPr>
            <p:cNvSpPr/>
            <p:nvPr/>
          </p:nvSpPr>
          <p:spPr>
            <a:xfrm>
              <a:off x="3538606" y="3140014"/>
              <a:ext cx="2182482" cy="2014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402B17-5E14-4DBB-8CEA-E574F3FEDBDC}"/>
              </a:ext>
            </a:extLst>
          </p:cNvPr>
          <p:cNvGrpSpPr/>
          <p:nvPr/>
        </p:nvGrpSpPr>
        <p:grpSpPr>
          <a:xfrm>
            <a:off x="3922544" y="1263229"/>
            <a:ext cx="1147287" cy="2515128"/>
            <a:chOff x="3922544" y="1263229"/>
            <a:chExt cx="1147287" cy="2515128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FCACD0-736D-4F86-A542-DC174BF13EA5}"/>
                </a:ext>
              </a:extLst>
            </p:cNvPr>
            <p:cNvSpPr/>
            <p:nvPr/>
          </p:nvSpPr>
          <p:spPr>
            <a:xfrm rot="18513793">
              <a:off x="3653123" y="2361649"/>
              <a:ext cx="2515128" cy="3182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12A717-9FB0-4864-B61A-A3C7AD51E959}"/>
                </a:ext>
              </a:extLst>
            </p:cNvPr>
            <p:cNvSpPr/>
            <p:nvPr/>
          </p:nvSpPr>
          <p:spPr>
            <a:xfrm rot="18513793">
              <a:off x="3511248" y="2643848"/>
              <a:ext cx="1272393" cy="4498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F38F8-5526-4FAB-B923-DDF472840B86}"/>
              </a:ext>
            </a:extLst>
          </p:cNvPr>
          <p:cNvSpPr/>
          <p:nvPr/>
        </p:nvSpPr>
        <p:spPr>
          <a:xfrm rot="19873822">
            <a:off x="4520391" y="2956461"/>
            <a:ext cx="735996" cy="2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4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800">
                <a:latin typeface="Arial" panose="020B0604020202020204" pitchFamily="34" charset="0"/>
                <a:cs typeface="Arial" panose="020B0604020202020204" pitchFamily="34" charset="0"/>
              </a:rPr>
              <a:t>What trajectory could fusion find in the next decades?</a:t>
            </a:r>
            <a:endParaRPr lang="nl-NL" sz="1800"/>
          </a:p>
        </p:txBody>
      </p:sp>
      <p:sp>
        <p:nvSpPr>
          <p:cNvPr id="14" name="Tijdelijke aanduiding voor voettekst 2">
            <a:extLst>
              <a:ext uri="{FF2B5EF4-FFF2-40B4-BE49-F238E27FC236}">
                <a16:creationId xmlns:a16="http://schemas.microsoft.com/office/drawing/2014/main" id="{8C7173D7-3B2D-4D09-AD4C-F0BE96C075D3}"/>
              </a:ext>
            </a:extLst>
          </p:cNvPr>
          <p:cNvSpPr txBox="1">
            <a:spLocks/>
          </p:cNvSpPr>
          <p:nvPr/>
        </p:nvSpPr>
        <p:spPr>
          <a:xfrm>
            <a:off x="2734234" y="4482678"/>
            <a:ext cx="5286937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N.J. Lopes Cardozo - </a:t>
            </a:r>
            <a:r>
              <a:rPr lang="en-US" i="1"/>
              <a:t>The prospects of deploying fusion energy</a:t>
            </a:r>
            <a:r>
              <a:rPr lang="en-US"/>
              <a:t>, Royal Society (2018)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2A1F5-6A87-4429-8CA9-AF7C6DE9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50" y="860554"/>
            <a:ext cx="6709669" cy="3598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0D8345-350C-4C1E-842A-9B938F7D1EC8}"/>
              </a:ext>
            </a:extLst>
          </p:cNvPr>
          <p:cNvSpPr/>
          <p:nvPr/>
        </p:nvSpPr>
        <p:spPr>
          <a:xfrm>
            <a:off x="6055743" y="2734574"/>
            <a:ext cx="776378" cy="72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0B112D4-7B88-4B0A-83AA-99D795857F35}"/>
              </a:ext>
            </a:extLst>
          </p:cNvPr>
          <p:cNvSpPr/>
          <p:nvPr/>
        </p:nvSpPr>
        <p:spPr>
          <a:xfrm rot="8263165">
            <a:off x="5921560" y="2414253"/>
            <a:ext cx="457200" cy="507880"/>
          </a:xfrm>
          <a:prstGeom prst="downArrow">
            <a:avLst>
              <a:gd name="adj1" fmla="val 47222"/>
              <a:gd name="adj2" fmla="val 1110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F38F8-5526-4FAB-B923-DDF472840B86}"/>
              </a:ext>
            </a:extLst>
          </p:cNvPr>
          <p:cNvSpPr/>
          <p:nvPr/>
        </p:nvSpPr>
        <p:spPr>
          <a:xfrm rot="19873822">
            <a:off x="4520391" y="2956461"/>
            <a:ext cx="735996" cy="21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32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http://www-fusion-magnetique.cea.fr/gb/cea/jet/jet_cutaway.gif">
            <a:extLst>
              <a:ext uri="{FF2B5EF4-FFF2-40B4-BE49-F238E27FC236}">
                <a16:creationId xmlns:a16="http://schemas.microsoft.com/office/drawing/2014/main" id="{CCBDE5C8-A599-4A5B-9E06-033E00FA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2" y="3441081"/>
            <a:ext cx="703417" cy="7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iter">
            <a:extLst>
              <a:ext uri="{FF2B5EF4-FFF2-40B4-BE49-F238E27FC236}">
                <a16:creationId xmlns:a16="http://schemas.microsoft.com/office/drawing/2014/main" id="{4B865091-5502-4C00-B92B-74A0CA19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3" y="3140018"/>
            <a:ext cx="902964" cy="7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wendelstein 7x">
            <a:extLst>
              <a:ext uri="{FF2B5EF4-FFF2-40B4-BE49-F238E27FC236}">
                <a16:creationId xmlns:a16="http://schemas.microsoft.com/office/drawing/2014/main" id="{FC03E478-A128-4576-A85F-B165857A7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r="11155" b="4880"/>
          <a:stretch/>
        </p:blipFill>
        <p:spPr bwMode="auto">
          <a:xfrm>
            <a:off x="950546" y="3182165"/>
            <a:ext cx="815786" cy="5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51A18B-73DC-48E9-81EE-CF0A8F85B29A}"/>
              </a:ext>
            </a:extLst>
          </p:cNvPr>
          <p:cNvCxnSpPr>
            <a:cxnSpLocks/>
          </p:cNvCxnSpPr>
          <p:nvPr/>
        </p:nvCxnSpPr>
        <p:spPr>
          <a:xfrm flipV="1">
            <a:off x="8781774" y="241884"/>
            <a:ext cx="0" cy="3831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jdelijke aanduiding voor voettekst 2">
            <a:extLst>
              <a:ext uri="{FF2B5EF4-FFF2-40B4-BE49-F238E27FC236}">
                <a16:creationId xmlns:a16="http://schemas.microsoft.com/office/drawing/2014/main" id="{86CFA7DB-35B2-4261-8873-F1CCCF0F0990}"/>
              </a:ext>
            </a:extLst>
          </p:cNvPr>
          <p:cNvSpPr txBox="1">
            <a:spLocks/>
          </p:cNvSpPr>
          <p:nvPr/>
        </p:nvSpPr>
        <p:spPr>
          <a:xfrm rot="5400000">
            <a:off x="6900802" y="2044198"/>
            <a:ext cx="3886125" cy="4775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solidFill>
                  <a:schemeClr val="accent1"/>
                </a:solidFill>
                <a:latin typeface="Arial Black" panose="020B0A04020102020204" pitchFamily="34" charset="0"/>
              </a:rPr>
              <a:t>Plants, power, investments, workforce</a:t>
            </a:r>
            <a:endParaRPr lang="en-US" sz="1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E68FAF-9AEB-49FE-864F-9C9797366752}"/>
              </a:ext>
            </a:extLst>
          </p:cNvPr>
          <p:cNvGrpSpPr/>
          <p:nvPr/>
        </p:nvGrpSpPr>
        <p:grpSpPr>
          <a:xfrm>
            <a:off x="4572000" y="1385310"/>
            <a:ext cx="2398892" cy="861838"/>
            <a:chOff x="3619949" y="707710"/>
            <a:chExt cx="2744654" cy="1007684"/>
          </a:xfrm>
        </p:grpSpPr>
        <p:pic>
          <p:nvPicPr>
            <p:cNvPr id="2056" name="Picture 8" descr="Afbeeldingsresultaat voor eurofusion power plant">
              <a:extLst>
                <a:ext uri="{FF2B5EF4-FFF2-40B4-BE49-F238E27FC236}">
                  <a16:creationId xmlns:a16="http://schemas.microsoft.com/office/drawing/2014/main" id="{CB1937EA-EDE3-4401-B18C-3E78D262FD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9" r="11078" b="23312"/>
            <a:stretch/>
          </p:blipFill>
          <p:spPr bwMode="auto">
            <a:xfrm>
              <a:off x="3619949" y="707710"/>
              <a:ext cx="2744654" cy="100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ijdelijke aanduiding voor voettekst 2">
              <a:extLst>
                <a:ext uri="{FF2B5EF4-FFF2-40B4-BE49-F238E27FC236}">
                  <a16:creationId xmlns:a16="http://schemas.microsoft.com/office/drawing/2014/main" id="{46567153-D172-496E-9C02-02BE7CFD2B52}"/>
                </a:ext>
              </a:extLst>
            </p:cNvPr>
            <p:cNvSpPr txBox="1">
              <a:spLocks/>
            </p:cNvSpPr>
            <p:nvPr/>
          </p:nvSpPr>
          <p:spPr>
            <a:xfrm>
              <a:off x="5033085" y="817301"/>
              <a:ext cx="834155" cy="42973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nl-NL"/>
              </a:defPPr>
              <a:lvl1pPr marL="0" algn="l" defTabSz="914400" rtl="0" eaLnBrk="1" latinLnBrk="0" hangingPunct="1"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800">
                  <a:latin typeface="Arial Black" panose="020B0A04020102020204" pitchFamily="34" charset="0"/>
                </a:rPr>
                <a:t>10x</a:t>
              </a:r>
              <a:endParaRPr lang="en-US" sz="18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Tijdelijke aanduiding voor voettekst 2">
            <a:extLst>
              <a:ext uri="{FF2B5EF4-FFF2-40B4-BE49-F238E27FC236}">
                <a16:creationId xmlns:a16="http://schemas.microsoft.com/office/drawing/2014/main" id="{34AAEAE2-E3D9-4EEA-B5CA-C9034901B143}"/>
              </a:ext>
            </a:extLst>
          </p:cNvPr>
          <p:cNvSpPr txBox="1">
            <a:spLocks/>
          </p:cNvSpPr>
          <p:nvPr/>
        </p:nvSpPr>
        <p:spPr>
          <a:xfrm>
            <a:off x="3734427" y="3374936"/>
            <a:ext cx="2173621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Science</a:t>
            </a:r>
            <a:endParaRPr lang="en-US" sz="1800" i="1" dirty="0"/>
          </a:p>
        </p:txBody>
      </p:sp>
      <p:sp>
        <p:nvSpPr>
          <p:cNvPr id="27" name="Tijdelijke aanduiding voor voettekst 2">
            <a:extLst>
              <a:ext uri="{FF2B5EF4-FFF2-40B4-BE49-F238E27FC236}">
                <a16:creationId xmlns:a16="http://schemas.microsoft.com/office/drawing/2014/main" id="{16473A18-02E3-4075-8D3C-86B0C2F717F5}"/>
              </a:ext>
            </a:extLst>
          </p:cNvPr>
          <p:cNvSpPr txBox="1">
            <a:spLocks/>
          </p:cNvSpPr>
          <p:nvPr/>
        </p:nvSpPr>
        <p:spPr>
          <a:xfrm>
            <a:off x="5505794" y="2248367"/>
            <a:ext cx="1835566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Commercialisation</a:t>
            </a:r>
            <a:endParaRPr lang="en-US" sz="1800" i="1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8C04FC-18AF-4906-8E33-8678B421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7" y="241881"/>
            <a:ext cx="2579650" cy="1460539"/>
          </a:xfrm>
        </p:spPr>
        <p:txBody>
          <a:bodyPr/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Are we developing the power plant the world is waiting for?</a:t>
            </a:r>
            <a:endParaRPr lang="nl-NL" sz="1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9C3C43-1B55-4ADD-A42A-BEA57BA29511}"/>
              </a:ext>
            </a:extLst>
          </p:cNvPr>
          <p:cNvGrpSpPr/>
          <p:nvPr/>
        </p:nvGrpSpPr>
        <p:grpSpPr>
          <a:xfrm>
            <a:off x="6346096" y="834722"/>
            <a:ext cx="1702755" cy="625157"/>
            <a:chOff x="5078926" y="30865"/>
            <a:chExt cx="1702755" cy="625157"/>
          </a:xfrm>
        </p:grpSpPr>
        <p:pic>
          <p:nvPicPr>
            <p:cNvPr id="29" name="Picture 8" descr="Afbeeldingsresultaat voor eurofusion power plant">
              <a:extLst>
                <a:ext uri="{FF2B5EF4-FFF2-40B4-BE49-F238E27FC236}">
                  <a16:creationId xmlns:a16="http://schemas.microsoft.com/office/drawing/2014/main" id="{4E1A06F4-E514-40E4-B754-3DEF7311B2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9" r="11078" b="23312"/>
            <a:stretch/>
          </p:blipFill>
          <p:spPr bwMode="auto">
            <a:xfrm>
              <a:off x="5078926" y="30865"/>
              <a:ext cx="1702755" cy="62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ijdelijke aanduiding voor voettekst 2">
              <a:extLst>
                <a:ext uri="{FF2B5EF4-FFF2-40B4-BE49-F238E27FC236}">
                  <a16:creationId xmlns:a16="http://schemas.microsoft.com/office/drawing/2014/main" id="{F2484B54-7E0F-4D79-A07F-6222688DF46F}"/>
                </a:ext>
              </a:extLst>
            </p:cNvPr>
            <p:cNvSpPr txBox="1">
              <a:spLocks/>
            </p:cNvSpPr>
            <p:nvPr/>
          </p:nvSpPr>
          <p:spPr>
            <a:xfrm>
              <a:off x="5947526" y="43979"/>
              <a:ext cx="834155" cy="42973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nl-NL"/>
              </a:defPPr>
              <a:lvl1pPr marL="0" algn="l" defTabSz="914400" rtl="0" eaLnBrk="1" latinLnBrk="0" hangingPunct="1"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800">
                  <a:latin typeface="Arial Black" panose="020B0A04020102020204" pitchFamily="34" charset="0"/>
                </a:rPr>
                <a:t>100x</a:t>
              </a:r>
              <a:endParaRPr lang="en-US" sz="18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41" name="Picture 2" descr="Afbeeldingsresultaat voor arc tokamak">
            <a:extLst>
              <a:ext uri="{FF2B5EF4-FFF2-40B4-BE49-F238E27FC236}">
                <a16:creationId xmlns:a16="http://schemas.microsoft.com/office/drawing/2014/main" id="{54E23524-75FB-41EC-A236-EEA09F58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25" y="3080754"/>
            <a:ext cx="477411" cy="5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jdelijke aanduiding voor voettekst 2">
            <a:extLst>
              <a:ext uri="{FF2B5EF4-FFF2-40B4-BE49-F238E27FC236}">
                <a16:creationId xmlns:a16="http://schemas.microsoft.com/office/drawing/2014/main" id="{5FEAE9A9-B0A9-4AFC-B4B1-4240E55D73C2}"/>
              </a:ext>
            </a:extLst>
          </p:cNvPr>
          <p:cNvSpPr txBox="1">
            <a:spLocks/>
          </p:cNvSpPr>
          <p:nvPr/>
        </p:nvSpPr>
        <p:spPr>
          <a:xfrm>
            <a:off x="6846178" y="1835709"/>
            <a:ext cx="1835566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Scale up</a:t>
            </a:r>
            <a:endParaRPr lang="en-US" sz="1800" i="1" dirty="0"/>
          </a:p>
        </p:txBody>
      </p:sp>
      <p:sp>
        <p:nvSpPr>
          <p:cNvPr id="43" name="Tijdelijke aanduiding voor voettekst 2">
            <a:extLst>
              <a:ext uri="{FF2B5EF4-FFF2-40B4-BE49-F238E27FC236}">
                <a16:creationId xmlns:a16="http://schemas.microsoft.com/office/drawing/2014/main" id="{271E38A0-82A3-44FB-A020-68B3916CF773}"/>
              </a:ext>
            </a:extLst>
          </p:cNvPr>
          <p:cNvSpPr txBox="1">
            <a:spLocks/>
          </p:cNvSpPr>
          <p:nvPr/>
        </p:nvSpPr>
        <p:spPr>
          <a:xfrm>
            <a:off x="7246911" y="1453215"/>
            <a:ext cx="2016487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Industry growth</a:t>
            </a:r>
            <a:endParaRPr lang="en-US" sz="1800" i="1" dirty="0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D0672406-2041-487F-9908-23982C1C674E}"/>
              </a:ext>
            </a:extLst>
          </p:cNvPr>
          <p:cNvGrpSpPr/>
          <p:nvPr/>
        </p:nvGrpSpPr>
        <p:grpSpPr>
          <a:xfrm>
            <a:off x="1467945" y="3698648"/>
            <a:ext cx="815786" cy="517504"/>
            <a:chOff x="1055335" y="4156075"/>
            <a:chExt cx="815786" cy="517504"/>
          </a:xfrm>
        </p:grpSpPr>
        <p:sp>
          <p:nvSpPr>
            <p:cNvPr id="2060" name="Star: 5 Points 2059">
              <a:extLst>
                <a:ext uri="{FF2B5EF4-FFF2-40B4-BE49-F238E27FC236}">
                  <a16:creationId xmlns:a16="http://schemas.microsoft.com/office/drawing/2014/main" id="{CD6F783B-6917-4C96-AD7A-32FDA746C0AF}"/>
                </a:ext>
              </a:extLst>
            </p:cNvPr>
            <p:cNvSpPr/>
            <p:nvPr/>
          </p:nvSpPr>
          <p:spPr>
            <a:xfrm>
              <a:off x="1356277" y="4156075"/>
              <a:ext cx="178324" cy="190928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Tijdelijke aanduiding voor voettekst 2">
              <a:extLst>
                <a:ext uri="{FF2B5EF4-FFF2-40B4-BE49-F238E27FC236}">
                  <a16:creationId xmlns:a16="http://schemas.microsoft.com/office/drawing/2014/main" id="{E54EBA3C-8905-43CB-BA3B-816A4D60E329}"/>
                </a:ext>
              </a:extLst>
            </p:cNvPr>
            <p:cNvSpPr txBox="1">
              <a:spLocks/>
            </p:cNvSpPr>
            <p:nvPr/>
          </p:nvSpPr>
          <p:spPr>
            <a:xfrm>
              <a:off x="1055335" y="4322579"/>
              <a:ext cx="815786" cy="35100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nl-NL"/>
              </a:defPPr>
              <a:lvl1pPr marL="0" algn="l" defTabSz="914400" rtl="0" eaLnBrk="1" latinLnBrk="0" hangingPunct="1"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100" i="1">
                  <a:solidFill>
                    <a:schemeClr val="accent1"/>
                  </a:solidFill>
                </a:rPr>
                <a:t>You are here!</a:t>
              </a:r>
              <a:endParaRPr lang="en-US" sz="1100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4F284C4A-00F3-482F-A79C-401C331CFEB0}"/>
              </a:ext>
            </a:extLst>
          </p:cNvPr>
          <p:cNvGrpSpPr/>
          <p:nvPr/>
        </p:nvGrpSpPr>
        <p:grpSpPr>
          <a:xfrm>
            <a:off x="3103852" y="2173752"/>
            <a:ext cx="2124320" cy="767225"/>
            <a:chOff x="4211421" y="2338282"/>
            <a:chExt cx="2124320" cy="767225"/>
          </a:xfrm>
        </p:grpSpPr>
        <p:pic>
          <p:nvPicPr>
            <p:cNvPr id="13" name="Picture 12" descr="Afbeeldingsresultaat voor demo reactor">
              <a:extLst>
                <a:ext uri="{FF2B5EF4-FFF2-40B4-BE49-F238E27FC236}">
                  <a16:creationId xmlns:a16="http://schemas.microsoft.com/office/drawing/2014/main" id="{D27D3FFD-5C52-4E77-A040-477FB2F849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3" r="10958"/>
            <a:stretch/>
          </p:blipFill>
          <p:spPr bwMode="auto">
            <a:xfrm>
              <a:off x="4211421" y="2338282"/>
              <a:ext cx="1398696" cy="76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ijdelijke aanduiding voor voettekst 2">
              <a:extLst>
                <a:ext uri="{FF2B5EF4-FFF2-40B4-BE49-F238E27FC236}">
                  <a16:creationId xmlns:a16="http://schemas.microsoft.com/office/drawing/2014/main" id="{1D20B375-E9CE-4ACA-A1D5-DAC2FA1376FF}"/>
                </a:ext>
              </a:extLst>
            </p:cNvPr>
            <p:cNvSpPr txBox="1">
              <a:spLocks/>
            </p:cNvSpPr>
            <p:nvPr/>
          </p:nvSpPr>
          <p:spPr>
            <a:xfrm>
              <a:off x="5501586" y="2355159"/>
              <a:ext cx="834155" cy="429730"/>
            </a:xfrm>
            <a:prstGeom prst="rect">
              <a:avLst/>
            </a:prstGeom>
          </p:spPr>
          <p:txBody>
            <a:bodyPr vert="horz" lIns="0" tIns="0" rIns="0" bIns="0" rtlCol="0" anchor="t" anchorCtr="0"/>
            <a:lstStyle>
              <a:defPPr>
                <a:defRPr lang="nl-NL"/>
              </a:defPPr>
              <a:lvl1pPr marL="0" algn="l" defTabSz="914400" rtl="0" eaLnBrk="1" latinLnBrk="0" hangingPunct="1">
                <a:defRPr sz="12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800">
                  <a:latin typeface="Arial Black" panose="020B0A04020102020204" pitchFamily="34" charset="0"/>
                </a:rPr>
                <a:t>1x</a:t>
              </a:r>
              <a:endParaRPr lang="en-US" sz="18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2062" name="Straight Arrow Connector 2061">
            <a:extLst>
              <a:ext uri="{FF2B5EF4-FFF2-40B4-BE49-F238E27FC236}">
                <a16:creationId xmlns:a16="http://schemas.microsoft.com/office/drawing/2014/main" id="{0D877252-CC79-42B4-8CA7-E288DF640B62}"/>
              </a:ext>
            </a:extLst>
          </p:cNvPr>
          <p:cNvCxnSpPr>
            <a:cxnSpLocks/>
          </p:cNvCxnSpPr>
          <p:nvPr/>
        </p:nvCxnSpPr>
        <p:spPr>
          <a:xfrm>
            <a:off x="1211251" y="4073658"/>
            <a:ext cx="739386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jdelijke aanduiding voor voettekst 2">
            <a:extLst>
              <a:ext uri="{FF2B5EF4-FFF2-40B4-BE49-F238E27FC236}">
                <a16:creationId xmlns:a16="http://schemas.microsoft.com/office/drawing/2014/main" id="{559F93C5-4538-43C1-9DF1-971D756CB558}"/>
              </a:ext>
            </a:extLst>
          </p:cNvPr>
          <p:cNvSpPr txBox="1">
            <a:spLocks/>
          </p:cNvSpPr>
          <p:nvPr/>
        </p:nvSpPr>
        <p:spPr>
          <a:xfrm>
            <a:off x="7898730" y="4118489"/>
            <a:ext cx="1064986" cy="35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>
                <a:solidFill>
                  <a:schemeClr val="accent1"/>
                </a:solidFill>
                <a:latin typeface="Arial Black" panose="020B0A04020102020204" pitchFamily="34" charset="0"/>
              </a:rPr>
              <a:t>Time</a:t>
            </a:r>
            <a:endParaRPr lang="en-US" sz="1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Tijdelijke aanduiding voor voettekst 2">
            <a:extLst>
              <a:ext uri="{FF2B5EF4-FFF2-40B4-BE49-F238E27FC236}">
                <a16:creationId xmlns:a16="http://schemas.microsoft.com/office/drawing/2014/main" id="{32F1E95E-A4BD-43DD-A1FF-2232146B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728631" cy="351000"/>
          </a:xfrm>
        </p:spPr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7FA045BB-C0FA-46FB-ACC1-E07A2A10FA0B}"/>
              </a:ext>
            </a:extLst>
          </p:cNvPr>
          <p:cNvGrpSpPr/>
          <p:nvPr/>
        </p:nvGrpSpPr>
        <p:grpSpPr>
          <a:xfrm>
            <a:off x="1591379" y="465462"/>
            <a:ext cx="2533107" cy="2564526"/>
            <a:chOff x="2682097" y="502981"/>
            <a:chExt cx="2533107" cy="2564526"/>
          </a:xfrm>
        </p:grpSpPr>
        <p:grpSp>
          <p:nvGrpSpPr>
            <p:cNvPr id="2067" name="Group 2066">
              <a:extLst>
                <a:ext uri="{FF2B5EF4-FFF2-40B4-BE49-F238E27FC236}">
                  <a16:creationId xmlns:a16="http://schemas.microsoft.com/office/drawing/2014/main" id="{4FE09761-318D-4035-8328-450E54D442EE}"/>
                </a:ext>
              </a:extLst>
            </p:cNvPr>
            <p:cNvGrpSpPr/>
            <p:nvPr/>
          </p:nvGrpSpPr>
          <p:grpSpPr>
            <a:xfrm>
              <a:off x="2682097" y="616704"/>
              <a:ext cx="2533107" cy="2450803"/>
              <a:chOff x="2682097" y="616704"/>
              <a:chExt cx="2533107" cy="245080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D31D628-7131-4FAC-8959-46FD489A5EEB}"/>
                  </a:ext>
                </a:extLst>
              </p:cNvPr>
              <p:cNvGrpSpPr/>
              <p:nvPr/>
            </p:nvGrpSpPr>
            <p:grpSpPr>
              <a:xfrm>
                <a:off x="2682097" y="616704"/>
                <a:ext cx="2533107" cy="2450803"/>
                <a:chOff x="1315346" y="512634"/>
                <a:chExt cx="2533107" cy="245080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10FC7E7-CAF9-47A3-9811-C1A98779D331}"/>
                    </a:ext>
                  </a:extLst>
                </p:cNvPr>
                <p:cNvSpPr/>
                <p:nvPr/>
              </p:nvSpPr>
              <p:spPr>
                <a:xfrm>
                  <a:off x="1315346" y="2403148"/>
                  <a:ext cx="527915" cy="56028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2000">
                      <a:latin typeface="Arial Black" panose="020B0A04020102020204" pitchFamily="34" charset="0"/>
                    </a:rPr>
                    <a:t>?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4800401-1452-4729-9D2B-BB6369785CBE}"/>
                    </a:ext>
                  </a:extLst>
                </p:cNvPr>
                <p:cNvSpPr/>
                <p:nvPr/>
              </p:nvSpPr>
              <p:spPr>
                <a:xfrm>
                  <a:off x="1827452" y="1709153"/>
                  <a:ext cx="458878" cy="46988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6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46E79AC-9758-41B3-9202-C15616100327}"/>
                    </a:ext>
                  </a:extLst>
                </p:cNvPr>
                <p:cNvSpPr/>
                <p:nvPr/>
              </p:nvSpPr>
              <p:spPr>
                <a:xfrm>
                  <a:off x="2315144" y="1077503"/>
                  <a:ext cx="361317" cy="38122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6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8F80895-971F-4C9E-AA70-A5AB54C3BCCF}"/>
                    </a:ext>
                  </a:extLst>
                </p:cNvPr>
                <p:cNvSpPr/>
                <p:nvPr/>
              </p:nvSpPr>
              <p:spPr>
                <a:xfrm>
                  <a:off x="2713454" y="564690"/>
                  <a:ext cx="272993" cy="2780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36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4" name="Tijdelijke aanduiding voor voettekst 2">
                  <a:extLst>
                    <a:ext uri="{FF2B5EF4-FFF2-40B4-BE49-F238E27FC236}">
                      <a16:creationId xmlns:a16="http://schemas.microsoft.com/office/drawing/2014/main" id="{0ED3663E-448F-4803-8A8B-D0C44052837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298662" y="1729359"/>
                  <a:ext cx="834155" cy="429730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nl-NL" sz="1800">
                      <a:latin typeface="Arial Black" panose="020B0A04020102020204" pitchFamily="34" charset="0"/>
                    </a:rPr>
                    <a:t>10x</a:t>
                  </a:r>
                  <a:endParaRPr lang="en-US" sz="18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6" name="Tijdelijke aanduiding voor voettekst 2">
                  <a:extLst>
                    <a:ext uri="{FF2B5EF4-FFF2-40B4-BE49-F238E27FC236}">
                      <a16:creationId xmlns:a16="http://schemas.microsoft.com/office/drawing/2014/main" id="{D556DC6F-1BFC-4F8A-A777-DA12F93B19D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09052" y="1106895"/>
                  <a:ext cx="834155" cy="429730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nl-NL" sz="1800">
                      <a:latin typeface="Arial Black" panose="020B0A04020102020204" pitchFamily="34" charset="0"/>
                    </a:rPr>
                    <a:t>100x</a:t>
                  </a:r>
                  <a:endParaRPr lang="en-US" sz="18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7" name="Tijdelijke aanduiding voor voettekst 2">
                  <a:extLst>
                    <a:ext uri="{FF2B5EF4-FFF2-40B4-BE49-F238E27FC236}">
                      <a16:creationId xmlns:a16="http://schemas.microsoft.com/office/drawing/2014/main" id="{4DB6A0A9-3BA4-440B-A699-978C65FFD2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014298" y="512634"/>
                  <a:ext cx="834155" cy="429730"/>
                </a:xfrm>
                <a:prstGeom prst="rect">
                  <a:avLst/>
                </a:prstGeom>
              </p:spPr>
              <p:txBody>
                <a:bodyPr vert="horz" lIns="0" tIns="0" rIns="0" bIns="0" rtlCol="0" anchor="t" anchorCtr="0"/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nl-NL" sz="1800">
                      <a:latin typeface="Arial Black" panose="020B0A04020102020204" pitchFamily="34" charset="0"/>
                    </a:rPr>
                    <a:t>1000x</a:t>
                  </a:r>
                  <a:endParaRPr lang="en-US" sz="1800" dirty="0"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58" name="Tijdelijke aanduiding voor voettekst 2">
                <a:extLst>
                  <a:ext uri="{FF2B5EF4-FFF2-40B4-BE49-F238E27FC236}">
                    <a16:creationId xmlns:a16="http://schemas.microsoft.com/office/drawing/2014/main" id="{66D32D13-D3EA-41FB-B1E5-B8DC46A51A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4532" y="2518190"/>
                <a:ext cx="834155" cy="429730"/>
              </a:xfrm>
              <a:prstGeom prst="rect">
                <a:avLst/>
              </a:prstGeom>
            </p:spPr>
            <p:txBody>
              <a:bodyPr vert="horz" lIns="0" tIns="0" rIns="0" bIns="0" rtlCol="0" anchor="t" anchorCtr="0"/>
              <a:lstStyle>
                <a:defPPr>
                  <a:defRPr lang="nl-NL"/>
                </a:defPPr>
                <a:lvl1pPr marL="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1800">
                    <a:latin typeface="Arial Black" panose="020B0A04020102020204" pitchFamily="34" charset="0"/>
                  </a:rPr>
                  <a:t>1x</a:t>
                </a:r>
                <a:endParaRPr lang="en-US" sz="1800" dirty="0"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D8AE305C-2AC0-443F-A677-098260AF4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9128" y="502981"/>
              <a:ext cx="1345436" cy="2098433"/>
            </a:xfrm>
            <a:prstGeom prst="straightConnector1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A3FF5258-F59C-4BA4-98BD-F8466DC5BE33}"/>
              </a:ext>
            </a:extLst>
          </p:cNvPr>
          <p:cNvCxnSpPr>
            <a:cxnSpLocks/>
          </p:cNvCxnSpPr>
          <p:nvPr/>
        </p:nvCxnSpPr>
        <p:spPr>
          <a:xfrm flipV="1">
            <a:off x="4134293" y="906517"/>
            <a:ext cx="4322758" cy="1797977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C63D6D-83E3-4D24-AEF1-8967948469B3}"/>
              </a:ext>
            </a:extLst>
          </p:cNvPr>
          <p:cNvCxnSpPr>
            <a:cxnSpLocks/>
          </p:cNvCxnSpPr>
          <p:nvPr/>
        </p:nvCxnSpPr>
        <p:spPr>
          <a:xfrm flipH="1">
            <a:off x="4415481" y="500376"/>
            <a:ext cx="388878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ijdelijke aanduiding voor voettekst 2">
            <a:extLst>
              <a:ext uri="{FF2B5EF4-FFF2-40B4-BE49-F238E27FC236}">
                <a16:creationId xmlns:a16="http://schemas.microsoft.com/office/drawing/2014/main" id="{403B08D6-4E7F-401D-9BFA-C6752C58E98F}"/>
              </a:ext>
            </a:extLst>
          </p:cNvPr>
          <p:cNvSpPr txBox="1">
            <a:spLocks/>
          </p:cNvSpPr>
          <p:nvPr/>
        </p:nvSpPr>
        <p:spPr>
          <a:xfrm>
            <a:off x="5376690" y="310299"/>
            <a:ext cx="2579641" cy="35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of World Energy Demand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Afbeeldingsresultaat voor commercial fusion power plant">
            <a:extLst>
              <a:ext uri="{FF2B5EF4-FFF2-40B4-BE49-F238E27FC236}">
                <a16:creationId xmlns:a16="http://schemas.microsoft.com/office/drawing/2014/main" id="{6EB78DC3-6D53-411E-AA5D-26475E07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37" y="2782781"/>
            <a:ext cx="827795" cy="6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jdelijke aanduiding voor voettekst 2">
            <a:extLst>
              <a:ext uri="{FF2B5EF4-FFF2-40B4-BE49-F238E27FC236}">
                <a16:creationId xmlns:a16="http://schemas.microsoft.com/office/drawing/2014/main" id="{E1674839-2A8B-4DDA-884D-1E8E991F3D93}"/>
              </a:ext>
            </a:extLst>
          </p:cNvPr>
          <p:cNvSpPr txBox="1">
            <a:spLocks/>
          </p:cNvSpPr>
          <p:nvPr/>
        </p:nvSpPr>
        <p:spPr>
          <a:xfrm>
            <a:off x="4564962" y="2574943"/>
            <a:ext cx="1516759" cy="35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/>
              <a:t>Prototyping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2524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it mean, building 16 devices for 5 $/W?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0100" y="1160704"/>
            <a:ext cx="7922712" cy="3381619"/>
          </a:xfrm>
        </p:spPr>
        <p:txBody>
          <a:bodyPr/>
          <a:lstStyle/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With 5$/W, this means 5 $/W *10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W *16 = 80 bn$.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That is what the world needs to invest in fusion in 2050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 the next decade: 176 bn$ and the one after that: 762 bn$ (= 80 bn$ per year)</a:t>
            </a: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That is the size of the industry.</a:t>
            </a: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With 2 $/W, 1GW, Lifetime 40 years, 60% Efficiency, 80% Capacity factor, 7% Discount Rate, 0.1$/kWh selling price: 14 years payback time after machine start.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Investments need to be made before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starts.</a:t>
            </a:r>
          </a:p>
          <a:p>
            <a:pPr lvl="1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That means getting devices three to four times as cheap at the start of growth.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Can we get the cost here?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jdelijke aanduiding voor voettekst 2">
            <a:extLst>
              <a:ext uri="{FF2B5EF4-FFF2-40B4-BE49-F238E27FC236}">
                <a16:creationId xmlns:a16="http://schemas.microsoft.com/office/drawing/2014/main" id="{FFB9BA01-073C-4C97-916C-0A9C1846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178" y="4772381"/>
            <a:ext cx="6728631" cy="351000"/>
          </a:xfrm>
        </p:spPr>
        <p:txBody>
          <a:bodyPr/>
          <a:lstStyle/>
          <a:p>
            <a:r>
              <a:rPr lang="en-US"/>
              <a:t>Energy Industry Economics – How fast can fusion grow?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presentatie16x9.potx" id="{770E10A8-3EF9-4F7C-A886-D4D190AA35FD}" vid="{61C23782-C5E4-40BF-AE15-3E192F0EFF6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TUe_presentatie16x9</Template>
  <TotalTime>7290</TotalTime>
  <Words>2754</Words>
  <Application>Microsoft Office PowerPoint</Application>
  <PresentationFormat>On-screen Show (16:9)</PresentationFormat>
  <Paragraphs>360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BBG CJK</vt:lpstr>
      <vt:lpstr>Calibri</vt:lpstr>
      <vt:lpstr>Wingdings</vt:lpstr>
      <vt:lpstr>TUe</vt:lpstr>
      <vt:lpstr>Energy Industry  Economics</vt:lpstr>
      <vt:lpstr>ITER is a long awaited milestone on the journey towards fusion electricity</vt:lpstr>
      <vt:lpstr>EUROfusion Socio-Economic Studies 2017: 14% Electricity in 2100</vt:lpstr>
      <vt:lpstr>What does it mean, having 900 devices in 2100?</vt:lpstr>
      <vt:lpstr>PowerPoint Presentation</vt:lpstr>
      <vt:lpstr>What trajectory could fusion find in the next decades?</vt:lpstr>
      <vt:lpstr>What trajectory could fusion find in the next decades?</vt:lpstr>
      <vt:lpstr>Are we developing the power plant the world is waiting for?</vt:lpstr>
      <vt:lpstr>What does it mean, building 16 devices for 5 $/W?</vt:lpstr>
      <vt:lpstr>A typical energy source Annual investments go up to 300 bn$/yr – after 30 years of exponential growth</vt:lpstr>
      <vt:lpstr>What does it mean, being at the PhD Event in 2018?</vt:lpstr>
      <vt:lpstr>Breakthrough areas</vt:lpstr>
      <vt:lpstr>https://www.kialo.com/23314/ </vt:lpstr>
      <vt:lpstr>https://www.kialo.com/23314/ </vt:lpstr>
      <vt:lpstr>https://www.kialo.com/23314/ </vt:lpstr>
      <vt:lpstr>Shell Sky Scenario: meeting Paris – the world does not wait for fusion</vt:lpstr>
      <vt:lpstr>Backup Slides</vt:lpstr>
      <vt:lpstr>PowerPoint Presentation</vt:lpstr>
      <vt:lpstr>EUROfusion SES Baseline goes with a doubling time of 4.2 years</vt:lpstr>
      <vt:lpstr>Draw typical energy technology lines for fusion: fusion is not too expensive...</vt:lpstr>
      <vt:lpstr>Historical data shows a growth pattern: 2 to 3 decades exponential growth</vt:lpstr>
      <vt:lpstr>The EUROfusion Roadmap (2018) sketches DEMO in the 2060s</vt:lpstr>
      <vt:lpstr>Cost: The EUROfusion Socio-Economic Study</vt:lpstr>
      <vt:lpstr>Shell Sky Scenario: meeting Paris – the world does not wait for fusion</vt:lpstr>
      <vt:lpstr>PowerPoint Presentation</vt:lpstr>
      <vt:lpstr>PowerPoint Presentation</vt:lpstr>
      <vt:lpstr>EUROfusion SES 2016: Electricity production  </vt:lpstr>
      <vt:lpstr>Socio Economic Studies – Cabal et. al. – EFDA TIMES 2012</vt:lpstr>
      <vt:lpstr>How will fusion do?</vt:lpstr>
      <vt:lpstr>Outline</vt:lpstr>
      <vt:lpstr>End of  Document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over 2 lines</dc:title>
  <dc:creator>Guido Lange</dc:creator>
  <cp:lastModifiedBy>Lange, A.G.G.</cp:lastModifiedBy>
  <cp:revision>274</cp:revision>
  <dcterms:created xsi:type="dcterms:W3CDTF">2018-10-31T18:57:38Z</dcterms:created>
  <dcterms:modified xsi:type="dcterms:W3CDTF">2018-11-29T12:35:31Z</dcterms:modified>
</cp:coreProperties>
</file>