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98" r:id="rId2"/>
    <p:sldId id="462" r:id="rId3"/>
    <p:sldId id="460" r:id="rId4"/>
    <p:sldId id="401" r:id="rId5"/>
    <p:sldId id="572" r:id="rId6"/>
    <p:sldId id="573" r:id="rId7"/>
    <p:sldId id="574" r:id="rId8"/>
    <p:sldId id="575" r:id="rId9"/>
    <p:sldId id="576" r:id="rId10"/>
    <p:sldId id="579" r:id="rId11"/>
    <p:sldId id="580" r:id="rId12"/>
    <p:sldId id="560" r:id="rId13"/>
    <p:sldId id="275" r:id="rId14"/>
    <p:sldId id="276" r:id="rId15"/>
    <p:sldId id="277" r:id="rId16"/>
    <p:sldId id="278" r:id="rId17"/>
    <p:sldId id="605" r:id="rId18"/>
    <p:sldId id="509" r:id="rId19"/>
    <p:sldId id="363" r:id="rId20"/>
    <p:sldId id="502" r:id="rId21"/>
    <p:sldId id="594" r:id="rId22"/>
    <p:sldId id="595" r:id="rId23"/>
    <p:sldId id="596" r:id="rId24"/>
    <p:sldId id="583" r:id="rId25"/>
    <p:sldId id="588" r:id="rId26"/>
    <p:sldId id="597" r:id="rId27"/>
    <p:sldId id="598" r:id="rId28"/>
    <p:sldId id="599" r:id="rId29"/>
    <p:sldId id="600" r:id="rId30"/>
    <p:sldId id="494" r:id="rId31"/>
    <p:sldId id="601" r:id="rId32"/>
    <p:sldId id="298" r:id="rId33"/>
    <p:sldId id="299" r:id="rId34"/>
    <p:sldId id="535" r:id="rId35"/>
    <p:sldId id="534" r:id="rId36"/>
    <p:sldId id="585" r:id="rId37"/>
    <p:sldId id="603" r:id="rId38"/>
    <p:sldId id="604" r:id="rId39"/>
    <p:sldId id="418" r:id="rId40"/>
    <p:sldId id="464" r:id="rId41"/>
    <p:sldId id="498" r:id="rId42"/>
    <p:sldId id="499" r:id="rId43"/>
    <p:sldId id="567" r:id="rId44"/>
    <p:sldId id="424" r:id="rId45"/>
    <p:sldId id="587" r:id="rId46"/>
    <p:sldId id="527" r:id="rId4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34" autoAdjust="0"/>
    <p:restoredTop sz="94660"/>
  </p:normalViewPr>
  <p:slideViewPr>
    <p:cSldViewPr>
      <p:cViewPr>
        <p:scale>
          <a:sx n="75" d="100"/>
          <a:sy n="75" d="100"/>
        </p:scale>
        <p:origin x="-678" y="-4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3" Type="http://schemas.openxmlformats.org/officeDocument/2006/relationships/image" Target="../media/image122.gif"/><Relationship Id="rId7" Type="http://schemas.openxmlformats.org/officeDocument/2006/relationships/image" Target="../media/image126.gif"/><Relationship Id="rId2" Type="http://schemas.openxmlformats.org/officeDocument/2006/relationships/image" Target="../media/image121.jp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5.png"/><Relationship Id="rId5" Type="http://schemas.openxmlformats.org/officeDocument/2006/relationships/image" Target="../media/image124.gif"/><Relationship Id="rId4" Type="http://schemas.openxmlformats.org/officeDocument/2006/relationships/image" Target="../media/image123.jpg"/><Relationship Id="rId9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26217805812321E-2"/>
          <c:y val="4.8369734480900518E-2"/>
          <c:w val="0.88693810504320303"/>
          <c:h val="0.85494948606284549"/>
        </c:manualLayout>
      </c:layout>
      <c:pie3DChart>
        <c:varyColors val="1"/>
        <c:ser>
          <c:idx val="0"/>
          <c:order val="0"/>
          <c:spPr>
            <a:ln>
              <a:solidFill>
                <a:schemeClr val="accent1"/>
              </a:solidFill>
            </a:ln>
          </c:spPr>
          <c:explosion val="9"/>
          <c:dPt>
            <c:idx val="0"/>
            <c:bubble3D val="0"/>
            <c:spPr>
              <a:blipFill dpi="0" rotWithShape="1">
                <a:blip xmlns:r="http://schemas.openxmlformats.org/officeDocument/2006/relationships" r:embed="rId2"/>
                <a:srcRect/>
                <a:stretch>
                  <a:fillRect l="-5000" t="-5000" r="-7000" b="-5000"/>
                </a:stretch>
              </a:blipFill>
              <a:ln>
                <a:solidFill>
                  <a:schemeClr val="accent1"/>
                </a:solidFill>
              </a:ln>
            </c:spPr>
          </c:dPt>
          <c:dPt>
            <c:idx val="1"/>
            <c:bubble3D val="0"/>
            <c:spPr>
              <a:blipFill dpi="0" rotWithShape="1">
                <a:blip xmlns:r="http://schemas.openxmlformats.org/officeDocument/2006/relationships" r:embed="rId3"/>
                <a:srcRect/>
                <a:stretch>
                  <a:fillRect l="-13000" b="-80000"/>
                </a:stretch>
              </a:blipFill>
              <a:ln>
                <a:solidFill>
                  <a:schemeClr val="accent1"/>
                </a:solidFill>
              </a:ln>
            </c:spPr>
          </c:dPt>
          <c:dPt>
            <c:idx val="2"/>
            <c:bubble3D val="0"/>
            <c:spPr>
              <a:blipFill dpi="0" rotWithShape="1">
                <a:blip xmlns:r="http://schemas.openxmlformats.org/officeDocument/2006/relationships" r:embed="rId4"/>
                <a:srcRect/>
                <a:stretch>
                  <a:fillRect l="-13000" t="-20000" b="-16000"/>
                </a:stretch>
              </a:blipFill>
              <a:ln>
                <a:solidFill>
                  <a:schemeClr val="accent1"/>
                </a:solidFill>
              </a:ln>
            </c:spPr>
          </c:dPt>
          <c:dPt>
            <c:idx val="3"/>
            <c:bubble3D val="0"/>
            <c:spPr>
              <a:blipFill dpi="0" rotWithShape="1">
                <a:blip xmlns:r="http://schemas.openxmlformats.org/officeDocument/2006/relationships" r:embed="rId5"/>
                <a:srcRect/>
                <a:stretch>
                  <a:fillRect l="-13000" t="-5000" b="-31000"/>
                </a:stretch>
              </a:blipFill>
              <a:ln>
                <a:solidFill>
                  <a:schemeClr val="accent1"/>
                </a:solidFill>
              </a:ln>
            </c:spPr>
          </c:dPt>
          <c:dPt>
            <c:idx val="4"/>
            <c:bubble3D val="0"/>
            <c:spPr>
              <a:blipFill dpi="0" rotWithShape="1">
                <a:blip xmlns:r="http://schemas.openxmlformats.org/officeDocument/2006/relationships" r:embed="rId6"/>
                <a:srcRect/>
                <a:stretch>
                  <a:fillRect l="-5000" t="-5000" b="-5000"/>
                </a:stretch>
              </a:blipFill>
              <a:ln>
                <a:solidFill>
                  <a:schemeClr val="accent1"/>
                </a:solidFill>
              </a:ln>
            </c:spPr>
          </c:dPt>
          <c:dPt>
            <c:idx val="5"/>
            <c:bubble3D val="0"/>
            <c:spPr>
              <a:blipFill>
                <a:blip xmlns:r="http://schemas.openxmlformats.org/officeDocument/2006/relationships" r:embed="rId7"/>
                <a:stretch>
                  <a:fillRect l="-5000" t="-5000" r="-56000" b="-5000"/>
                </a:stretch>
              </a:blipFill>
              <a:ln>
                <a:solidFill>
                  <a:schemeClr val="accent1"/>
                </a:solidFill>
              </a:ln>
            </c:spPr>
          </c:dPt>
          <c:dPt>
            <c:idx val="6"/>
            <c:bubble3D val="0"/>
            <c:spPr>
              <a:blipFill dpi="0" rotWithShape="1">
                <a:blip xmlns:r="http://schemas.openxmlformats.org/officeDocument/2006/relationships" r:embed="rId8"/>
                <a:srcRect/>
                <a:stretch>
                  <a:fillRect l="-5000" t="-5000" r="-56000" b="-5000"/>
                </a:stretch>
              </a:blipFill>
              <a:ln>
                <a:solidFill>
                  <a:schemeClr val="accent1"/>
                </a:solidFill>
              </a:ln>
            </c:spPr>
          </c:dPt>
          <c:dLbls>
            <c:dLbl>
              <c:idx val="0"/>
              <c:layout>
                <c:manualLayout>
                  <c:x val="-0.32023554933188242"/>
                  <c:y val="-0.2441576625047307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69.6%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6.33147113594040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318621145964939E-2"/>
                  <c:y val="-5.259150298520377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4.1%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897582055960161E-2"/>
                  <c:y val="-2.234636871508376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3,9%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4,3%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5.8%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'Distribution by Member'!$B$3:$H$3</c:f>
              <c:strCache>
                <c:ptCount val="7"/>
                <c:pt idx="0">
                  <c:v>EU</c:v>
                </c:pt>
                <c:pt idx="1">
                  <c:v>CN</c:v>
                </c:pt>
                <c:pt idx="2">
                  <c:v>IN</c:v>
                </c:pt>
                <c:pt idx="3">
                  <c:v>JP</c:v>
                </c:pt>
                <c:pt idx="4">
                  <c:v>KR</c:v>
                </c:pt>
                <c:pt idx="5">
                  <c:v>RF</c:v>
                </c:pt>
                <c:pt idx="6">
                  <c:v>US</c:v>
                </c:pt>
              </c:strCache>
            </c:strRef>
          </c:cat>
          <c:val>
            <c:numRef>
              <c:f>'Distribution by Member'!$B$19:$H$19</c:f>
              <c:numCache>
                <c:formatCode>0.00%</c:formatCode>
                <c:ptCount val="7"/>
                <c:pt idx="0">
                  <c:v>0.69470404984423673</c:v>
                </c:pt>
                <c:pt idx="1">
                  <c:v>8.566978193146417E-2</c:v>
                </c:pt>
                <c:pt idx="2">
                  <c:v>3.4267912772585667E-2</c:v>
                </c:pt>
                <c:pt idx="3">
                  <c:v>3.8940809968847349E-2</c:v>
                </c:pt>
                <c:pt idx="4">
                  <c:v>4.9844236760124609E-2</c:v>
                </c:pt>
                <c:pt idx="5">
                  <c:v>4.6728971962616821E-2</c:v>
                </c:pt>
                <c:pt idx="6">
                  <c:v>4.9844236760124609E-2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9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3B77A-77B9-4225-BD8D-9AD2CC5DEE2E}" type="datetimeFigureOut">
              <a:rPr lang="en-GB" smtClean="0"/>
              <a:t>07/11/2018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1FD3F-3657-4885-BD52-8F9145160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785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0AE7-AC91-4B95-8DEE-E25EDBB87F4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021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KD:</a:t>
            </a:r>
            <a:r>
              <a:rPr lang="en-US" baseline="0" dirty="0" smtClean="0"/>
              <a:t> “represent” KD: Remove “on” from dates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88385-607C-448B-A3BC-A4D606B8405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825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75534-F288-4EBA-8DAA-3AE2C5CD6DF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998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A1C04-F9B0-C94A-B102-4470F8F34A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15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661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1FD3F-3657-4885-BD52-8F91451603B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9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 descr="PowerPoint_Graphic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729076"/>
            <a:ext cx="9180512" cy="4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8460432" y="4786226"/>
            <a:ext cx="5932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9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700DA413-F592-4FE7-9851-FA3596672E1A}" type="slidenum">
              <a:rPr lang="en-GB" sz="900" b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>
                <a:spcBef>
                  <a:spcPct val="50000"/>
                </a:spcBef>
              </a:pPr>
              <a:t>‹#›</a:t>
            </a:fld>
            <a:r>
              <a:rPr lang="en-GB" sz="9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/43</a:t>
            </a:r>
            <a:endParaRPr lang="en-GB" sz="900" b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576096" y="4824740"/>
            <a:ext cx="5904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kern="1200" baseline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FuseNet</a:t>
            </a:r>
            <a:r>
              <a:rPr lang="en-US" sz="1100" b="0" i="0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PhD Event, </a:t>
            </a:r>
            <a:r>
              <a:rPr lang="pt-BR" sz="1100" b="0" i="0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pt-BR" sz="1100" b="0" i="0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ITER, </a:t>
            </a:r>
            <a:r>
              <a:rPr lang="pt-BR" sz="1100" b="0" i="0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</a:t>
            </a:r>
            <a:r>
              <a:rPr lang="pt-BR" sz="1100" b="0" i="0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November  </a:t>
            </a:r>
            <a:r>
              <a:rPr lang="fr-FR" sz="1100" b="0" i="0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jpe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Relationship Id="rId9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Relationship Id="rId9" Type="http://schemas.openxmlformats.org/officeDocument/2006/relationships/image" Target="../media/image85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6.jpeg"/><Relationship Id="rId7" Type="http://schemas.openxmlformats.org/officeDocument/2006/relationships/image" Target="../media/image8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1.jpeg"/><Relationship Id="rId4" Type="http://schemas.openxmlformats.org/officeDocument/2006/relationships/image" Target="../media/image85.gif"/><Relationship Id="rId9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93.jpeg"/><Relationship Id="rId7" Type="http://schemas.openxmlformats.org/officeDocument/2006/relationships/image" Target="../media/image9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83.png"/><Relationship Id="rId4" Type="http://schemas.openxmlformats.org/officeDocument/2006/relationships/image" Target="../media/image84.png"/><Relationship Id="rId9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04.jpeg"/><Relationship Id="rId3" Type="http://schemas.openxmlformats.org/officeDocument/2006/relationships/image" Target="../media/image84.png"/><Relationship Id="rId7" Type="http://schemas.openxmlformats.org/officeDocument/2006/relationships/image" Target="../media/image100.jpeg"/><Relationship Id="rId12" Type="http://schemas.openxmlformats.org/officeDocument/2006/relationships/image" Target="../media/image103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83.png"/><Relationship Id="rId5" Type="http://schemas.openxmlformats.org/officeDocument/2006/relationships/image" Target="../media/image98.jpeg"/><Relationship Id="rId10" Type="http://schemas.openxmlformats.org/officeDocument/2006/relationships/image" Target="../media/image102.jpeg"/><Relationship Id="rId4" Type="http://schemas.openxmlformats.org/officeDocument/2006/relationships/image" Target="../media/image97.jpeg"/><Relationship Id="rId9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rnouxr\Documents\Work\En Cours\DRONE RICHE PLATFORM MARCH 2018\Drone_Platform_Riche_full_1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" t="-1151" r="2541" b="16156"/>
          <a:stretch/>
        </p:blipFill>
        <p:spPr bwMode="auto">
          <a:xfrm>
            <a:off x="-76200" y="-120063"/>
            <a:ext cx="9296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-92546"/>
            <a:ext cx="9144000" cy="149271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ITER</a:t>
            </a:r>
          </a:p>
          <a:p>
            <a:r>
              <a:rPr lang="fr-FR" sz="2500" dirty="0" smtClean="0"/>
              <a:t>The </a:t>
            </a:r>
            <a:r>
              <a:rPr lang="fr-FR" sz="2500" dirty="0" err="1"/>
              <a:t>way</a:t>
            </a:r>
            <a:r>
              <a:rPr lang="fr-FR" sz="2500" dirty="0"/>
              <a:t> to a new, clean, </a:t>
            </a:r>
            <a:r>
              <a:rPr lang="fr-FR" sz="2500" dirty="0" err="1" smtClean="0"/>
              <a:t>safe</a:t>
            </a:r>
            <a:r>
              <a:rPr lang="fr-FR" sz="2500" dirty="0" smtClean="0"/>
              <a:t> and </a:t>
            </a:r>
            <a:r>
              <a:rPr lang="fr-FR" sz="2500" dirty="0" err="1" smtClean="0"/>
              <a:t>nearly</a:t>
            </a:r>
            <a:r>
              <a:rPr lang="fr-FR" sz="2500" dirty="0" smtClean="0"/>
              <a:t> </a:t>
            </a:r>
            <a:r>
              <a:rPr lang="fr-FR" sz="2500" dirty="0" err="1" smtClean="0"/>
              <a:t>unlimited</a:t>
            </a:r>
            <a:r>
              <a:rPr lang="fr-FR" sz="2500" dirty="0" smtClean="0"/>
              <a:t> </a:t>
            </a:r>
            <a:r>
              <a:rPr lang="fr-FR" sz="2500" dirty="0" err="1"/>
              <a:t>energy</a:t>
            </a:r>
            <a:endParaRPr lang="fr-FR" sz="2500" dirty="0"/>
          </a:p>
        </p:txBody>
      </p:sp>
      <p:sp>
        <p:nvSpPr>
          <p:cNvPr id="5" name="Rectangle 4"/>
          <p:cNvSpPr/>
          <p:nvPr/>
        </p:nvSpPr>
        <p:spPr>
          <a:xfrm>
            <a:off x="2736000" y="4400550"/>
            <a:ext cx="3492000" cy="261610"/>
          </a:xfrm>
          <a:prstGeom prst="rect">
            <a:avLst/>
          </a:prstGeom>
          <a:solidFill>
            <a:schemeClr val="tx2"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Bernard BIGOT, 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Director-General, </a:t>
            </a:r>
            <a:r>
              <a: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</a:t>
            </a:r>
            <a:r>
              <a:rPr lang="fr-FR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8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5757332" y="2317565"/>
            <a:ext cx="1317094" cy="1082706"/>
          </a:xfrm>
          <a:prstGeom prst="roundRect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  <a:bevelB/>
          </a:sp3d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ITER Project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826226" y="1094724"/>
            <a:ext cx="918114" cy="774948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IO</a:t>
            </a:r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986466" y="2469733"/>
            <a:ext cx="918114" cy="774948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EU</a:t>
            </a:r>
            <a:endParaRPr lang="en-GB" sz="28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4386282" y="3606120"/>
            <a:ext cx="918114" cy="774948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/>
                </a:solidFill>
              </a:rPr>
              <a:t>KO</a:t>
            </a:r>
            <a:endParaRPr lang="en-GB" sz="2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010224" y="3903036"/>
            <a:ext cx="918114" cy="774948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</a:t>
            </a:r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711075" y="3606120"/>
            <a:ext cx="918114" cy="774948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34703" y="1428750"/>
            <a:ext cx="3672408" cy="27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7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ITER Members make cash and in-kind contributions 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(90%) to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ITER 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Project. They have established Domestic Agencies to handle the contracts to industry.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ITER Organization Central Team manages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ITER Project in close collaboration with the 7 Domestic 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Agencies.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ITER 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Members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share 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all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intellectual 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Property generated by the Project.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 pitchFamily="34" charset="0"/>
              <a:buChar char="•"/>
            </a:pP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6" name="Right Arrow 13"/>
          <p:cNvSpPr>
            <a:spLocks noChangeArrowheads="1"/>
          </p:cNvSpPr>
          <p:nvPr/>
        </p:nvSpPr>
        <p:spPr bwMode="auto">
          <a:xfrm>
            <a:off x="4919992" y="2784705"/>
            <a:ext cx="342082" cy="74213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7" name="Right Arrow 13"/>
          <p:cNvSpPr>
            <a:spLocks noChangeArrowheads="1"/>
          </p:cNvSpPr>
          <p:nvPr/>
        </p:nvSpPr>
        <p:spPr bwMode="auto">
          <a:xfrm rot="5400000">
            <a:off x="6105119" y="2066779"/>
            <a:ext cx="305214" cy="83178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8" name="Right Arrow 13"/>
          <p:cNvSpPr>
            <a:spLocks noChangeArrowheads="1"/>
          </p:cNvSpPr>
          <p:nvPr/>
        </p:nvSpPr>
        <p:spPr bwMode="auto">
          <a:xfrm rot="7978316">
            <a:off x="7106397" y="2224760"/>
            <a:ext cx="305214" cy="83178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9" name="Right Arrow 13"/>
          <p:cNvSpPr>
            <a:spLocks noChangeArrowheads="1"/>
          </p:cNvSpPr>
          <p:nvPr/>
        </p:nvSpPr>
        <p:spPr bwMode="auto">
          <a:xfrm rot="10800000">
            <a:off x="7289526" y="2784705"/>
            <a:ext cx="342082" cy="74213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0" name="Right Arrow 13"/>
          <p:cNvSpPr>
            <a:spLocks noChangeArrowheads="1"/>
          </p:cNvSpPr>
          <p:nvPr/>
        </p:nvSpPr>
        <p:spPr bwMode="auto">
          <a:xfrm rot="13325616">
            <a:off x="7202812" y="3511910"/>
            <a:ext cx="342082" cy="74213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1" name="Right Arrow 13"/>
          <p:cNvSpPr>
            <a:spLocks noChangeArrowheads="1"/>
          </p:cNvSpPr>
          <p:nvPr/>
        </p:nvSpPr>
        <p:spPr bwMode="auto">
          <a:xfrm rot="16200000">
            <a:off x="6199866" y="3621704"/>
            <a:ext cx="305214" cy="83176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2" name="Right Arrow 13"/>
          <p:cNvSpPr>
            <a:spLocks noChangeArrowheads="1"/>
          </p:cNvSpPr>
          <p:nvPr/>
        </p:nvSpPr>
        <p:spPr bwMode="auto">
          <a:xfrm rot="18819834">
            <a:off x="5250120" y="3491132"/>
            <a:ext cx="305214" cy="83178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307702" y="1472901"/>
            <a:ext cx="918114" cy="774948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</a:t>
            </a:r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Minus 4"/>
          <p:cNvSpPr/>
          <p:nvPr/>
        </p:nvSpPr>
        <p:spPr bwMode="auto">
          <a:xfrm rot="20185049">
            <a:off x="5221550" y="1470029"/>
            <a:ext cx="341680" cy="17144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4" name="Minus 33"/>
          <p:cNvSpPr/>
          <p:nvPr/>
        </p:nvSpPr>
        <p:spPr bwMode="auto">
          <a:xfrm rot="1074555">
            <a:off x="6817396" y="1514193"/>
            <a:ext cx="373345" cy="17144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5" name="Minus 34"/>
          <p:cNvSpPr/>
          <p:nvPr/>
        </p:nvSpPr>
        <p:spPr bwMode="auto">
          <a:xfrm rot="14669594">
            <a:off x="7981591" y="2207689"/>
            <a:ext cx="313352" cy="19215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0" name="Minus 39"/>
          <p:cNvSpPr/>
          <p:nvPr/>
        </p:nvSpPr>
        <p:spPr bwMode="auto">
          <a:xfrm rot="17112109">
            <a:off x="8219377" y="3358945"/>
            <a:ext cx="313352" cy="19215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1" name="Minus 40"/>
          <p:cNvSpPr/>
          <p:nvPr/>
        </p:nvSpPr>
        <p:spPr bwMode="auto">
          <a:xfrm rot="17555815">
            <a:off x="4186860" y="2259885"/>
            <a:ext cx="313352" cy="19215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2" name="Minus 41"/>
          <p:cNvSpPr/>
          <p:nvPr/>
        </p:nvSpPr>
        <p:spPr bwMode="auto">
          <a:xfrm rot="14669594">
            <a:off x="4234891" y="3323875"/>
            <a:ext cx="313352" cy="19215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3" name="Minus 42"/>
          <p:cNvSpPr/>
          <p:nvPr/>
        </p:nvSpPr>
        <p:spPr bwMode="auto">
          <a:xfrm rot="11615720">
            <a:off x="5406271" y="4132706"/>
            <a:ext cx="351203" cy="17144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4" name="Minus 43"/>
          <p:cNvSpPr/>
          <p:nvPr/>
        </p:nvSpPr>
        <p:spPr bwMode="auto">
          <a:xfrm rot="20659237">
            <a:off x="7124001" y="4115882"/>
            <a:ext cx="351203" cy="171449"/>
          </a:xfrm>
          <a:prstGeom prst="mathMinus">
            <a:avLst/>
          </a:prstGeom>
          <a:solidFill>
            <a:srgbClr val="00B0F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5" name="Right Arrow 13"/>
          <p:cNvSpPr>
            <a:spLocks noChangeArrowheads="1"/>
          </p:cNvSpPr>
          <p:nvPr/>
        </p:nvSpPr>
        <p:spPr bwMode="auto">
          <a:xfrm rot="2042201">
            <a:off x="5160233" y="2242021"/>
            <a:ext cx="342082" cy="74213"/>
          </a:xfrm>
          <a:prstGeom prst="rightArrow">
            <a:avLst>
              <a:gd name="adj1" fmla="val 50000"/>
              <a:gd name="adj2" fmla="val 5039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" y="87474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u="none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</a:rPr>
              <a:t>An integrated project:</a:t>
            </a:r>
            <a:endParaRPr lang="en-US" sz="4800" b="1" u="none" dirty="0">
              <a:solidFill>
                <a:schemeClr val="bg1">
                  <a:lumMod val="95000"/>
                </a:scheme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Tahoma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none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</a:rPr>
              <a:t>Central Team &amp; Seven Domestic Agencies</a:t>
            </a:r>
            <a:endParaRPr lang="en-GB" altLang="ja-JP" b="1" u="none" dirty="0">
              <a:solidFill>
                <a:schemeClr val="bg1">
                  <a:lumMod val="95000"/>
                </a:scheme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Tahoma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7341331" y="1350963"/>
            <a:ext cx="900920" cy="77585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>
                    <a:alpha val="82000"/>
                  </a:srgbClr>
                </a:solidFill>
                <a:latin typeface="Century Gothic" pitchFamily="34" charset="0"/>
              </a:rPr>
              <a:t>CN</a:t>
            </a:r>
            <a:endParaRPr lang="en-GB" sz="2000" b="1" dirty="0">
              <a:solidFill>
                <a:srgbClr val="000000">
                  <a:alpha val="82000"/>
                </a:srgbClr>
              </a:solidFill>
              <a:latin typeface="Century Gothic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3877234" y="2495133"/>
            <a:ext cx="900920" cy="749450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>
                    <a:lumMod val="85000"/>
                    <a:alpha val="84000"/>
                  </a:schemeClr>
                </a:solidFill>
              </a:rPr>
              <a:t>RF</a:t>
            </a:r>
            <a:endParaRPr lang="en-GB" sz="2800" b="1" dirty="0">
              <a:solidFill>
                <a:schemeClr val="bg1">
                  <a:lumMod val="85000"/>
                  <a:alpha val="84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5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715000" y="1885950"/>
            <a:ext cx="3321106" cy="2001655"/>
          </a:xfrm>
          <a:prstGeom prst="roundRect">
            <a:avLst>
              <a:gd name="adj" fmla="val 7509"/>
            </a:avLst>
          </a:prstGeom>
          <a:solidFill>
            <a:schemeClr val="bg1">
              <a:lumMod val="6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3"/>
          <p:cNvSpPr txBox="1">
            <a:spLocks noChangeArrowheads="1"/>
          </p:cNvSpPr>
          <p:nvPr/>
        </p:nvSpPr>
        <p:spPr bwMode="auto">
          <a:xfrm>
            <a:off x="250825" y="727472"/>
            <a:ext cx="8137599" cy="5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defTabSz="795338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is being built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the in-kind contributions </a:t>
            </a:r>
            <a:endParaRPr lang="en-GB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seven Members of the ITER Organization.</a:t>
            </a:r>
            <a:endParaRPr lang="fr-FR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Rectangle 2"/>
          <p:cNvSpPr txBox="1">
            <a:spLocks noChangeArrowheads="1"/>
          </p:cNvSpPr>
          <p:nvPr/>
        </p:nvSpPr>
        <p:spPr bwMode="auto">
          <a:xfrm>
            <a:off x="-31694" y="-46402"/>
            <a:ext cx="9144000" cy="85725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54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A unique formula</a:t>
            </a:r>
          </a:p>
        </p:txBody>
      </p:sp>
      <p:sp>
        <p:nvSpPr>
          <p:cNvPr id="158" name="Text Box 160"/>
          <p:cNvSpPr txBox="1">
            <a:spLocks noChangeArrowheads="1"/>
          </p:cNvSpPr>
          <p:nvPr/>
        </p:nvSpPr>
        <p:spPr bwMode="auto">
          <a:xfrm>
            <a:off x="5836306" y="1913833"/>
            <a:ext cx="3231494" cy="190205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China</a:t>
            </a:r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India, Japan, Korea, Russia and the United States </a:t>
            </a:r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have responsibility for ~ </a:t>
            </a:r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of procurement packages. </a:t>
            </a:r>
            <a:endParaRPr lang="en-GB" sz="1400" b="1" dirty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GB" sz="1400" b="1" dirty="0">
              <a:solidFill>
                <a:schemeClr val="bg1">
                  <a:lumMod val="85000"/>
                </a:scheme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Europe’s share, as Host Member, is ~ 45% (construction and </a:t>
            </a:r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manufacturing).</a:t>
            </a:r>
            <a:endParaRPr lang="en-GB" sz="1400" b="1" dirty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-144744" y="1110329"/>
            <a:ext cx="6850344" cy="3674325"/>
            <a:chOff x="592" y="1394"/>
            <a:chExt cx="4256" cy="2679"/>
          </a:xfrm>
        </p:grpSpPr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959" y="2988"/>
              <a:ext cx="2580" cy="853"/>
            </a:xfrm>
            <a:custGeom>
              <a:avLst/>
              <a:gdLst>
                <a:gd name="T0" fmla="*/ 591 w 2580"/>
                <a:gd name="T1" fmla="*/ 0 h 853"/>
                <a:gd name="T2" fmla="*/ 2580 w 2580"/>
                <a:gd name="T3" fmla="*/ 269 h 853"/>
                <a:gd name="T4" fmla="*/ 2236 w 2580"/>
                <a:gd name="T5" fmla="*/ 853 h 853"/>
                <a:gd name="T6" fmla="*/ 0 w 2580"/>
                <a:gd name="T7" fmla="*/ 494 h 853"/>
                <a:gd name="T8" fmla="*/ 591 w 2580"/>
                <a:gd name="T9" fmla="*/ 0 h 8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0"/>
                <a:gd name="T16" fmla="*/ 0 h 853"/>
                <a:gd name="T17" fmla="*/ 2580 w 2580"/>
                <a:gd name="T18" fmla="*/ 853 h 8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0" h="853">
                  <a:moveTo>
                    <a:pt x="591" y="0"/>
                  </a:moveTo>
                  <a:lnTo>
                    <a:pt x="2580" y="269"/>
                  </a:lnTo>
                  <a:lnTo>
                    <a:pt x="2236" y="853"/>
                  </a:lnTo>
                  <a:lnTo>
                    <a:pt x="0" y="494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505" y="1499"/>
              <a:ext cx="2109" cy="1758"/>
            </a:xfrm>
            <a:custGeom>
              <a:avLst/>
              <a:gdLst>
                <a:gd name="T0" fmla="*/ 2034 w 2109"/>
                <a:gd name="T1" fmla="*/ 1758 h 1758"/>
                <a:gd name="T2" fmla="*/ 2109 w 2109"/>
                <a:gd name="T3" fmla="*/ 165 h 1758"/>
                <a:gd name="T4" fmla="*/ 0 w 2109"/>
                <a:gd name="T5" fmla="*/ 0 h 1758"/>
                <a:gd name="T6" fmla="*/ 45 w 2109"/>
                <a:gd name="T7" fmla="*/ 1489 h 1758"/>
                <a:gd name="T8" fmla="*/ 2034 w 2109"/>
                <a:gd name="T9" fmla="*/ 1758 h 17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9"/>
                <a:gd name="T16" fmla="*/ 0 h 1758"/>
                <a:gd name="T17" fmla="*/ 2109 w 2109"/>
                <a:gd name="T18" fmla="*/ 1758 h 17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9" h="1758">
                  <a:moveTo>
                    <a:pt x="2034" y="1758"/>
                  </a:moveTo>
                  <a:lnTo>
                    <a:pt x="2109" y="165"/>
                  </a:lnTo>
                  <a:lnTo>
                    <a:pt x="0" y="0"/>
                  </a:lnTo>
                  <a:lnTo>
                    <a:pt x="45" y="1489"/>
                  </a:lnTo>
                  <a:lnTo>
                    <a:pt x="2034" y="175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69" y="1499"/>
              <a:ext cx="681" cy="1983"/>
            </a:xfrm>
            <a:custGeom>
              <a:avLst/>
              <a:gdLst>
                <a:gd name="T0" fmla="*/ 681 w 681"/>
                <a:gd name="T1" fmla="*/ 1489 h 1983"/>
                <a:gd name="T2" fmla="*/ 636 w 681"/>
                <a:gd name="T3" fmla="*/ 0 h 1983"/>
                <a:gd name="T4" fmla="*/ 0 w 681"/>
                <a:gd name="T5" fmla="*/ 307 h 1983"/>
                <a:gd name="T6" fmla="*/ 90 w 681"/>
                <a:gd name="T7" fmla="*/ 1983 h 1983"/>
                <a:gd name="T8" fmla="*/ 681 w 681"/>
                <a:gd name="T9" fmla="*/ 1489 h 19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1"/>
                <a:gd name="T16" fmla="*/ 0 h 1983"/>
                <a:gd name="T17" fmla="*/ 681 w 681"/>
                <a:gd name="T18" fmla="*/ 1983 h 19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1" h="1983">
                  <a:moveTo>
                    <a:pt x="681" y="1489"/>
                  </a:moveTo>
                  <a:lnTo>
                    <a:pt x="636" y="0"/>
                  </a:lnTo>
                  <a:lnTo>
                    <a:pt x="0" y="307"/>
                  </a:lnTo>
                  <a:lnTo>
                    <a:pt x="90" y="1983"/>
                  </a:lnTo>
                  <a:lnTo>
                    <a:pt x="681" y="1489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959" y="2988"/>
              <a:ext cx="2580" cy="494"/>
            </a:xfrm>
            <a:custGeom>
              <a:avLst/>
              <a:gdLst>
                <a:gd name="T0" fmla="*/ 0 w 345"/>
                <a:gd name="T1" fmla="*/ 2147483647 h 66"/>
                <a:gd name="T2" fmla="*/ 2147483647 w 345"/>
                <a:gd name="T3" fmla="*/ 0 h 66"/>
                <a:gd name="T4" fmla="*/ 2147483647 w 345"/>
                <a:gd name="T5" fmla="*/ 2147483647 h 66"/>
                <a:gd name="T6" fmla="*/ 0 60000 65536"/>
                <a:gd name="T7" fmla="*/ 0 60000 65536"/>
                <a:gd name="T8" fmla="*/ 0 60000 65536"/>
                <a:gd name="T9" fmla="*/ 0 w 345"/>
                <a:gd name="T10" fmla="*/ 0 h 66"/>
                <a:gd name="T11" fmla="*/ 345 w 345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5" h="66">
                  <a:moveTo>
                    <a:pt x="0" y="66"/>
                  </a:moveTo>
                  <a:lnTo>
                    <a:pt x="79" y="0"/>
                  </a:lnTo>
                  <a:lnTo>
                    <a:pt x="345" y="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936" y="2629"/>
              <a:ext cx="2618" cy="456"/>
            </a:xfrm>
            <a:custGeom>
              <a:avLst/>
              <a:gdLst>
                <a:gd name="T0" fmla="*/ 0 w 350"/>
                <a:gd name="T1" fmla="*/ 2147483647 h 61"/>
                <a:gd name="T2" fmla="*/ 2147483647 w 350"/>
                <a:gd name="T3" fmla="*/ 0 h 61"/>
                <a:gd name="T4" fmla="*/ 2147483647 w 350"/>
                <a:gd name="T5" fmla="*/ 2147483647 h 61"/>
                <a:gd name="T6" fmla="*/ 0 60000 65536"/>
                <a:gd name="T7" fmla="*/ 0 60000 65536"/>
                <a:gd name="T8" fmla="*/ 0 60000 65536"/>
                <a:gd name="T9" fmla="*/ 0 w 350"/>
                <a:gd name="T10" fmla="*/ 0 h 61"/>
                <a:gd name="T11" fmla="*/ 350 w 350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0" h="61">
                  <a:moveTo>
                    <a:pt x="0" y="61"/>
                  </a:moveTo>
                  <a:lnTo>
                    <a:pt x="81" y="0"/>
                  </a:lnTo>
                  <a:lnTo>
                    <a:pt x="350" y="3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914" y="2262"/>
              <a:ext cx="2663" cy="412"/>
            </a:xfrm>
            <a:custGeom>
              <a:avLst/>
              <a:gdLst>
                <a:gd name="T0" fmla="*/ 0 w 356"/>
                <a:gd name="T1" fmla="*/ 2147483647 h 55"/>
                <a:gd name="T2" fmla="*/ 2147483647 w 356"/>
                <a:gd name="T3" fmla="*/ 0 h 55"/>
                <a:gd name="T4" fmla="*/ 2147483647 w 356"/>
                <a:gd name="T5" fmla="*/ 2147483647 h 55"/>
                <a:gd name="T6" fmla="*/ 0 60000 65536"/>
                <a:gd name="T7" fmla="*/ 0 60000 65536"/>
                <a:gd name="T8" fmla="*/ 0 60000 65536"/>
                <a:gd name="T9" fmla="*/ 0 w 356"/>
                <a:gd name="T10" fmla="*/ 0 h 55"/>
                <a:gd name="T11" fmla="*/ 356 w 356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6" h="55">
                  <a:moveTo>
                    <a:pt x="0" y="55"/>
                  </a:moveTo>
                  <a:lnTo>
                    <a:pt x="82" y="0"/>
                  </a:lnTo>
                  <a:lnTo>
                    <a:pt x="356" y="3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69" y="1499"/>
              <a:ext cx="2745" cy="307"/>
            </a:xfrm>
            <a:custGeom>
              <a:avLst/>
              <a:gdLst>
                <a:gd name="T0" fmla="*/ 0 w 367"/>
                <a:gd name="T1" fmla="*/ 2147483647 h 41"/>
                <a:gd name="T2" fmla="*/ 2147483647 w 367"/>
                <a:gd name="T3" fmla="*/ 0 h 41"/>
                <a:gd name="T4" fmla="*/ 2147483647 w 367"/>
                <a:gd name="T5" fmla="*/ 2147483647 h 41"/>
                <a:gd name="T6" fmla="*/ 0 60000 65536"/>
                <a:gd name="T7" fmla="*/ 0 60000 65536"/>
                <a:gd name="T8" fmla="*/ 0 60000 65536"/>
                <a:gd name="T9" fmla="*/ 0 w 367"/>
                <a:gd name="T10" fmla="*/ 0 h 41"/>
                <a:gd name="T11" fmla="*/ 367 w 367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7" h="41">
                  <a:moveTo>
                    <a:pt x="0" y="41"/>
                  </a:moveTo>
                  <a:lnTo>
                    <a:pt x="85" y="0"/>
                  </a:lnTo>
                  <a:lnTo>
                    <a:pt x="367" y="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959" y="2988"/>
              <a:ext cx="2580" cy="853"/>
            </a:xfrm>
            <a:custGeom>
              <a:avLst/>
              <a:gdLst>
                <a:gd name="T0" fmla="*/ 2236 w 2580"/>
                <a:gd name="T1" fmla="*/ 853 h 853"/>
                <a:gd name="T2" fmla="*/ 0 w 2580"/>
                <a:gd name="T3" fmla="*/ 494 h 853"/>
                <a:gd name="T4" fmla="*/ 591 w 2580"/>
                <a:gd name="T5" fmla="*/ 0 h 853"/>
                <a:gd name="T6" fmla="*/ 2580 w 2580"/>
                <a:gd name="T7" fmla="*/ 269 h 853"/>
                <a:gd name="T8" fmla="*/ 2236 w 2580"/>
                <a:gd name="T9" fmla="*/ 853 h 8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0"/>
                <a:gd name="T16" fmla="*/ 0 h 853"/>
                <a:gd name="T17" fmla="*/ 2580 w 2580"/>
                <a:gd name="T18" fmla="*/ 853 h 8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0" h="853">
                  <a:moveTo>
                    <a:pt x="2236" y="853"/>
                  </a:moveTo>
                  <a:lnTo>
                    <a:pt x="0" y="494"/>
                  </a:lnTo>
                  <a:lnTo>
                    <a:pt x="591" y="0"/>
                  </a:lnTo>
                  <a:lnTo>
                    <a:pt x="2580" y="269"/>
                  </a:lnTo>
                  <a:lnTo>
                    <a:pt x="2236" y="85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505" y="1499"/>
              <a:ext cx="2109" cy="1758"/>
            </a:xfrm>
            <a:custGeom>
              <a:avLst/>
              <a:gdLst>
                <a:gd name="T0" fmla="*/ 2034 w 2109"/>
                <a:gd name="T1" fmla="*/ 1758 h 1758"/>
                <a:gd name="T2" fmla="*/ 2109 w 2109"/>
                <a:gd name="T3" fmla="*/ 165 h 1758"/>
                <a:gd name="T4" fmla="*/ 0 w 2109"/>
                <a:gd name="T5" fmla="*/ 0 h 1758"/>
                <a:gd name="T6" fmla="*/ 45 w 2109"/>
                <a:gd name="T7" fmla="*/ 1489 h 1758"/>
                <a:gd name="T8" fmla="*/ 2034 w 2109"/>
                <a:gd name="T9" fmla="*/ 1758 h 17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09"/>
                <a:gd name="T16" fmla="*/ 0 h 1758"/>
                <a:gd name="T17" fmla="*/ 2109 w 2109"/>
                <a:gd name="T18" fmla="*/ 1758 h 17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09" h="1758">
                  <a:moveTo>
                    <a:pt x="2034" y="1758"/>
                  </a:moveTo>
                  <a:lnTo>
                    <a:pt x="2109" y="165"/>
                  </a:lnTo>
                  <a:lnTo>
                    <a:pt x="0" y="0"/>
                  </a:lnTo>
                  <a:lnTo>
                    <a:pt x="45" y="1489"/>
                  </a:lnTo>
                  <a:lnTo>
                    <a:pt x="2034" y="1758"/>
                  </a:lnTo>
                  <a:close/>
                </a:path>
              </a:pathLst>
            </a:custGeom>
            <a:noFill/>
            <a:ln w="11176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869" y="1499"/>
              <a:ext cx="681" cy="1983"/>
            </a:xfrm>
            <a:custGeom>
              <a:avLst/>
              <a:gdLst>
                <a:gd name="T0" fmla="*/ 681 w 681"/>
                <a:gd name="T1" fmla="*/ 1489 h 1983"/>
                <a:gd name="T2" fmla="*/ 636 w 681"/>
                <a:gd name="T3" fmla="*/ 0 h 1983"/>
                <a:gd name="T4" fmla="*/ 0 w 681"/>
                <a:gd name="T5" fmla="*/ 307 h 1983"/>
                <a:gd name="T6" fmla="*/ 90 w 681"/>
                <a:gd name="T7" fmla="*/ 1983 h 1983"/>
                <a:gd name="T8" fmla="*/ 681 w 681"/>
                <a:gd name="T9" fmla="*/ 1489 h 19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1"/>
                <a:gd name="T16" fmla="*/ 0 h 1983"/>
                <a:gd name="T17" fmla="*/ 681 w 681"/>
                <a:gd name="T18" fmla="*/ 1983 h 19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1" h="1983">
                  <a:moveTo>
                    <a:pt x="681" y="1489"/>
                  </a:moveTo>
                  <a:lnTo>
                    <a:pt x="636" y="0"/>
                  </a:lnTo>
                  <a:lnTo>
                    <a:pt x="0" y="307"/>
                  </a:lnTo>
                  <a:lnTo>
                    <a:pt x="90" y="1983"/>
                  </a:lnTo>
                  <a:lnTo>
                    <a:pt x="681" y="1489"/>
                  </a:lnTo>
                  <a:close/>
                </a:path>
              </a:pathLst>
            </a:custGeom>
            <a:noFill/>
            <a:ln w="11176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H="1">
              <a:off x="3195" y="3257"/>
              <a:ext cx="344" cy="58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3539" y="3257"/>
              <a:ext cx="3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3472" y="3362"/>
              <a:ext cx="30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3412" y="3474"/>
              <a:ext cx="30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3345" y="3594"/>
              <a:ext cx="30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3270" y="3714"/>
              <a:ext cx="30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3195" y="3841"/>
              <a:ext cx="3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614" y="3250"/>
              <a:ext cx="54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Machine </a:t>
              </a:r>
              <a:r>
                <a:rPr lang="fr-FR" sz="1200" dirty="0" err="1">
                  <a:solidFill>
                    <a:schemeClr val="bg1"/>
                  </a:solidFill>
                  <a:latin typeface="Calibri" pitchFamily="34" charset="0"/>
                </a:rPr>
                <a:t>Core</a:t>
              </a:r>
              <a:endParaRPr lang="fr-FR" sz="12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531" y="3369"/>
              <a:ext cx="65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 err="1">
                  <a:solidFill>
                    <a:schemeClr val="bg1"/>
                  </a:solidFill>
                  <a:latin typeface="Calibri" pitchFamily="34" charset="0"/>
                </a:rPr>
                <a:t>Internal</a:t>
              </a:r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 </a:t>
              </a:r>
              <a:r>
                <a:rPr lang="fr-FR" sz="1200" dirty="0" err="1">
                  <a:solidFill>
                    <a:schemeClr val="bg1"/>
                  </a:solidFill>
                  <a:latin typeface="Calibri" pitchFamily="34" charset="0"/>
                </a:rPr>
                <a:t>Auxiliary</a:t>
              </a:r>
              <a:endParaRPr lang="fr-FR" sz="12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410" y="3482"/>
              <a:ext cx="675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 err="1">
                  <a:solidFill>
                    <a:schemeClr val="bg1"/>
                  </a:solidFill>
                  <a:latin typeface="Calibri" pitchFamily="34" charset="0"/>
                </a:rPr>
                <a:t>External</a:t>
              </a:r>
              <a:r>
                <a:rPr lang="fr-FR" sz="12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fr-FR" sz="1200" dirty="0" err="1">
                  <a:solidFill>
                    <a:schemeClr val="bg1"/>
                  </a:solidFill>
                  <a:latin typeface="Calibri" pitchFamily="34" charset="0"/>
                </a:rPr>
                <a:t>Auxiliary</a:t>
              </a:r>
              <a:endParaRPr lang="fr-FR" sz="12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315" y="3602"/>
              <a:ext cx="112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 err="1">
                  <a:solidFill>
                    <a:schemeClr val="bg1"/>
                  </a:solidFill>
                  <a:latin typeface="Calibri" pitchFamily="34" charset="0"/>
                </a:rPr>
                <a:t>Heating</a:t>
              </a:r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, Diagnostics, Control</a:t>
              </a: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2959" y="3737"/>
              <a:ext cx="61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            Buildings</a:t>
              </a:r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959" y="3482"/>
              <a:ext cx="2236" cy="35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959" y="3482"/>
              <a:ext cx="0" cy="3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>
              <a:off x="1213" y="3527"/>
              <a:ext cx="0" cy="2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>
              <a:off x="1482" y="3571"/>
              <a:ext cx="0" cy="3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1752" y="3609"/>
              <a:ext cx="0" cy="3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2028" y="3654"/>
              <a:ext cx="0" cy="3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2305" y="3699"/>
              <a:ext cx="0" cy="3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>
              <a:off x="2597" y="3751"/>
              <a:ext cx="0" cy="3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Line 39"/>
            <p:cNvSpPr>
              <a:spLocks noChangeShapeType="1"/>
            </p:cNvSpPr>
            <p:nvPr/>
          </p:nvSpPr>
          <p:spPr bwMode="auto">
            <a:xfrm>
              <a:off x="2889" y="3796"/>
              <a:ext cx="0" cy="3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Line 40"/>
            <p:cNvSpPr>
              <a:spLocks noChangeShapeType="1"/>
            </p:cNvSpPr>
            <p:nvPr/>
          </p:nvSpPr>
          <p:spPr bwMode="auto">
            <a:xfrm>
              <a:off x="3195" y="3841"/>
              <a:ext cx="0" cy="3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1060" y="3564"/>
              <a:ext cx="10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EU</a:t>
              </a: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1317" y="3609"/>
              <a:ext cx="101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0000"/>
                  </a:solidFill>
                  <a:latin typeface="Calibri" pitchFamily="34" charset="0"/>
                </a:rPr>
                <a:t>CN</a:t>
              </a:r>
              <a:endParaRPr lang="fr-FR" sz="1200" dirty="0">
                <a:latin typeface="Calibri" pitchFamily="34" charset="0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609" y="3654"/>
              <a:ext cx="72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0000"/>
                  </a:solidFill>
                  <a:latin typeface="Calibri" pitchFamily="34" charset="0"/>
                </a:rPr>
                <a:t>IN</a:t>
              </a:r>
              <a:endParaRPr lang="fr-FR" sz="1200" dirty="0">
                <a:latin typeface="Calibri" pitchFamily="34" charset="0"/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1861" y="3691"/>
              <a:ext cx="85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JA</a:t>
              </a: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2127" y="3736"/>
              <a:ext cx="10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KO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2430" y="3788"/>
              <a:ext cx="9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RF</a:t>
              </a: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2713" y="3833"/>
              <a:ext cx="10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US</a:t>
              </a: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3019" y="3878"/>
              <a:ext cx="88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IO</a:t>
              </a: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1610" y="1738"/>
              <a:ext cx="74" cy="1332"/>
            </a:xfrm>
            <a:custGeom>
              <a:avLst/>
              <a:gdLst>
                <a:gd name="T0" fmla="*/ 30 w 74"/>
                <a:gd name="T1" fmla="*/ 1332 h 1332"/>
                <a:gd name="T2" fmla="*/ 0 w 74"/>
                <a:gd name="T3" fmla="*/ 23 h 1332"/>
                <a:gd name="T4" fmla="*/ 44 w 74"/>
                <a:gd name="T5" fmla="*/ 0 h 1332"/>
                <a:gd name="T6" fmla="*/ 74 w 74"/>
                <a:gd name="T7" fmla="*/ 1295 h 1332"/>
                <a:gd name="T8" fmla="*/ 30 w 74"/>
                <a:gd name="T9" fmla="*/ 1332 h 13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1332"/>
                <a:gd name="T17" fmla="*/ 74 w 74"/>
                <a:gd name="T18" fmla="*/ 1332 h 13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1332">
                  <a:moveTo>
                    <a:pt x="30" y="1332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74" y="1295"/>
                  </a:lnTo>
                  <a:lnTo>
                    <a:pt x="30" y="1332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1512" y="1753"/>
              <a:ext cx="128" cy="1317"/>
            </a:xfrm>
            <a:custGeom>
              <a:avLst/>
              <a:gdLst>
                <a:gd name="T0" fmla="*/ 38 w 128"/>
                <a:gd name="T1" fmla="*/ 1302 h 1317"/>
                <a:gd name="T2" fmla="*/ 0 w 128"/>
                <a:gd name="T3" fmla="*/ 0 h 1317"/>
                <a:gd name="T4" fmla="*/ 98 w 128"/>
                <a:gd name="T5" fmla="*/ 8 h 1317"/>
                <a:gd name="T6" fmla="*/ 128 w 128"/>
                <a:gd name="T7" fmla="*/ 1317 h 1317"/>
                <a:gd name="T8" fmla="*/ 38 w 128"/>
                <a:gd name="T9" fmla="*/ 1302 h 13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1317"/>
                <a:gd name="T17" fmla="*/ 128 w 128"/>
                <a:gd name="T18" fmla="*/ 1317 h 13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1317">
                  <a:moveTo>
                    <a:pt x="38" y="1302"/>
                  </a:moveTo>
                  <a:lnTo>
                    <a:pt x="0" y="0"/>
                  </a:lnTo>
                  <a:lnTo>
                    <a:pt x="98" y="8"/>
                  </a:lnTo>
                  <a:lnTo>
                    <a:pt x="128" y="1317"/>
                  </a:lnTo>
                  <a:lnTo>
                    <a:pt x="38" y="1302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512" y="1731"/>
              <a:ext cx="142" cy="30"/>
            </a:xfrm>
            <a:custGeom>
              <a:avLst/>
              <a:gdLst>
                <a:gd name="T0" fmla="*/ 0 w 142"/>
                <a:gd name="T1" fmla="*/ 22 h 30"/>
                <a:gd name="T2" fmla="*/ 98 w 142"/>
                <a:gd name="T3" fmla="*/ 30 h 30"/>
                <a:gd name="T4" fmla="*/ 142 w 142"/>
                <a:gd name="T5" fmla="*/ 7 h 30"/>
                <a:gd name="T6" fmla="*/ 45 w 142"/>
                <a:gd name="T7" fmla="*/ 0 h 30"/>
                <a:gd name="T8" fmla="*/ 0 w 142"/>
                <a:gd name="T9" fmla="*/ 22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30"/>
                <a:gd name="T17" fmla="*/ 142 w 142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30">
                  <a:moveTo>
                    <a:pt x="0" y="22"/>
                  </a:moveTo>
                  <a:lnTo>
                    <a:pt x="98" y="30"/>
                  </a:lnTo>
                  <a:lnTo>
                    <a:pt x="142" y="7"/>
                  </a:lnTo>
                  <a:lnTo>
                    <a:pt x="45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527" y="3010"/>
              <a:ext cx="53" cy="157"/>
            </a:xfrm>
            <a:custGeom>
              <a:avLst/>
              <a:gdLst>
                <a:gd name="T0" fmla="*/ 8 w 53"/>
                <a:gd name="T1" fmla="*/ 157 h 157"/>
                <a:gd name="T2" fmla="*/ 0 w 53"/>
                <a:gd name="T3" fmla="*/ 38 h 157"/>
                <a:gd name="T4" fmla="*/ 45 w 53"/>
                <a:gd name="T5" fmla="*/ 0 h 157"/>
                <a:gd name="T6" fmla="*/ 53 w 53"/>
                <a:gd name="T7" fmla="*/ 120 h 157"/>
                <a:gd name="T8" fmla="*/ 8 w 53"/>
                <a:gd name="T9" fmla="*/ 157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57"/>
                <a:gd name="T17" fmla="*/ 53 w 53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57">
                  <a:moveTo>
                    <a:pt x="8" y="157"/>
                  </a:moveTo>
                  <a:lnTo>
                    <a:pt x="0" y="38"/>
                  </a:lnTo>
                  <a:lnTo>
                    <a:pt x="45" y="0"/>
                  </a:lnTo>
                  <a:lnTo>
                    <a:pt x="53" y="120"/>
                  </a:lnTo>
                  <a:lnTo>
                    <a:pt x="8" y="157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430" y="3033"/>
              <a:ext cx="105" cy="134"/>
            </a:xfrm>
            <a:custGeom>
              <a:avLst/>
              <a:gdLst>
                <a:gd name="T0" fmla="*/ 8 w 105"/>
                <a:gd name="T1" fmla="*/ 119 h 134"/>
                <a:gd name="T2" fmla="*/ 0 w 105"/>
                <a:gd name="T3" fmla="*/ 0 h 134"/>
                <a:gd name="T4" fmla="*/ 97 w 105"/>
                <a:gd name="T5" fmla="*/ 15 h 134"/>
                <a:gd name="T6" fmla="*/ 105 w 105"/>
                <a:gd name="T7" fmla="*/ 134 h 134"/>
                <a:gd name="T8" fmla="*/ 8 w 105"/>
                <a:gd name="T9" fmla="*/ 119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134"/>
                <a:gd name="T17" fmla="*/ 105 w 105"/>
                <a:gd name="T18" fmla="*/ 134 h 1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134">
                  <a:moveTo>
                    <a:pt x="8" y="119"/>
                  </a:moveTo>
                  <a:lnTo>
                    <a:pt x="0" y="0"/>
                  </a:lnTo>
                  <a:lnTo>
                    <a:pt x="97" y="15"/>
                  </a:lnTo>
                  <a:lnTo>
                    <a:pt x="105" y="134"/>
                  </a:lnTo>
                  <a:lnTo>
                    <a:pt x="8" y="119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1430" y="2995"/>
              <a:ext cx="142" cy="53"/>
            </a:xfrm>
            <a:custGeom>
              <a:avLst/>
              <a:gdLst>
                <a:gd name="T0" fmla="*/ 0 w 142"/>
                <a:gd name="T1" fmla="*/ 38 h 53"/>
                <a:gd name="T2" fmla="*/ 97 w 142"/>
                <a:gd name="T3" fmla="*/ 53 h 53"/>
                <a:gd name="T4" fmla="*/ 142 w 142"/>
                <a:gd name="T5" fmla="*/ 15 h 53"/>
                <a:gd name="T6" fmla="*/ 45 w 142"/>
                <a:gd name="T7" fmla="*/ 0 h 53"/>
                <a:gd name="T8" fmla="*/ 0 w 142"/>
                <a:gd name="T9" fmla="*/ 38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3"/>
                <a:gd name="T17" fmla="*/ 142 w 142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3">
                  <a:moveTo>
                    <a:pt x="0" y="38"/>
                  </a:moveTo>
                  <a:lnTo>
                    <a:pt x="97" y="53"/>
                  </a:lnTo>
                  <a:lnTo>
                    <a:pt x="142" y="15"/>
                  </a:lnTo>
                  <a:lnTo>
                    <a:pt x="45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408" y="2868"/>
              <a:ext cx="59" cy="397"/>
            </a:xfrm>
            <a:custGeom>
              <a:avLst/>
              <a:gdLst>
                <a:gd name="T0" fmla="*/ 15 w 59"/>
                <a:gd name="T1" fmla="*/ 397 h 397"/>
                <a:gd name="T2" fmla="*/ 0 w 59"/>
                <a:gd name="T3" fmla="*/ 38 h 397"/>
                <a:gd name="T4" fmla="*/ 45 w 59"/>
                <a:gd name="T5" fmla="*/ 0 h 397"/>
                <a:gd name="T6" fmla="*/ 59 w 59"/>
                <a:gd name="T7" fmla="*/ 359 h 397"/>
                <a:gd name="T8" fmla="*/ 15 w 59"/>
                <a:gd name="T9" fmla="*/ 397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397"/>
                <a:gd name="T17" fmla="*/ 59 w 59"/>
                <a:gd name="T18" fmla="*/ 397 h 3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397">
                  <a:moveTo>
                    <a:pt x="15" y="397"/>
                  </a:moveTo>
                  <a:lnTo>
                    <a:pt x="0" y="38"/>
                  </a:lnTo>
                  <a:lnTo>
                    <a:pt x="45" y="0"/>
                  </a:lnTo>
                  <a:lnTo>
                    <a:pt x="59" y="359"/>
                  </a:lnTo>
                  <a:lnTo>
                    <a:pt x="15" y="397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1310" y="2891"/>
              <a:ext cx="113" cy="374"/>
            </a:xfrm>
            <a:custGeom>
              <a:avLst/>
              <a:gdLst>
                <a:gd name="T0" fmla="*/ 15 w 113"/>
                <a:gd name="T1" fmla="*/ 359 h 374"/>
                <a:gd name="T2" fmla="*/ 0 w 113"/>
                <a:gd name="T3" fmla="*/ 0 h 374"/>
                <a:gd name="T4" fmla="*/ 98 w 113"/>
                <a:gd name="T5" fmla="*/ 15 h 374"/>
                <a:gd name="T6" fmla="*/ 113 w 113"/>
                <a:gd name="T7" fmla="*/ 374 h 374"/>
                <a:gd name="T8" fmla="*/ 15 w 113"/>
                <a:gd name="T9" fmla="*/ 359 h 3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374"/>
                <a:gd name="T17" fmla="*/ 113 w 113"/>
                <a:gd name="T18" fmla="*/ 374 h 3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374">
                  <a:moveTo>
                    <a:pt x="15" y="359"/>
                  </a:moveTo>
                  <a:lnTo>
                    <a:pt x="0" y="0"/>
                  </a:lnTo>
                  <a:lnTo>
                    <a:pt x="98" y="15"/>
                  </a:lnTo>
                  <a:lnTo>
                    <a:pt x="113" y="374"/>
                  </a:lnTo>
                  <a:lnTo>
                    <a:pt x="15" y="359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310" y="2853"/>
              <a:ext cx="143" cy="53"/>
            </a:xfrm>
            <a:custGeom>
              <a:avLst/>
              <a:gdLst>
                <a:gd name="T0" fmla="*/ 0 w 143"/>
                <a:gd name="T1" fmla="*/ 38 h 53"/>
                <a:gd name="T2" fmla="*/ 98 w 143"/>
                <a:gd name="T3" fmla="*/ 53 h 53"/>
                <a:gd name="T4" fmla="*/ 143 w 143"/>
                <a:gd name="T5" fmla="*/ 15 h 53"/>
                <a:gd name="T6" fmla="*/ 45 w 143"/>
                <a:gd name="T7" fmla="*/ 0 h 53"/>
                <a:gd name="T8" fmla="*/ 0 w 143"/>
                <a:gd name="T9" fmla="*/ 38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3"/>
                <a:gd name="T16" fmla="*/ 0 h 53"/>
                <a:gd name="T17" fmla="*/ 143 w 143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3" h="53">
                  <a:moveTo>
                    <a:pt x="0" y="38"/>
                  </a:moveTo>
                  <a:lnTo>
                    <a:pt x="98" y="53"/>
                  </a:lnTo>
                  <a:lnTo>
                    <a:pt x="143" y="15"/>
                  </a:lnTo>
                  <a:lnTo>
                    <a:pt x="45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288" y="2883"/>
              <a:ext cx="60" cy="486"/>
            </a:xfrm>
            <a:custGeom>
              <a:avLst/>
              <a:gdLst>
                <a:gd name="T0" fmla="*/ 15 w 60"/>
                <a:gd name="T1" fmla="*/ 486 h 486"/>
                <a:gd name="T2" fmla="*/ 0 w 60"/>
                <a:gd name="T3" fmla="*/ 38 h 486"/>
                <a:gd name="T4" fmla="*/ 45 w 60"/>
                <a:gd name="T5" fmla="*/ 0 h 486"/>
                <a:gd name="T6" fmla="*/ 60 w 60"/>
                <a:gd name="T7" fmla="*/ 442 h 486"/>
                <a:gd name="T8" fmla="*/ 15 w 60"/>
                <a:gd name="T9" fmla="*/ 486 h 4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86"/>
                <a:gd name="T17" fmla="*/ 60 w 60"/>
                <a:gd name="T18" fmla="*/ 486 h 4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86">
                  <a:moveTo>
                    <a:pt x="15" y="486"/>
                  </a:moveTo>
                  <a:lnTo>
                    <a:pt x="0" y="38"/>
                  </a:lnTo>
                  <a:lnTo>
                    <a:pt x="45" y="0"/>
                  </a:lnTo>
                  <a:lnTo>
                    <a:pt x="60" y="442"/>
                  </a:lnTo>
                  <a:lnTo>
                    <a:pt x="15" y="486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1183" y="2906"/>
              <a:ext cx="120" cy="463"/>
            </a:xfrm>
            <a:custGeom>
              <a:avLst/>
              <a:gdLst>
                <a:gd name="T0" fmla="*/ 15 w 120"/>
                <a:gd name="T1" fmla="*/ 448 h 463"/>
                <a:gd name="T2" fmla="*/ 0 w 120"/>
                <a:gd name="T3" fmla="*/ 0 h 463"/>
                <a:gd name="T4" fmla="*/ 105 w 120"/>
                <a:gd name="T5" fmla="*/ 15 h 463"/>
                <a:gd name="T6" fmla="*/ 120 w 120"/>
                <a:gd name="T7" fmla="*/ 463 h 463"/>
                <a:gd name="T8" fmla="*/ 15 w 120"/>
                <a:gd name="T9" fmla="*/ 448 h 4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463"/>
                <a:gd name="T17" fmla="*/ 120 w 120"/>
                <a:gd name="T18" fmla="*/ 463 h 4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463">
                  <a:moveTo>
                    <a:pt x="15" y="448"/>
                  </a:moveTo>
                  <a:lnTo>
                    <a:pt x="0" y="0"/>
                  </a:lnTo>
                  <a:lnTo>
                    <a:pt x="105" y="15"/>
                  </a:lnTo>
                  <a:lnTo>
                    <a:pt x="120" y="463"/>
                  </a:lnTo>
                  <a:lnTo>
                    <a:pt x="15" y="44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183" y="2868"/>
              <a:ext cx="150" cy="53"/>
            </a:xfrm>
            <a:custGeom>
              <a:avLst/>
              <a:gdLst>
                <a:gd name="T0" fmla="*/ 0 w 150"/>
                <a:gd name="T1" fmla="*/ 38 h 53"/>
                <a:gd name="T2" fmla="*/ 105 w 150"/>
                <a:gd name="T3" fmla="*/ 53 h 53"/>
                <a:gd name="T4" fmla="*/ 150 w 150"/>
                <a:gd name="T5" fmla="*/ 15 h 53"/>
                <a:gd name="T6" fmla="*/ 53 w 150"/>
                <a:gd name="T7" fmla="*/ 0 h 53"/>
                <a:gd name="T8" fmla="*/ 0 w 150"/>
                <a:gd name="T9" fmla="*/ 38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53"/>
                <a:gd name="T17" fmla="*/ 150 w 150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53">
                  <a:moveTo>
                    <a:pt x="0" y="38"/>
                  </a:moveTo>
                  <a:lnTo>
                    <a:pt x="105" y="53"/>
                  </a:lnTo>
                  <a:lnTo>
                    <a:pt x="150" y="15"/>
                  </a:lnTo>
                  <a:lnTo>
                    <a:pt x="53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101" y="1776"/>
              <a:ext cx="127" cy="1706"/>
            </a:xfrm>
            <a:custGeom>
              <a:avLst/>
              <a:gdLst>
                <a:gd name="T0" fmla="*/ 75 w 127"/>
                <a:gd name="T1" fmla="*/ 1706 h 1706"/>
                <a:gd name="T2" fmla="*/ 0 w 127"/>
                <a:gd name="T3" fmla="*/ 22 h 1706"/>
                <a:gd name="T4" fmla="*/ 60 w 127"/>
                <a:gd name="T5" fmla="*/ 0 h 1706"/>
                <a:gd name="T6" fmla="*/ 127 w 127"/>
                <a:gd name="T7" fmla="*/ 1661 h 1706"/>
                <a:gd name="T8" fmla="*/ 75 w 127"/>
                <a:gd name="T9" fmla="*/ 1706 h 17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1706"/>
                <a:gd name="T17" fmla="*/ 127 w 127"/>
                <a:gd name="T18" fmla="*/ 1706 h 17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1706">
                  <a:moveTo>
                    <a:pt x="75" y="1706"/>
                  </a:moveTo>
                  <a:lnTo>
                    <a:pt x="0" y="22"/>
                  </a:lnTo>
                  <a:lnTo>
                    <a:pt x="60" y="0"/>
                  </a:lnTo>
                  <a:lnTo>
                    <a:pt x="127" y="1661"/>
                  </a:lnTo>
                  <a:lnTo>
                    <a:pt x="75" y="1706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96" y="1791"/>
              <a:ext cx="180" cy="1691"/>
            </a:xfrm>
            <a:custGeom>
              <a:avLst/>
              <a:gdLst>
                <a:gd name="T0" fmla="*/ 75 w 180"/>
                <a:gd name="T1" fmla="*/ 1668 h 1691"/>
                <a:gd name="T2" fmla="*/ 0 w 180"/>
                <a:gd name="T3" fmla="*/ 0 h 1691"/>
                <a:gd name="T4" fmla="*/ 105 w 180"/>
                <a:gd name="T5" fmla="*/ 7 h 1691"/>
                <a:gd name="T6" fmla="*/ 180 w 180"/>
                <a:gd name="T7" fmla="*/ 1691 h 1691"/>
                <a:gd name="T8" fmla="*/ 75 w 180"/>
                <a:gd name="T9" fmla="*/ 1668 h 16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0"/>
                <a:gd name="T16" fmla="*/ 0 h 1691"/>
                <a:gd name="T17" fmla="*/ 180 w 180"/>
                <a:gd name="T18" fmla="*/ 1691 h 16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0" h="1691">
                  <a:moveTo>
                    <a:pt x="75" y="1668"/>
                  </a:moveTo>
                  <a:lnTo>
                    <a:pt x="0" y="0"/>
                  </a:lnTo>
                  <a:lnTo>
                    <a:pt x="105" y="7"/>
                  </a:lnTo>
                  <a:lnTo>
                    <a:pt x="180" y="1691"/>
                  </a:lnTo>
                  <a:lnTo>
                    <a:pt x="75" y="166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96" y="1761"/>
              <a:ext cx="165" cy="37"/>
            </a:xfrm>
            <a:custGeom>
              <a:avLst/>
              <a:gdLst>
                <a:gd name="T0" fmla="*/ 0 w 165"/>
                <a:gd name="T1" fmla="*/ 30 h 37"/>
                <a:gd name="T2" fmla="*/ 105 w 165"/>
                <a:gd name="T3" fmla="*/ 37 h 37"/>
                <a:gd name="T4" fmla="*/ 165 w 165"/>
                <a:gd name="T5" fmla="*/ 15 h 37"/>
                <a:gd name="T6" fmla="*/ 53 w 165"/>
                <a:gd name="T7" fmla="*/ 0 h 37"/>
                <a:gd name="T8" fmla="*/ 0 w 165"/>
                <a:gd name="T9" fmla="*/ 3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5"/>
                <a:gd name="T16" fmla="*/ 0 h 37"/>
                <a:gd name="T17" fmla="*/ 165 w 165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5" h="37">
                  <a:moveTo>
                    <a:pt x="0" y="30"/>
                  </a:moveTo>
                  <a:lnTo>
                    <a:pt x="105" y="37"/>
                  </a:lnTo>
                  <a:lnTo>
                    <a:pt x="165" y="15"/>
                  </a:lnTo>
                  <a:lnTo>
                    <a:pt x="53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871" y="2524"/>
              <a:ext cx="45" cy="584"/>
            </a:xfrm>
            <a:custGeom>
              <a:avLst/>
              <a:gdLst>
                <a:gd name="T0" fmla="*/ 8 w 45"/>
                <a:gd name="T1" fmla="*/ 584 h 584"/>
                <a:gd name="T2" fmla="*/ 0 w 45"/>
                <a:gd name="T3" fmla="*/ 30 h 584"/>
                <a:gd name="T4" fmla="*/ 38 w 45"/>
                <a:gd name="T5" fmla="*/ 0 h 584"/>
                <a:gd name="T6" fmla="*/ 45 w 45"/>
                <a:gd name="T7" fmla="*/ 546 h 584"/>
                <a:gd name="T8" fmla="*/ 8 w 45"/>
                <a:gd name="T9" fmla="*/ 584 h 5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84"/>
                <a:gd name="T17" fmla="*/ 45 w 45"/>
                <a:gd name="T18" fmla="*/ 584 h 5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84">
                  <a:moveTo>
                    <a:pt x="8" y="584"/>
                  </a:moveTo>
                  <a:lnTo>
                    <a:pt x="0" y="30"/>
                  </a:lnTo>
                  <a:lnTo>
                    <a:pt x="38" y="0"/>
                  </a:lnTo>
                  <a:lnTo>
                    <a:pt x="45" y="546"/>
                  </a:lnTo>
                  <a:lnTo>
                    <a:pt x="8" y="58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774" y="2539"/>
              <a:ext cx="105" cy="569"/>
            </a:xfrm>
            <a:custGeom>
              <a:avLst/>
              <a:gdLst>
                <a:gd name="T0" fmla="*/ 8 w 105"/>
                <a:gd name="T1" fmla="*/ 554 h 569"/>
                <a:gd name="T2" fmla="*/ 0 w 105"/>
                <a:gd name="T3" fmla="*/ 0 h 569"/>
                <a:gd name="T4" fmla="*/ 97 w 105"/>
                <a:gd name="T5" fmla="*/ 15 h 569"/>
                <a:gd name="T6" fmla="*/ 105 w 105"/>
                <a:gd name="T7" fmla="*/ 569 h 569"/>
                <a:gd name="T8" fmla="*/ 8 w 105"/>
                <a:gd name="T9" fmla="*/ 554 h 5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569"/>
                <a:gd name="T17" fmla="*/ 105 w 105"/>
                <a:gd name="T18" fmla="*/ 569 h 5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569">
                  <a:moveTo>
                    <a:pt x="8" y="554"/>
                  </a:moveTo>
                  <a:lnTo>
                    <a:pt x="0" y="0"/>
                  </a:lnTo>
                  <a:lnTo>
                    <a:pt x="97" y="15"/>
                  </a:lnTo>
                  <a:lnTo>
                    <a:pt x="105" y="569"/>
                  </a:lnTo>
                  <a:lnTo>
                    <a:pt x="8" y="55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774" y="2509"/>
              <a:ext cx="135" cy="45"/>
            </a:xfrm>
            <a:custGeom>
              <a:avLst/>
              <a:gdLst>
                <a:gd name="T0" fmla="*/ 0 w 135"/>
                <a:gd name="T1" fmla="*/ 30 h 45"/>
                <a:gd name="T2" fmla="*/ 97 w 135"/>
                <a:gd name="T3" fmla="*/ 45 h 45"/>
                <a:gd name="T4" fmla="*/ 135 w 135"/>
                <a:gd name="T5" fmla="*/ 15 h 45"/>
                <a:gd name="T6" fmla="*/ 38 w 135"/>
                <a:gd name="T7" fmla="*/ 0 h 45"/>
                <a:gd name="T8" fmla="*/ 0 w 135"/>
                <a:gd name="T9" fmla="*/ 3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45"/>
                <a:gd name="T17" fmla="*/ 135 w 135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45">
                  <a:moveTo>
                    <a:pt x="0" y="30"/>
                  </a:moveTo>
                  <a:lnTo>
                    <a:pt x="97" y="45"/>
                  </a:lnTo>
                  <a:lnTo>
                    <a:pt x="135" y="15"/>
                  </a:lnTo>
                  <a:lnTo>
                    <a:pt x="38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774" y="3130"/>
              <a:ext cx="45" cy="75"/>
            </a:xfrm>
            <a:custGeom>
              <a:avLst/>
              <a:gdLst>
                <a:gd name="T0" fmla="*/ 0 w 45"/>
                <a:gd name="T1" fmla="*/ 75 h 75"/>
                <a:gd name="T2" fmla="*/ 0 w 45"/>
                <a:gd name="T3" fmla="*/ 37 h 75"/>
                <a:gd name="T4" fmla="*/ 45 w 45"/>
                <a:gd name="T5" fmla="*/ 0 h 75"/>
                <a:gd name="T6" fmla="*/ 45 w 45"/>
                <a:gd name="T7" fmla="*/ 30 h 75"/>
                <a:gd name="T8" fmla="*/ 0 w 45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5"/>
                <a:gd name="T17" fmla="*/ 45 w 45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5">
                  <a:moveTo>
                    <a:pt x="0" y="75"/>
                  </a:moveTo>
                  <a:lnTo>
                    <a:pt x="0" y="37"/>
                  </a:lnTo>
                  <a:lnTo>
                    <a:pt x="45" y="0"/>
                  </a:lnTo>
                  <a:lnTo>
                    <a:pt x="45" y="3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677" y="3160"/>
              <a:ext cx="97" cy="45"/>
            </a:xfrm>
            <a:custGeom>
              <a:avLst/>
              <a:gdLst>
                <a:gd name="T0" fmla="*/ 0 w 97"/>
                <a:gd name="T1" fmla="*/ 30 h 45"/>
                <a:gd name="T2" fmla="*/ 0 w 97"/>
                <a:gd name="T3" fmla="*/ 0 h 45"/>
                <a:gd name="T4" fmla="*/ 97 w 97"/>
                <a:gd name="T5" fmla="*/ 7 h 45"/>
                <a:gd name="T6" fmla="*/ 97 w 97"/>
                <a:gd name="T7" fmla="*/ 45 h 45"/>
                <a:gd name="T8" fmla="*/ 0 w 97"/>
                <a:gd name="T9" fmla="*/ 3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45"/>
                <a:gd name="T17" fmla="*/ 97 w 97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45">
                  <a:moveTo>
                    <a:pt x="0" y="30"/>
                  </a:moveTo>
                  <a:lnTo>
                    <a:pt x="0" y="0"/>
                  </a:lnTo>
                  <a:lnTo>
                    <a:pt x="97" y="7"/>
                  </a:lnTo>
                  <a:lnTo>
                    <a:pt x="97" y="45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677" y="3115"/>
              <a:ext cx="142" cy="52"/>
            </a:xfrm>
            <a:custGeom>
              <a:avLst/>
              <a:gdLst>
                <a:gd name="T0" fmla="*/ 0 w 142"/>
                <a:gd name="T1" fmla="*/ 45 h 52"/>
                <a:gd name="T2" fmla="*/ 97 w 142"/>
                <a:gd name="T3" fmla="*/ 52 h 52"/>
                <a:gd name="T4" fmla="*/ 142 w 142"/>
                <a:gd name="T5" fmla="*/ 15 h 52"/>
                <a:gd name="T6" fmla="*/ 45 w 142"/>
                <a:gd name="T7" fmla="*/ 0 h 52"/>
                <a:gd name="T8" fmla="*/ 0 w 142"/>
                <a:gd name="T9" fmla="*/ 45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0" y="45"/>
                  </a:moveTo>
                  <a:lnTo>
                    <a:pt x="97" y="52"/>
                  </a:lnTo>
                  <a:lnTo>
                    <a:pt x="142" y="15"/>
                  </a:lnTo>
                  <a:lnTo>
                    <a:pt x="45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662" y="2965"/>
              <a:ext cx="52" cy="337"/>
            </a:xfrm>
            <a:custGeom>
              <a:avLst/>
              <a:gdLst>
                <a:gd name="T0" fmla="*/ 7 w 52"/>
                <a:gd name="T1" fmla="*/ 337 h 337"/>
                <a:gd name="T2" fmla="*/ 0 w 52"/>
                <a:gd name="T3" fmla="*/ 38 h 337"/>
                <a:gd name="T4" fmla="*/ 45 w 52"/>
                <a:gd name="T5" fmla="*/ 0 h 337"/>
                <a:gd name="T6" fmla="*/ 52 w 52"/>
                <a:gd name="T7" fmla="*/ 300 h 337"/>
                <a:gd name="T8" fmla="*/ 7 w 52"/>
                <a:gd name="T9" fmla="*/ 337 h 3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37"/>
                <a:gd name="T17" fmla="*/ 52 w 52"/>
                <a:gd name="T18" fmla="*/ 337 h 3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37">
                  <a:moveTo>
                    <a:pt x="7" y="337"/>
                  </a:moveTo>
                  <a:lnTo>
                    <a:pt x="0" y="38"/>
                  </a:lnTo>
                  <a:lnTo>
                    <a:pt x="45" y="0"/>
                  </a:lnTo>
                  <a:lnTo>
                    <a:pt x="52" y="300"/>
                  </a:lnTo>
                  <a:lnTo>
                    <a:pt x="7" y="33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565" y="2988"/>
              <a:ext cx="104" cy="314"/>
            </a:xfrm>
            <a:custGeom>
              <a:avLst/>
              <a:gdLst>
                <a:gd name="T0" fmla="*/ 7 w 104"/>
                <a:gd name="T1" fmla="*/ 299 h 314"/>
                <a:gd name="T2" fmla="*/ 0 w 104"/>
                <a:gd name="T3" fmla="*/ 0 h 314"/>
                <a:gd name="T4" fmla="*/ 97 w 104"/>
                <a:gd name="T5" fmla="*/ 15 h 314"/>
                <a:gd name="T6" fmla="*/ 104 w 104"/>
                <a:gd name="T7" fmla="*/ 314 h 314"/>
                <a:gd name="T8" fmla="*/ 7 w 104"/>
                <a:gd name="T9" fmla="*/ 299 h 3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314"/>
                <a:gd name="T17" fmla="*/ 104 w 104"/>
                <a:gd name="T18" fmla="*/ 314 h 3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314">
                  <a:moveTo>
                    <a:pt x="7" y="299"/>
                  </a:moveTo>
                  <a:lnTo>
                    <a:pt x="0" y="0"/>
                  </a:lnTo>
                  <a:lnTo>
                    <a:pt x="97" y="15"/>
                  </a:lnTo>
                  <a:lnTo>
                    <a:pt x="104" y="314"/>
                  </a:lnTo>
                  <a:lnTo>
                    <a:pt x="7" y="29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565" y="2950"/>
              <a:ext cx="142" cy="53"/>
            </a:xfrm>
            <a:custGeom>
              <a:avLst/>
              <a:gdLst>
                <a:gd name="T0" fmla="*/ 0 w 142"/>
                <a:gd name="T1" fmla="*/ 38 h 53"/>
                <a:gd name="T2" fmla="*/ 97 w 142"/>
                <a:gd name="T3" fmla="*/ 53 h 53"/>
                <a:gd name="T4" fmla="*/ 142 w 142"/>
                <a:gd name="T5" fmla="*/ 15 h 53"/>
                <a:gd name="T6" fmla="*/ 45 w 142"/>
                <a:gd name="T7" fmla="*/ 0 h 53"/>
                <a:gd name="T8" fmla="*/ 0 w 142"/>
                <a:gd name="T9" fmla="*/ 38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3"/>
                <a:gd name="T17" fmla="*/ 142 w 142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3">
                  <a:moveTo>
                    <a:pt x="0" y="38"/>
                  </a:moveTo>
                  <a:lnTo>
                    <a:pt x="97" y="53"/>
                  </a:lnTo>
                  <a:lnTo>
                    <a:pt x="142" y="15"/>
                  </a:lnTo>
                  <a:lnTo>
                    <a:pt x="45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557" y="3347"/>
              <a:ext cx="45" cy="60"/>
            </a:xfrm>
            <a:custGeom>
              <a:avLst/>
              <a:gdLst>
                <a:gd name="T0" fmla="*/ 0 w 45"/>
                <a:gd name="T1" fmla="*/ 60 h 60"/>
                <a:gd name="T2" fmla="*/ 0 w 45"/>
                <a:gd name="T3" fmla="*/ 45 h 60"/>
                <a:gd name="T4" fmla="*/ 45 w 45"/>
                <a:gd name="T5" fmla="*/ 0 h 60"/>
                <a:gd name="T6" fmla="*/ 45 w 45"/>
                <a:gd name="T7" fmla="*/ 15 h 60"/>
                <a:gd name="T8" fmla="*/ 0 w 45"/>
                <a:gd name="T9" fmla="*/ 6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60"/>
                <a:gd name="T17" fmla="*/ 45 w 45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60">
                  <a:moveTo>
                    <a:pt x="0" y="60"/>
                  </a:moveTo>
                  <a:lnTo>
                    <a:pt x="0" y="45"/>
                  </a:lnTo>
                  <a:lnTo>
                    <a:pt x="45" y="0"/>
                  </a:lnTo>
                  <a:lnTo>
                    <a:pt x="45" y="15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453" y="3377"/>
              <a:ext cx="104" cy="30"/>
            </a:xfrm>
            <a:custGeom>
              <a:avLst/>
              <a:gdLst>
                <a:gd name="T0" fmla="*/ 0 w 104"/>
                <a:gd name="T1" fmla="*/ 15 h 30"/>
                <a:gd name="T2" fmla="*/ 0 w 104"/>
                <a:gd name="T3" fmla="*/ 0 h 30"/>
                <a:gd name="T4" fmla="*/ 104 w 104"/>
                <a:gd name="T5" fmla="*/ 15 h 30"/>
                <a:gd name="T6" fmla="*/ 104 w 104"/>
                <a:gd name="T7" fmla="*/ 30 h 30"/>
                <a:gd name="T8" fmla="*/ 0 w 104"/>
                <a:gd name="T9" fmla="*/ 1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30"/>
                <a:gd name="T17" fmla="*/ 104 w 104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30">
                  <a:moveTo>
                    <a:pt x="0" y="15"/>
                  </a:moveTo>
                  <a:lnTo>
                    <a:pt x="0" y="0"/>
                  </a:lnTo>
                  <a:lnTo>
                    <a:pt x="104" y="15"/>
                  </a:lnTo>
                  <a:lnTo>
                    <a:pt x="104" y="3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453" y="3332"/>
              <a:ext cx="149" cy="60"/>
            </a:xfrm>
            <a:custGeom>
              <a:avLst/>
              <a:gdLst>
                <a:gd name="T0" fmla="*/ 0 w 149"/>
                <a:gd name="T1" fmla="*/ 45 h 60"/>
                <a:gd name="T2" fmla="*/ 104 w 149"/>
                <a:gd name="T3" fmla="*/ 60 h 60"/>
                <a:gd name="T4" fmla="*/ 149 w 149"/>
                <a:gd name="T5" fmla="*/ 15 h 60"/>
                <a:gd name="T6" fmla="*/ 44 w 149"/>
                <a:gd name="T7" fmla="*/ 0 h 60"/>
                <a:gd name="T8" fmla="*/ 0 w 149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60"/>
                <a:gd name="T17" fmla="*/ 149 w 149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60">
                  <a:moveTo>
                    <a:pt x="0" y="45"/>
                  </a:moveTo>
                  <a:lnTo>
                    <a:pt x="104" y="60"/>
                  </a:lnTo>
                  <a:lnTo>
                    <a:pt x="149" y="15"/>
                  </a:lnTo>
                  <a:lnTo>
                    <a:pt x="44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2126" y="2965"/>
              <a:ext cx="37" cy="172"/>
            </a:xfrm>
            <a:custGeom>
              <a:avLst/>
              <a:gdLst>
                <a:gd name="T0" fmla="*/ 0 w 37"/>
                <a:gd name="T1" fmla="*/ 172 h 172"/>
                <a:gd name="T2" fmla="*/ 0 w 37"/>
                <a:gd name="T3" fmla="*/ 38 h 172"/>
                <a:gd name="T4" fmla="*/ 37 w 37"/>
                <a:gd name="T5" fmla="*/ 0 h 172"/>
                <a:gd name="T6" fmla="*/ 37 w 37"/>
                <a:gd name="T7" fmla="*/ 135 h 172"/>
                <a:gd name="T8" fmla="*/ 0 w 37"/>
                <a:gd name="T9" fmla="*/ 172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72"/>
                <a:gd name="T17" fmla="*/ 37 w 37"/>
                <a:gd name="T18" fmla="*/ 172 h 1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72">
                  <a:moveTo>
                    <a:pt x="0" y="172"/>
                  </a:moveTo>
                  <a:lnTo>
                    <a:pt x="0" y="38"/>
                  </a:lnTo>
                  <a:lnTo>
                    <a:pt x="37" y="0"/>
                  </a:lnTo>
                  <a:lnTo>
                    <a:pt x="37" y="135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1A3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2021" y="2988"/>
              <a:ext cx="105" cy="149"/>
            </a:xfrm>
            <a:custGeom>
              <a:avLst/>
              <a:gdLst>
                <a:gd name="T0" fmla="*/ 7 w 105"/>
                <a:gd name="T1" fmla="*/ 135 h 149"/>
                <a:gd name="T2" fmla="*/ 0 w 105"/>
                <a:gd name="T3" fmla="*/ 0 h 149"/>
                <a:gd name="T4" fmla="*/ 105 w 105"/>
                <a:gd name="T5" fmla="*/ 15 h 149"/>
                <a:gd name="T6" fmla="*/ 105 w 105"/>
                <a:gd name="T7" fmla="*/ 149 h 149"/>
                <a:gd name="T8" fmla="*/ 7 w 105"/>
                <a:gd name="T9" fmla="*/ 135 h 1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149"/>
                <a:gd name="T17" fmla="*/ 105 w 105"/>
                <a:gd name="T18" fmla="*/ 149 h 1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149">
                  <a:moveTo>
                    <a:pt x="7" y="135"/>
                  </a:moveTo>
                  <a:lnTo>
                    <a:pt x="0" y="0"/>
                  </a:lnTo>
                  <a:lnTo>
                    <a:pt x="105" y="15"/>
                  </a:lnTo>
                  <a:lnTo>
                    <a:pt x="105" y="149"/>
                  </a:lnTo>
                  <a:lnTo>
                    <a:pt x="7" y="1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021" y="2950"/>
              <a:ext cx="142" cy="53"/>
            </a:xfrm>
            <a:custGeom>
              <a:avLst/>
              <a:gdLst>
                <a:gd name="T0" fmla="*/ 0 w 142"/>
                <a:gd name="T1" fmla="*/ 38 h 53"/>
                <a:gd name="T2" fmla="*/ 105 w 142"/>
                <a:gd name="T3" fmla="*/ 53 h 53"/>
                <a:gd name="T4" fmla="*/ 142 w 142"/>
                <a:gd name="T5" fmla="*/ 15 h 53"/>
                <a:gd name="T6" fmla="*/ 45 w 142"/>
                <a:gd name="T7" fmla="*/ 0 h 53"/>
                <a:gd name="T8" fmla="*/ 0 w 142"/>
                <a:gd name="T9" fmla="*/ 38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3"/>
                <a:gd name="T17" fmla="*/ 142 w 142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3">
                  <a:moveTo>
                    <a:pt x="0" y="38"/>
                  </a:moveTo>
                  <a:lnTo>
                    <a:pt x="105" y="53"/>
                  </a:lnTo>
                  <a:lnTo>
                    <a:pt x="142" y="15"/>
                  </a:lnTo>
                  <a:lnTo>
                    <a:pt x="45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64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021" y="2748"/>
              <a:ext cx="45" cy="487"/>
            </a:xfrm>
            <a:custGeom>
              <a:avLst/>
              <a:gdLst>
                <a:gd name="T0" fmla="*/ 7 w 45"/>
                <a:gd name="T1" fmla="*/ 487 h 487"/>
                <a:gd name="T2" fmla="*/ 0 w 45"/>
                <a:gd name="T3" fmla="*/ 38 h 487"/>
                <a:gd name="T4" fmla="*/ 45 w 45"/>
                <a:gd name="T5" fmla="*/ 0 h 487"/>
                <a:gd name="T6" fmla="*/ 45 w 45"/>
                <a:gd name="T7" fmla="*/ 449 h 487"/>
                <a:gd name="T8" fmla="*/ 7 w 45"/>
                <a:gd name="T9" fmla="*/ 487 h 4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487"/>
                <a:gd name="T17" fmla="*/ 45 w 45"/>
                <a:gd name="T18" fmla="*/ 487 h 4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487">
                  <a:moveTo>
                    <a:pt x="7" y="487"/>
                  </a:moveTo>
                  <a:lnTo>
                    <a:pt x="0" y="38"/>
                  </a:lnTo>
                  <a:lnTo>
                    <a:pt x="45" y="0"/>
                  </a:lnTo>
                  <a:lnTo>
                    <a:pt x="45" y="449"/>
                  </a:lnTo>
                  <a:lnTo>
                    <a:pt x="7" y="487"/>
                  </a:lnTo>
                  <a:close/>
                </a:path>
              </a:pathLst>
            </a:custGeom>
            <a:solidFill>
              <a:srgbClr val="1A3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1924" y="2771"/>
              <a:ext cx="104" cy="464"/>
            </a:xfrm>
            <a:custGeom>
              <a:avLst/>
              <a:gdLst>
                <a:gd name="T0" fmla="*/ 0 w 104"/>
                <a:gd name="T1" fmla="*/ 449 h 464"/>
                <a:gd name="T2" fmla="*/ 0 w 104"/>
                <a:gd name="T3" fmla="*/ 0 h 464"/>
                <a:gd name="T4" fmla="*/ 97 w 104"/>
                <a:gd name="T5" fmla="*/ 15 h 464"/>
                <a:gd name="T6" fmla="*/ 104 w 104"/>
                <a:gd name="T7" fmla="*/ 464 h 464"/>
                <a:gd name="T8" fmla="*/ 0 w 104"/>
                <a:gd name="T9" fmla="*/ 449 h 4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464"/>
                <a:gd name="T17" fmla="*/ 104 w 104"/>
                <a:gd name="T18" fmla="*/ 464 h 4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464">
                  <a:moveTo>
                    <a:pt x="0" y="449"/>
                  </a:moveTo>
                  <a:lnTo>
                    <a:pt x="0" y="0"/>
                  </a:lnTo>
                  <a:lnTo>
                    <a:pt x="97" y="15"/>
                  </a:lnTo>
                  <a:lnTo>
                    <a:pt x="104" y="464"/>
                  </a:lnTo>
                  <a:lnTo>
                    <a:pt x="0" y="44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1924" y="2733"/>
              <a:ext cx="142" cy="53"/>
            </a:xfrm>
            <a:custGeom>
              <a:avLst/>
              <a:gdLst>
                <a:gd name="T0" fmla="*/ 0 w 142"/>
                <a:gd name="T1" fmla="*/ 38 h 53"/>
                <a:gd name="T2" fmla="*/ 97 w 142"/>
                <a:gd name="T3" fmla="*/ 53 h 53"/>
                <a:gd name="T4" fmla="*/ 142 w 142"/>
                <a:gd name="T5" fmla="*/ 15 h 53"/>
                <a:gd name="T6" fmla="*/ 37 w 142"/>
                <a:gd name="T7" fmla="*/ 0 h 53"/>
                <a:gd name="T8" fmla="*/ 0 w 142"/>
                <a:gd name="T9" fmla="*/ 38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3"/>
                <a:gd name="T17" fmla="*/ 142 w 142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3">
                  <a:moveTo>
                    <a:pt x="0" y="38"/>
                  </a:moveTo>
                  <a:lnTo>
                    <a:pt x="97" y="53"/>
                  </a:lnTo>
                  <a:lnTo>
                    <a:pt x="142" y="15"/>
                  </a:lnTo>
                  <a:lnTo>
                    <a:pt x="3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264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1924" y="3167"/>
              <a:ext cx="45" cy="172"/>
            </a:xfrm>
            <a:custGeom>
              <a:avLst/>
              <a:gdLst>
                <a:gd name="T0" fmla="*/ 0 w 45"/>
                <a:gd name="T1" fmla="*/ 172 h 172"/>
                <a:gd name="T2" fmla="*/ 0 w 45"/>
                <a:gd name="T3" fmla="*/ 45 h 172"/>
                <a:gd name="T4" fmla="*/ 37 w 45"/>
                <a:gd name="T5" fmla="*/ 0 h 172"/>
                <a:gd name="T6" fmla="*/ 45 w 45"/>
                <a:gd name="T7" fmla="*/ 135 h 172"/>
                <a:gd name="T8" fmla="*/ 0 w 45"/>
                <a:gd name="T9" fmla="*/ 172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72"/>
                <a:gd name="T17" fmla="*/ 45 w 45"/>
                <a:gd name="T18" fmla="*/ 172 h 1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72">
                  <a:moveTo>
                    <a:pt x="0" y="172"/>
                  </a:moveTo>
                  <a:lnTo>
                    <a:pt x="0" y="45"/>
                  </a:lnTo>
                  <a:lnTo>
                    <a:pt x="37" y="0"/>
                  </a:lnTo>
                  <a:lnTo>
                    <a:pt x="45" y="135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1A3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1819" y="3197"/>
              <a:ext cx="105" cy="142"/>
            </a:xfrm>
            <a:custGeom>
              <a:avLst/>
              <a:gdLst>
                <a:gd name="T0" fmla="*/ 0 w 105"/>
                <a:gd name="T1" fmla="*/ 128 h 142"/>
                <a:gd name="T2" fmla="*/ 0 w 105"/>
                <a:gd name="T3" fmla="*/ 0 h 142"/>
                <a:gd name="T4" fmla="*/ 105 w 105"/>
                <a:gd name="T5" fmla="*/ 15 h 142"/>
                <a:gd name="T6" fmla="*/ 105 w 105"/>
                <a:gd name="T7" fmla="*/ 142 h 142"/>
                <a:gd name="T8" fmla="*/ 0 w 105"/>
                <a:gd name="T9" fmla="*/ 128 h 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142"/>
                <a:gd name="T17" fmla="*/ 105 w 105"/>
                <a:gd name="T18" fmla="*/ 142 h 1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142">
                  <a:moveTo>
                    <a:pt x="0" y="128"/>
                  </a:moveTo>
                  <a:lnTo>
                    <a:pt x="0" y="0"/>
                  </a:lnTo>
                  <a:lnTo>
                    <a:pt x="105" y="15"/>
                  </a:lnTo>
                  <a:lnTo>
                    <a:pt x="105" y="142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1819" y="3152"/>
              <a:ext cx="142" cy="60"/>
            </a:xfrm>
            <a:custGeom>
              <a:avLst/>
              <a:gdLst>
                <a:gd name="T0" fmla="*/ 0 w 142"/>
                <a:gd name="T1" fmla="*/ 45 h 60"/>
                <a:gd name="T2" fmla="*/ 105 w 142"/>
                <a:gd name="T3" fmla="*/ 60 h 60"/>
                <a:gd name="T4" fmla="*/ 142 w 142"/>
                <a:gd name="T5" fmla="*/ 15 h 60"/>
                <a:gd name="T6" fmla="*/ 45 w 142"/>
                <a:gd name="T7" fmla="*/ 0 h 60"/>
                <a:gd name="T8" fmla="*/ 0 w 142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60"/>
                <a:gd name="T17" fmla="*/ 142 w 14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60">
                  <a:moveTo>
                    <a:pt x="0" y="45"/>
                  </a:moveTo>
                  <a:lnTo>
                    <a:pt x="105" y="60"/>
                  </a:lnTo>
                  <a:lnTo>
                    <a:pt x="142" y="15"/>
                  </a:lnTo>
                  <a:lnTo>
                    <a:pt x="45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264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1812" y="3190"/>
              <a:ext cx="52" cy="262"/>
            </a:xfrm>
            <a:custGeom>
              <a:avLst/>
              <a:gdLst>
                <a:gd name="T0" fmla="*/ 7 w 52"/>
                <a:gd name="T1" fmla="*/ 262 h 262"/>
                <a:gd name="T2" fmla="*/ 0 w 52"/>
                <a:gd name="T3" fmla="*/ 45 h 262"/>
                <a:gd name="T4" fmla="*/ 44 w 52"/>
                <a:gd name="T5" fmla="*/ 0 h 262"/>
                <a:gd name="T6" fmla="*/ 52 w 52"/>
                <a:gd name="T7" fmla="*/ 217 h 262"/>
                <a:gd name="T8" fmla="*/ 7 w 52"/>
                <a:gd name="T9" fmla="*/ 262 h 2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262"/>
                <a:gd name="T17" fmla="*/ 52 w 52"/>
                <a:gd name="T18" fmla="*/ 262 h 2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262">
                  <a:moveTo>
                    <a:pt x="7" y="262"/>
                  </a:moveTo>
                  <a:lnTo>
                    <a:pt x="0" y="45"/>
                  </a:lnTo>
                  <a:lnTo>
                    <a:pt x="44" y="0"/>
                  </a:lnTo>
                  <a:lnTo>
                    <a:pt x="52" y="217"/>
                  </a:lnTo>
                  <a:lnTo>
                    <a:pt x="7" y="262"/>
                  </a:lnTo>
                  <a:close/>
                </a:path>
              </a:pathLst>
            </a:custGeom>
            <a:solidFill>
              <a:srgbClr val="1A3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1707" y="3220"/>
              <a:ext cx="112" cy="232"/>
            </a:xfrm>
            <a:custGeom>
              <a:avLst/>
              <a:gdLst>
                <a:gd name="T0" fmla="*/ 7 w 112"/>
                <a:gd name="T1" fmla="*/ 209 h 232"/>
                <a:gd name="T2" fmla="*/ 0 w 112"/>
                <a:gd name="T3" fmla="*/ 0 h 232"/>
                <a:gd name="T4" fmla="*/ 105 w 112"/>
                <a:gd name="T5" fmla="*/ 15 h 232"/>
                <a:gd name="T6" fmla="*/ 112 w 112"/>
                <a:gd name="T7" fmla="*/ 232 h 232"/>
                <a:gd name="T8" fmla="*/ 7 w 112"/>
                <a:gd name="T9" fmla="*/ 209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232"/>
                <a:gd name="T17" fmla="*/ 112 w 112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232">
                  <a:moveTo>
                    <a:pt x="7" y="209"/>
                  </a:moveTo>
                  <a:lnTo>
                    <a:pt x="0" y="0"/>
                  </a:lnTo>
                  <a:lnTo>
                    <a:pt x="105" y="15"/>
                  </a:lnTo>
                  <a:lnTo>
                    <a:pt x="112" y="232"/>
                  </a:lnTo>
                  <a:lnTo>
                    <a:pt x="7" y="20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707" y="3175"/>
              <a:ext cx="149" cy="60"/>
            </a:xfrm>
            <a:custGeom>
              <a:avLst/>
              <a:gdLst>
                <a:gd name="T0" fmla="*/ 0 w 149"/>
                <a:gd name="T1" fmla="*/ 45 h 60"/>
                <a:gd name="T2" fmla="*/ 105 w 149"/>
                <a:gd name="T3" fmla="*/ 60 h 60"/>
                <a:gd name="T4" fmla="*/ 149 w 149"/>
                <a:gd name="T5" fmla="*/ 15 h 60"/>
                <a:gd name="T6" fmla="*/ 45 w 149"/>
                <a:gd name="T7" fmla="*/ 0 h 60"/>
                <a:gd name="T8" fmla="*/ 0 w 149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60"/>
                <a:gd name="T17" fmla="*/ 149 w 149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60">
                  <a:moveTo>
                    <a:pt x="0" y="45"/>
                  </a:moveTo>
                  <a:lnTo>
                    <a:pt x="105" y="60"/>
                  </a:lnTo>
                  <a:lnTo>
                    <a:pt x="149" y="15"/>
                  </a:lnTo>
                  <a:lnTo>
                    <a:pt x="45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264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373" y="1761"/>
              <a:ext cx="37" cy="1414"/>
            </a:xfrm>
            <a:custGeom>
              <a:avLst/>
              <a:gdLst>
                <a:gd name="T0" fmla="*/ 0 w 37"/>
                <a:gd name="T1" fmla="*/ 1414 h 1414"/>
                <a:gd name="T2" fmla="*/ 0 w 37"/>
                <a:gd name="T3" fmla="*/ 22 h 1414"/>
                <a:gd name="T4" fmla="*/ 37 w 37"/>
                <a:gd name="T5" fmla="*/ 0 h 1414"/>
                <a:gd name="T6" fmla="*/ 37 w 37"/>
                <a:gd name="T7" fmla="*/ 1376 h 1414"/>
                <a:gd name="T8" fmla="*/ 0 w 37"/>
                <a:gd name="T9" fmla="*/ 1414 h 14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414"/>
                <a:gd name="T17" fmla="*/ 37 w 37"/>
                <a:gd name="T18" fmla="*/ 1414 h 14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414">
                  <a:moveTo>
                    <a:pt x="0" y="1414"/>
                  </a:moveTo>
                  <a:lnTo>
                    <a:pt x="0" y="22"/>
                  </a:lnTo>
                  <a:lnTo>
                    <a:pt x="37" y="0"/>
                  </a:lnTo>
                  <a:lnTo>
                    <a:pt x="37" y="1376"/>
                  </a:lnTo>
                  <a:lnTo>
                    <a:pt x="0" y="1414"/>
                  </a:lnTo>
                  <a:close/>
                </a:path>
              </a:pathLst>
            </a:custGeom>
            <a:solidFill>
              <a:srgbClr val="4D1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68" y="1776"/>
              <a:ext cx="105" cy="1399"/>
            </a:xfrm>
            <a:custGeom>
              <a:avLst/>
              <a:gdLst>
                <a:gd name="T0" fmla="*/ 7 w 105"/>
                <a:gd name="T1" fmla="*/ 1384 h 1399"/>
                <a:gd name="T2" fmla="*/ 0 w 105"/>
                <a:gd name="T3" fmla="*/ 0 h 1399"/>
                <a:gd name="T4" fmla="*/ 105 w 105"/>
                <a:gd name="T5" fmla="*/ 7 h 1399"/>
                <a:gd name="T6" fmla="*/ 105 w 105"/>
                <a:gd name="T7" fmla="*/ 1399 h 1399"/>
                <a:gd name="T8" fmla="*/ 7 w 105"/>
                <a:gd name="T9" fmla="*/ 1384 h 13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1399"/>
                <a:gd name="T17" fmla="*/ 105 w 105"/>
                <a:gd name="T18" fmla="*/ 1399 h 13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1399">
                  <a:moveTo>
                    <a:pt x="7" y="1384"/>
                  </a:moveTo>
                  <a:lnTo>
                    <a:pt x="0" y="0"/>
                  </a:lnTo>
                  <a:lnTo>
                    <a:pt x="105" y="7"/>
                  </a:lnTo>
                  <a:lnTo>
                    <a:pt x="105" y="1399"/>
                  </a:lnTo>
                  <a:lnTo>
                    <a:pt x="7" y="1384"/>
                  </a:ln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268" y="1753"/>
              <a:ext cx="142" cy="30"/>
            </a:xfrm>
            <a:custGeom>
              <a:avLst/>
              <a:gdLst>
                <a:gd name="T0" fmla="*/ 0 w 142"/>
                <a:gd name="T1" fmla="*/ 23 h 30"/>
                <a:gd name="T2" fmla="*/ 105 w 142"/>
                <a:gd name="T3" fmla="*/ 30 h 30"/>
                <a:gd name="T4" fmla="*/ 142 w 142"/>
                <a:gd name="T5" fmla="*/ 8 h 30"/>
                <a:gd name="T6" fmla="*/ 37 w 142"/>
                <a:gd name="T7" fmla="*/ 0 h 30"/>
                <a:gd name="T8" fmla="*/ 0 w 142"/>
                <a:gd name="T9" fmla="*/ 23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30"/>
                <a:gd name="T17" fmla="*/ 142 w 142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30">
                  <a:moveTo>
                    <a:pt x="0" y="23"/>
                  </a:moveTo>
                  <a:lnTo>
                    <a:pt x="105" y="30"/>
                  </a:lnTo>
                  <a:lnTo>
                    <a:pt x="142" y="8"/>
                  </a:lnTo>
                  <a:lnTo>
                    <a:pt x="37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732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283" y="3130"/>
              <a:ext cx="37" cy="142"/>
            </a:xfrm>
            <a:custGeom>
              <a:avLst/>
              <a:gdLst>
                <a:gd name="T0" fmla="*/ 0 w 37"/>
                <a:gd name="T1" fmla="*/ 142 h 142"/>
                <a:gd name="T2" fmla="*/ 0 w 37"/>
                <a:gd name="T3" fmla="*/ 37 h 142"/>
                <a:gd name="T4" fmla="*/ 37 w 37"/>
                <a:gd name="T5" fmla="*/ 0 h 142"/>
                <a:gd name="T6" fmla="*/ 37 w 37"/>
                <a:gd name="T7" fmla="*/ 105 h 142"/>
                <a:gd name="T8" fmla="*/ 0 w 37"/>
                <a:gd name="T9" fmla="*/ 142 h 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42"/>
                <a:gd name="T17" fmla="*/ 37 w 37"/>
                <a:gd name="T18" fmla="*/ 142 h 1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42">
                  <a:moveTo>
                    <a:pt x="0" y="142"/>
                  </a:moveTo>
                  <a:lnTo>
                    <a:pt x="0" y="37"/>
                  </a:lnTo>
                  <a:lnTo>
                    <a:pt x="37" y="0"/>
                  </a:lnTo>
                  <a:lnTo>
                    <a:pt x="37" y="105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4D1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178" y="3152"/>
              <a:ext cx="105" cy="120"/>
            </a:xfrm>
            <a:custGeom>
              <a:avLst/>
              <a:gdLst>
                <a:gd name="T0" fmla="*/ 0 w 105"/>
                <a:gd name="T1" fmla="*/ 105 h 120"/>
                <a:gd name="T2" fmla="*/ 0 w 105"/>
                <a:gd name="T3" fmla="*/ 0 h 120"/>
                <a:gd name="T4" fmla="*/ 105 w 105"/>
                <a:gd name="T5" fmla="*/ 15 h 120"/>
                <a:gd name="T6" fmla="*/ 105 w 105"/>
                <a:gd name="T7" fmla="*/ 120 h 120"/>
                <a:gd name="T8" fmla="*/ 0 w 105"/>
                <a:gd name="T9" fmla="*/ 105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120"/>
                <a:gd name="T17" fmla="*/ 105 w 105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120">
                  <a:moveTo>
                    <a:pt x="0" y="105"/>
                  </a:moveTo>
                  <a:lnTo>
                    <a:pt x="0" y="0"/>
                  </a:lnTo>
                  <a:lnTo>
                    <a:pt x="105" y="15"/>
                  </a:lnTo>
                  <a:lnTo>
                    <a:pt x="105" y="120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178" y="3115"/>
              <a:ext cx="142" cy="52"/>
            </a:xfrm>
            <a:custGeom>
              <a:avLst/>
              <a:gdLst>
                <a:gd name="T0" fmla="*/ 0 w 142"/>
                <a:gd name="T1" fmla="*/ 37 h 52"/>
                <a:gd name="T2" fmla="*/ 105 w 142"/>
                <a:gd name="T3" fmla="*/ 52 h 52"/>
                <a:gd name="T4" fmla="*/ 142 w 142"/>
                <a:gd name="T5" fmla="*/ 15 h 52"/>
                <a:gd name="T6" fmla="*/ 37 w 142"/>
                <a:gd name="T7" fmla="*/ 0 h 52"/>
                <a:gd name="T8" fmla="*/ 0 w 142"/>
                <a:gd name="T9" fmla="*/ 3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0" y="37"/>
                  </a:moveTo>
                  <a:lnTo>
                    <a:pt x="105" y="52"/>
                  </a:lnTo>
                  <a:lnTo>
                    <a:pt x="142" y="15"/>
                  </a:lnTo>
                  <a:lnTo>
                    <a:pt x="37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732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186" y="3280"/>
              <a:ext cx="37" cy="97"/>
            </a:xfrm>
            <a:custGeom>
              <a:avLst/>
              <a:gdLst>
                <a:gd name="T0" fmla="*/ 0 w 37"/>
                <a:gd name="T1" fmla="*/ 97 h 97"/>
                <a:gd name="T2" fmla="*/ 0 w 37"/>
                <a:gd name="T3" fmla="*/ 37 h 97"/>
                <a:gd name="T4" fmla="*/ 37 w 37"/>
                <a:gd name="T5" fmla="*/ 0 h 97"/>
                <a:gd name="T6" fmla="*/ 37 w 37"/>
                <a:gd name="T7" fmla="*/ 59 h 97"/>
                <a:gd name="T8" fmla="*/ 0 w 37"/>
                <a:gd name="T9" fmla="*/ 97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97"/>
                <a:gd name="T17" fmla="*/ 37 w 37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97">
                  <a:moveTo>
                    <a:pt x="0" y="97"/>
                  </a:moveTo>
                  <a:lnTo>
                    <a:pt x="0" y="37"/>
                  </a:lnTo>
                  <a:lnTo>
                    <a:pt x="37" y="0"/>
                  </a:lnTo>
                  <a:lnTo>
                    <a:pt x="37" y="59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4D1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081" y="3302"/>
              <a:ext cx="105" cy="75"/>
            </a:xfrm>
            <a:custGeom>
              <a:avLst/>
              <a:gdLst>
                <a:gd name="T0" fmla="*/ 0 w 105"/>
                <a:gd name="T1" fmla="*/ 60 h 75"/>
                <a:gd name="T2" fmla="*/ 0 w 105"/>
                <a:gd name="T3" fmla="*/ 0 h 75"/>
                <a:gd name="T4" fmla="*/ 105 w 105"/>
                <a:gd name="T5" fmla="*/ 15 h 75"/>
                <a:gd name="T6" fmla="*/ 105 w 105"/>
                <a:gd name="T7" fmla="*/ 75 h 75"/>
                <a:gd name="T8" fmla="*/ 0 w 105"/>
                <a:gd name="T9" fmla="*/ 6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75"/>
                <a:gd name="T17" fmla="*/ 105 w 105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75">
                  <a:moveTo>
                    <a:pt x="0" y="60"/>
                  </a:moveTo>
                  <a:lnTo>
                    <a:pt x="0" y="0"/>
                  </a:lnTo>
                  <a:lnTo>
                    <a:pt x="105" y="15"/>
                  </a:lnTo>
                  <a:lnTo>
                    <a:pt x="105" y="75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081" y="3265"/>
              <a:ext cx="142" cy="52"/>
            </a:xfrm>
            <a:custGeom>
              <a:avLst/>
              <a:gdLst>
                <a:gd name="T0" fmla="*/ 0 w 142"/>
                <a:gd name="T1" fmla="*/ 37 h 52"/>
                <a:gd name="T2" fmla="*/ 105 w 142"/>
                <a:gd name="T3" fmla="*/ 52 h 52"/>
                <a:gd name="T4" fmla="*/ 142 w 142"/>
                <a:gd name="T5" fmla="*/ 15 h 52"/>
                <a:gd name="T6" fmla="*/ 37 w 142"/>
                <a:gd name="T7" fmla="*/ 0 h 52"/>
                <a:gd name="T8" fmla="*/ 0 w 142"/>
                <a:gd name="T9" fmla="*/ 3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0" y="37"/>
                  </a:moveTo>
                  <a:lnTo>
                    <a:pt x="105" y="52"/>
                  </a:lnTo>
                  <a:lnTo>
                    <a:pt x="142" y="15"/>
                  </a:lnTo>
                  <a:lnTo>
                    <a:pt x="37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732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2081" y="3100"/>
              <a:ext cx="45" cy="389"/>
            </a:xfrm>
            <a:custGeom>
              <a:avLst/>
              <a:gdLst>
                <a:gd name="T0" fmla="*/ 0 w 45"/>
                <a:gd name="T1" fmla="*/ 389 h 389"/>
                <a:gd name="T2" fmla="*/ 0 w 45"/>
                <a:gd name="T3" fmla="*/ 37 h 389"/>
                <a:gd name="T4" fmla="*/ 45 w 45"/>
                <a:gd name="T5" fmla="*/ 0 h 389"/>
                <a:gd name="T6" fmla="*/ 45 w 45"/>
                <a:gd name="T7" fmla="*/ 344 h 389"/>
                <a:gd name="T8" fmla="*/ 0 w 45"/>
                <a:gd name="T9" fmla="*/ 389 h 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389"/>
                <a:gd name="T17" fmla="*/ 45 w 45"/>
                <a:gd name="T18" fmla="*/ 389 h 3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389">
                  <a:moveTo>
                    <a:pt x="0" y="389"/>
                  </a:moveTo>
                  <a:lnTo>
                    <a:pt x="0" y="37"/>
                  </a:lnTo>
                  <a:lnTo>
                    <a:pt x="45" y="0"/>
                  </a:lnTo>
                  <a:lnTo>
                    <a:pt x="45" y="344"/>
                  </a:lnTo>
                  <a:lnTo>
                    <a:pt x="0" y="389"/>
                  </a:lnTo>
                  <a:close/>
                </a:path>
              </a:pathLst>
            </a:custGeom>
            <a:solidFill>
              <a:srgbClr val="4D1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1969" y="3123"/>
              <a:ext cx="112" cy="366"/>
            </a:xfrm>
            <a:custGeom>
              <a:avLst/>
              <a:gdLst>
                <a:gd name="T0" fmla="*/ 7 w 112"/>
                <a:gd name="T1" fmla="*/ 351 h 366"/>
                <a:gd name="T2" fmla="*/ 0 w 112"/>
                <a:gd name="T3" fmla="*/ 0 h 366"/>
                <a:gd name="T4" fmla="*/ 112 w 112"/>
                <a:gd name="T5" fmla="*/ 14 h 366"/>
                <a:gd name="T6" fmla="*/ 112 w 112"/>
                <a:gd name="T7" fmla="*/ 366 h 366"/>
                <a:gd name="T8" fmla="*/ 7 w 112"/>
                <a:gd name="T9" fmla="*/ 351 h 3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366"/>
                <a:gd name="T17" fmla="*/ 112 w 112"/>
                <a:gd name="T18" fmla="*/ 366 h 3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366">
                  <a:moveTo>
                    <a:pt x="7" y="351"/>
                  </a:moveTo>
                  <a:lnTo>
                    <a:pt x="0" y="0"/>
                  </a:lnTo>
                  <a:lnTo>
                    <a:pt x="112" y="14"/>
                  </a:lnTo>
                  <a:lnTo>
                    <a:pt x="112" y="366"/>
                  </a:lnTo>
                  <a:lnTo>
                    <a:pt x="7" y="351"/>
                  </a:lnTo>
                  <a:close/>
                </a:path>
              </a:pathLst>
            </a:custGeom>
            <a:solidFill>
              <a:srgbClr val="993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1969" y="3085"/>
              <a:ext cx="157" cy="52"/>
            </a:xfrm>
            <a:custGeom>
              <a:avLst/>
              <a:gdLst>
                <a:gd name="T0" fmla="*/ 0 w 157"/>
                <a:gd name="T1" fmla="*/ 38 h 52"/>
                <a:gd name="T2" fmla="*/ 112 w 157"/>
                <a:gd name="T3" fmla="*/ 52 h 52"/>
                <a:gd name="T4" fmla="*/ 157 w 157"/>
                <a:gd name="T5" fmla="*/ 15 h 52"/>
                <a:gd name="T6" fmla="*/ 45 w 157"/>
                <a:gd name="T7" fmla="*/ 0 h 52"/>
                <a:gd name="T8" fmla="*/ 0 w 157"/>
                <a:gd name="T9" fmla="*/ 38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52"/>
                <a:gd name="T17" fmla="*/ 157 w 157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52">
                  <a:moveTo>
                    <a:pt x="0" y="38"/>
                  </a:moveTo>
                  <a:lnTo>
                    <a:pt x="112" y="52"/>
                  </a:lnTo>
                  <a:lnTo>
                    <a:pt x="157" y="15"/>
                  </a:lnTo>
                  <a:lnTo>
                    <a:pt x="45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732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2627" y="2644"/>
              <a:ext cx="37" cy="568"/>
            </a:xfrm>
            <a:custGeom>
              <a:avLst/>
              <a:gdLst>
                <a:gd name="T0" fmla="*/ 0 w 37"/>
                <a:gd name="T1" fmla="*/ 568 h 568"/>
                <a:gd name="T2" fmla="*/ 7 w 37"/>
                <a:gd name="T3" fmla="*/ 30 h 568"/>
                <a:gd name="T4" fmla="*/ 37 w 37"/>
                <a:gd name="T5" fmla="*/ 0 h 568"/>
                <a:gd name="T6" fmla="*/ 30 w 37"/>
                <a:gd name="T7" fmla="*/ 531 h 568"/>
                <a:gd name="T8" fmla="*/ 0 w 37"/>
                <a:gd name="T9" fmla="*/ 568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568"/>
                <a:gd name="T17" fmla="*/ 37 w 37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568">
                  <a:moveTo>
                    <a:pt x="0" y="568"/>
                  </a:moveTo>
                  <a:lnTo>
                    <a:pt x="7" y="30"/>
                  </a:lnTo>
                  <a:lnTo>
                    <a:pt x="37" y="0"/>
                  </a:lnTo>
                  <a:lnTo>
                    <a:pt x="30" y="531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1A4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522" y="2666"/>
              <a:ext cx="112" cy="546"/>
            </a:xfrm>
            <a:custGeom>
              <a:avLst/>
              <a:gdLst>
                <a:gd name="T0" fmla="*/ 0 w 112"/>
                <a:gd name="T1" fmla="*/ 531 h 546"/>
                <a:gd name="T2" fmla="*/ 8 w 112"/>
                <a:gd name="T3" fmla="*/ 0 h 546"/>
                <a:gd name="T4" fmla="*/ 112 w 112"/>
                <a:gd name="T5" fmla="*/ 8 h 546"/>
                <a:gd name="T6" fmla="*/ 105 w 112"/>
                <a:gd name="T7" fmla="*/ 546 h 546"/>
                <a:gd name="T8" fmla="*/ 0 w 112"/>
                <a:gd name="T9" fmla="*/ 531 h 5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546"/>
                <a:gd name="T17" fmla="*/ 112 w 112"/>
                <a:gd name="T18" fmla="*/ 546 h 5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546">
                  <a:moveTo>
                    <a:pt x="0" y="531"/>
                  </a:moveTo>
                  <a:lnTo>
                    <a:pt x="8" y="0"/>
                  </a:lnTo>
                  <a:lnTo>
                    <a:pt x="112" y="8"/>
                  </a:lnTo>
                  <a:lnTo>
                    <a:pt x="105" y="546"/>
                  </a:lnTo>
                  <a:lnTo>
                    <a:pt x="0" y="531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530" y="2629"/>
              <a:ext cx="134" cy="45"/>
            </a:xfrm>
            <a:custGeom>
              <a:avLst/>
              <a:gdLst>
                <a:gd name="T0" fmla="*/ 0 w 134"/>
                <a:gd name="T1" fmla="*/ 37 h 45"/>
                <a:gd name="T2" fmla="*/ 104 w 134"/>
                <a:gd name="T3" fmla="*/ 45 h 45"/>
                <a:gd name="T4" fmla="*/ 134 w 134"/>
                <a:gd name="T5" fmla="*/ 15 h 45"/>
                <a:gd name="T6" fmla="*/ 30 w 134"/>
                <a:gd name="T7" fmla="*/ 0 h 45"/>
                <a:gd name="T8" fmla="*/ 0 w 134"/>
                <a:gd name="T9" fmla="*/ 3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45"/>
                <a:gd name="T17" fmla="*/ 134 w 134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45">
                  <a:moveTo>
                    <a:pt x="0" y="37"/>
                  </a:moveTo>
                  <a:lnTo>
                    <a:pt x="104" y="45"/>
                  </a:lnTo>
                  <a:lnTo>
                    <a:pt x="134" y="15"/>
                  </a:lnTo>
                  <a:lnTo>
                    <a:pt x="3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267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537" y="3078"/>
              <a:ext cx="38" cy="232"/>
            </a:xfrm>
            <a:custGeom>
              <a:avLst/>
              <a:gdLst>
                <a:gd name="T0" fmla="*/ 0 w 38"/>
                <a:gd name="T1" fmla="*/ 232 h 232"/>
                <a:gd name="T2" fmla="*/ 8 w 38"/>
                <a:gd name="T3" fmla="*/ 37 h 232"/>
                <a:gd name="T4" fmla="*/ 38 w 38"/>
                <a:gd name="T5" fmla="*/ 0 h 232"/>
                <a:gd name="T6" fmla="*/ 38 w 38"/>
                <a:gd name="T7" fmla="*/ 194 h 232"/>
                <a:gd name="T8" fmla="*/ 0 w 38"/>
                <a:gd name="T9" fmla="*/ 232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32"/>
                <a:gd name="T17" fmla="*/ 38 w 38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32">
                  <a:moveTo>
                    <a:pt x="0" y="232"/>
                  </a:moveTo>
                  <a:lnTo>
                    <a:pt x="8" y="37"/>
                  </a:lnTo>
                  <a:lnTo>
                    <a:pt x="38" y="0"/>
                  </a:lnTo>
                  <a:lnTo>
                    <a:pt x="38" y="194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rgbClr val="1A4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32" y="3100"/>
              <a:ext cx="113" cy="210"/>
            </a:xfrm>
            <a:custGeom>
              <a:avLst/>
              <a:gdLst>
                <a:gd name="T0" fmla="*/ 0 w 113"/>
                <a:gd name="T1" fmla="*/ 195 h 210"/>
                <a:gd name="T2" fmla="*/ 8 w 113"/>
                <a:gd name="T3" fmla="*/ 0 h 210"/>
                <a:gd name="T4" fmla="*/ 113 w 113"/>
                <a:gd name="T5" fmla="*/ 15 h 210"/>
                <a:gd name="T6" fmla="*/ 105 w 113"/>
                <a:gd name="T7" fmla="*/ 210 h 210"/>
                <a:gd name="T8" fmla="*/ 0 w 113"/>
                <a:gd name="T9" fmla="*/ 195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210"/>
                <a:gd name="T17" fmla="*/ 113 w 113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210">
                  <a:moveTo>
                    <a:pt x="0" y="195"/>
                  </a:moveTo>
                  <a:lnTo>
                    <a:pt x="8" y="0"/>
                  </a:lnTo>
                  <a:lnTo>
                    <a:pt x="113" y="15"/>
                  </a:lnTo>
                  <a:lnTo>
                    <a:pt x="105" y="210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440" y="3063"/>
              <a:ext cx="135" cy="52"/>
            </a:xfrm>
            <a:custGeom>
              <a:avLst/>
              <a:gdLst>
                <a:gd name="T0" fmla="*/ 0 w 135"/>
                <a:gd name="T1" fmla="*/ 37 h 52"/>
                <a:gd name="T2" fmla="*/ 105 w 135"/>
                <a:gd name="T3" fmla="*/ 52 h 52"/>
                <a:gd name="T4" fmla="*/ 135 w 135"/>
                <a:gd name="T5" fmla="*/ 15 h 52"/>
                <a:gd name="T6" fmla="*/ 30 w 135"/>
                <a:gd name="T7" fmla="*/ 0 h 52"/>
                <a:gd name="T8" fmla="*/ 0 w 135"/>
                <a:gd name="T9" fmla="*/ 3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52"/>
                <a:gd name="T17" fmla="*/ 135 w 135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52">
                  <a:moveTo>
                    <a:pt x="0" y="37"/>
                  </a:moveTo>
                  <a:lnTo>
                    <a:pt x="105" y="52"/>
                  </a:lnTo>
                  <a:lnTo>
                    <a:pt x="135" y="15"/>
                  </a:lnTo>
                  <a:lnTo>
                    <a:pt x="3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267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2447" y="3205"/>
              <a:ext cx="38" cy="217"/>
            </a:xfrm>
            <a:custGeom>
              <a:avLst/>
              <a:gdLst>
                <a:gd name="T0" fmla="*/ 0 w 38"/>
                <a:gd name="T1" fmla="*/ 217 h 217"/>
                <a:gd name="T2" fmla="*/ 0 w 38"/>
                <a:gd name="T3" fmla="*/ 45 h 217"/>
                <a:gd name="T4" fmla="*/ 38 w 38"/>
                <a:gd name="T5" fmla="*/ 0 h 217"/>
                <a:gd name="T6" fmla="*/ 38 w 38"/>
                <a:gd name="T7" fmla="*/ 172 h 217"/>
                <a:gd name="T8" fmla="*/ 0 w 38"/>
                <a:gd name="T9" fmla="*/ 217 h 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17"/>
                <a:gd name="T17" fmla="*/ 38 w 38"/>
                <a:gd name="T18" fmla="*/ 217 h 2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17">
                  <a:moveTo>
                    <a:pt x="0" y="217"/>
                  </a:moveTo>
                  <a:lnTo>
                    <a:pt x="0" y="45"/>
                  </a:lnTo>
                  <a:lnTo>
                    <a:pt x="38" y="0"/>
                  </a:lnTo>
                  <a:lnTo>
                    <a:pt x="38" y="172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1A4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2343" y="3235"/>
              <a:ext cx="104" cy="187"/>
            </a:xfrm>
            <a:custGeom>
              <a:avLst/>
              <a:gdLst>
                <a:gd name="T0" fmla="*/ 0 w 104"/>
                <a:gd name="T1" fmla="*/ 164 h 187"/>
                <a:gd name="T2" fmla="*/ 0 w 104"/>
                <a:gd name="T3" fmla="*/ 0 h 187"/>
                <a:gd name="T4" fmla="*/ 104 w 104"/>
                <a:gd name="T5" fmla="*/ 15 h 187"/>
                <a:gd name="T6" fmla="*/ 104 w 104"/>
                <a:gd name="T7" fmla="*/ 187 h 187"/>
                <a:gd name="T8" fmla="*/ 0 w 104"/>
                <a:gd name="T9" fmla="*/ 164 h 1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87"/>
                <a:gd name="T17" fmla="*/ 104 w 104"/>
                <a:gd name="T18" fmla="*/ 187 h 1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87">
                  <a:moveTo>
                    <a:pt x="0" y="164"/>
                  </a:moveTo>
                  <a:lnTo>
                    <a:pt x="0" y="0"/>
                  </a:lnTo>
                  <a:lnTo>
                    <a:pt x="104" y="15"/>
                  </a:lnTo>
                  <a:lnTo>
                    <a:pt x="104" y="187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343" y="3190"/>
              <a:ext cx="142" cy="60"/>
            </a:xfrm>
            <a:custGeom>
              <a:avLst/>
              <a:gdLst>
                <a:gd name="T0" fmla="*/ 0 w 142"/>
                <a:gd name="T1" fmla="*/ 45 h 60"/>
                <a:gd name="T2" fmla="*/ 104 w 142"/>
                <a:gd name="T3" fmla="*/ 60 h 60"/>
                <a:gd name="T4" fmla="*/ 142 w 142"/>
                <a:gd name="T5" fmla="*/ 15 h 60"/>
                <a:gd name="T6" fmla="*/ 37 w 142"/>
                <a:gd name="T7" fmla="*/ 0 h 60"/>
                <a:gd name="T8" fmla="*/ 0 w 142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60"/>
                <a:gd name="T17" fmla="*/ 142 w 14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60">
                  <a:moveTo>
                    <a:pt x="0" y="45"/>
                  </a:moveTo>
                  <a:lnTo>
                    <a:pt x="104" y="60"/>
                  </a:lnTo>
                  <a:lnTo>
                    <a:pt x="142" y="15"/>
                  </a:lnTo>
                  <a:lnTo>
                    <a:pt x="37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267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358" y="3467"/>
              <a:ext cx="37" cy="67"/>
            </a:xfrm>
            <a:custGeom>
              <a:avLst/>
              <a:gdLst>
                <a:gd name="T0" fmla="*/ 0 w 37"/>
                <a:gd name="T1" fmla="*/ 67 h 67"/>
                <a:gd name="T2" fmla="*/ 0 w 37"/>
                <a:gd name="T3" fmla="*/ 45 h 67"/>
                <a:gd name="T4" fmla="*/ 37 w 37"/>
                <a:gd name="T5" fmla="*/ 0 h 67"/>
                <a:gd name="T6" fmla="*/ 37 w 37"/>
                <a:gd name="T7" fmla="*/ 22 h 67"/>
                <a:gd name="T8" fmla="*/ 0 w 37"/>
                <a:gd name="T9" fmla="*/ 67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67"/>
                <a:gd name="T17" fmla="*/ 37 w 37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67">
                  <a:moveTo>
                    <a:pt x="0" y="67"/>
                  </a:moveTo>
                  <a:lnTo>
                    <a:pt x="0" y="45"/>
                  </a:lnTo>
                  <a:lnTo>
                    <a:pt x="37" y="0"/>
                  </a:lnTo>
                  <a:lnTo>
                    <a:pt x="37" y="22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A4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245" y="3497"/>
              <a:ext cx="113" cy="37"/>
            </a:xfrm>
            <a:custGeom>
              <a:avLst/>
              <a:gdLst>
                <a:gd name="T0" fmla="*/ 0 w 113"/>
                <a:gd name="T1" fmla="*/ 15 h 37"/>
                <a:gd name="T2" fmla="*/ 0 w 113"/>
                <a:gd name="T3" fmla="*/ 0 h 37"/>
                <a:gd name="T4" fmla="*/ 113 w 113"/>
                <a:gd name="T5" fmla="*/ 15 h 37"/>
                <a:gd name="T6" fmla="*/ 113 w 113"/>
                <a:gd name="T7" fmla="*/ 37 h 37"/>
                <a:gd name="T8" fmla="*/ 0 w 113"/>
                <a:gd name="T9" fmla="*/ 1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37"/>
                <a:gd name="T17" fmla="*/ 113 w 113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37">
                  <a:moveTo>
                    <a:pt x="0" y="15"/>
                  </a:moveTo>
                  <a:lnTo>
                    <a:pt x="0" y="0"/>
                  </a:lnTo>
                  <a:lnTo>
                    <a:pt x="113" y="15"/>
                  </a:lnTo>
                  <a:lnTo>
                    <a:pt x="113" y="3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245" y="3452"/>
              <a:ext cx="150" cy="60"/>
            </a:xfrm>
            <a:custGeom>
              <a:avLst/>
              <a:gdLst>
                <a:gd name="T0" fmla="*/ 0 w 150"/>
                <a:gd name="T1" fmla="*/ 45 h 60"/>
                <a:gd name="T2" fmla="*/ 113 w 150"/>
                <a:gd name="T3" fmla="*/ 60 h 60"/>
                <a:gd name="T4" fmla="*/ 150 w 150"/>
                <a:gd name="T5" fmla="*/ 15 h 60"/>
                <a:gd name="T6" fmla="*/ 38 w 150"/>
                <a:gd name="T7" fmla="*/ 0 h 60"/>
                <a:gd name="T8" fmla="*/ 0 w 150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60"/>
                <a:gd name="T17" fmla="*/ 150 w 150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60">
                  <a:moveTo>
                    <a:pt x="0" y="45"/>
                  </a:moveTo>
                  <a:lnTo>
                    <a:pt x="113" y="60"/>
                  </a:lnTo>
                  <a:lnTo>
                    <a:pt x="150" y="15"/>
                  </a:lnTo>
                  <a:lnTo>
                    <a:pt x="38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267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881" y="2651"/>
              <a:ext cx="45" cy="599"/>
            </a:xfrm>
            <a:custGeom>
              <a:avLst/>
              <a:gdLst>
                <a:gd name="T0" fmla="*/ 0 w 45"/>
                <a:gd name="T1" fmla="*/ 599 h 599"/>
                <a:gd name="T2" fmla="*/ 15 w 45"/>
                <a:gd name="T3" fmla="*/ 38 h 599"/>
                <a:gd name="T4" fmla="*/ 45 w 45"/>
                <a:gd name="T5" fmla="*/ 0 h 599"/>
                <a:gd name="T6" fmla="*/ 30 w 45"/>
                <a:gd name="T7" fmla="*/ 554 h 599"/>
                <a:gd name="T8" fmla="*/ 0 w 45"/>
                <a:gd name="T9" fmla="*/ 599 h 5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99"/>
                <a:gd name="T17" fmla="*/ 45 w 45"/>
                <a:gd name="T18" fmla="*/ 599 h 5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99">
                  <a:moveTo>
                    <a:pt x="0" y="599"/>
                  </a:moveTo>
                  <a:lnTo>
                    <a:pt x="15" y="38"/>
                  </a:lnTo>
                  <a:lnTo>
                    <a:pt x="45" y="0"/>
                  </a:lnTo>
                  <a:lnTo>
                    <a:pt x="30" y="554"/>
                  </a:lnTo>
                  <a:lnTo>
                    <a:pt x="0" y="599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776" y="2674"/>
              <a:ext cx="120" cy="576"/>
            </a:xfrm>
            <a:custGeom>
              <a:avLst/>
              <a:gdLst>
                <a:gd name="T0" fmla="*/ 0 w 120"/>
                <a:gd name="T1" fmla="*/ 561 h 576"/>
                <a:gd name="T2" fmla="*/ 15 w 120"/>
                <a:gd name="T3" fmla="*/ 0 h 576"/>
                <a:gd name="T4" fmla="*/ 120 w 120"/>
                <a:gd name="T5" fmla="*/ 15 h 576"/>
                <a:gd name="T6" fmla="*/ 105 w 120"/>
                <a:gd name="T7" fmla="*/ 576 h 576"/>
                <a:gd name="T8" fmla="*/ 0 w 120"/>
                <a:gd name="T9" fmla="*/ 561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576"/>
                <a:gd name="T17" fmla="*/ 120 w 120"/>
                <a:gd name="T18" fmla="*/ 576 h 5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576">
                  <a:moveTo>
                    <a:pt x="0" y="561"/>
                  </a:moveTo>
                  <a:lnTo>
                    <a:pt x="15" y="0"/>
                  </a:lnTo>
                  <a:lnTo>
                    <a:pt x="120" y="15"/>
                  </a:lnTo>
                  <a:lnTo>
                    <a:pt x="105" y="576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791" y="2636"/>
              <a:ext cx="135" cy="53"/>
            </a:xfrm>
            <a:custGeom>
              <a:avLst/>
              <a:gdLst>
                <a:gd name="T0" fmla="*/ 0 w 135"/>
                <a:gd name="T1" fmla="*/ 38 h 53"/>
                <a:gd name="T2" fmla="*/ 105 w 135"/>
                <a:gd name="T3" fmla="*/ 53 h 53"/>
                <a:gd name="T4" fmla="*/ 135 w 135"/>
                <a:gd name="T5" fmla="*/ 15 h 53"/>
                <a:gd name="T6" fmla="*/ 30 w 135"/>
                <a:gd name="T7" fmla="*/ 0 h 53"/>
                <a:gd name="T8" fmla="*/ 0 w 135"/>
                <a:gd name="T9" fmla="*/ 38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53"/>
                <a:gd name="T17" fmla="*/ 135 w 135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53">
                  <a:moveTo>
                    <a:pt x="0" y="38"/>
                  </a:moveTo>
                  <a:lnTo>
                    <a:pt x="105" y="53"/>
                  </a:lnTo>
                  <a:lnTo>
                    <a:pt x="135" y="15"/>
                  </a:lnTo>
                  <a:lnTo>
                    <a:pt x="3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717" y="3145"/>
              <a:ext cx="45" cy="314"/>
            </a:xfrm>
            <a:custGeom>
              <a:avLst/>
              <a:gdLst>
                <a:gd name="T0" fmla="*/ 0 w 45"/>
                <a:gd name="T1" fmla="*/ 314 h 314"/>
                <a:gd name="T2" fmla="*/ 7 w 45"/>
                <a:gd name="T3" fmla="*/ 37 h 314"/>
                <a:gd name="T4" fmla="*/ 45 w 45"/>
                <a:gd name="T5" fmla="*/ 0 h 314"/>
                <a:gd name="T6" fmla="*/ 37 w 45"/>
                <a:gd name="T7" fmla="*/ 269 h 314"/>
                <a:gd name="T8" fmla="*/ 0 w 45"/>
                <a:gd name="T9" fmla="*/ 314 h 3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314"/>
                <a:gd name="T17" fmla="*/ 45 w 45"/>
                <a:gd name="T18" fmla="*/ 314 h 3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314">
                  <a:moveTo>
                    <a:pt x="0" y="314"/>
                  </a:moveTo>
                  <a:lnTo>
                    <a:pt x="7" y="37"/>
                  </a:lnTo>
                  <a:lnTo>
                    <a:pt x="45" y="0"/>
                  </a:lnTo>
                  <a:lnTo>
                    <a:pt x="37" y="269"/>
                  </a:lnTo>
                  <a:lnTo>
                    <a:pt x="0" y="314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2612" y="3167"/>
              <a:ext cx="112" cy="292"/>
            </a:xfrm>
            <a:custGeom>
              <a:avLst/>
              <a:gdLst>
                <a:gd name="T0" fmla="*/ 0 w 112"/>
                <a:gd name="T1" fmla="*/ 277 h 292"/>
                <a:gd name="T2" fmla="*/ 0 w 112"/>
                <a:gd name="T3" fmla="*/ 0 h 292"/>
                <a:gd name="T4" fmla="*/ 112 w 112"/>
                <a:gd name="T5" fmla="*/ 15 h 292"/>
                <a:gd name="T6" fmla="*/ 105 w 112"/>
                <a:gd name="T7" fmla="*/ 292 h 292"/>
                <a:gd name="T8" fmla="*/ 0 w 112"/>
                <a:gd name="T9" fmla="*/ 277 h 2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292"/>
                <a:gd name="T17" fmla="*/ 112 w 112"/>
                <a:gd name="T18" fmla="*/ 292 h 2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292">
                  <a:moveTo>
                    <a:pt x="0" y="277"/>
                  </a:moveTo>
                  <a:lnTo>
                    <a:pt x="0" y="0"/>
                  </a:lnTo>
                  <a:lnTo>
                    <a:pt x="112" y="15"/>
                  </a:lnTo>
                  <a:lnTo>
                    <a:pt x="105" y="292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2612" y="3130"/>
              <a:ext cx="150" cy="52"/>
            </a:xfrm>
            <a:custGeom>
              <a:avLst/>
              <a:gdLst>
                <a:gd name="T0" fmla="*/ 0 w 150"/>
                <a:gd name="T1" fmla="*/ 37 h 52"/>
                <a:gd name="T2" fmla="*/ 112 w 150"/>
                <a:gd name="T3" fmla="*/ 52 h 52"/>
                <a:gd name="T4" fmla="*/ 150 w 150"/>
                <a:gd name="T5" fmla="*/ 15 h 52"/>
                <a:gd name="T6" fmla="*/ 37 w 150"/>
                <a:gd name="T7" fmla="*/ 0 h 52"/>
                <a:gd name="T8" fmla="*/ 0 w 150"/>
                <a:gd name="T9" fmla="*/ 3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52"/>
                <a:gd name="T17" fmla="*/ 150 w 150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52">
                  <a:moveTo>
                    <a:pt x="0" y="37"/>
                  </a:moveTo>
                  <a:lnTo>
                    <a:pt x="112" y="52"/>
                  </a:lnTo>
                  <a:lnTo>
                    <a:pt x="150" y="15"/>
                  </a:lnTo>
                  <a:lnTo>
                    <a:pt x="37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2634" y="3414"/>
              <a:ext cx="38" cy="157"/>
            </a:xfrm>
            <a:custGeom>
              <a:avLst/>
              <a:gdLst>
                <a:gd name="T0" fmla="*/ 0 w 38"/>
                <a:gd name="T1" fmla="*/ 157 h 157"/>
                <a:gd name="T2" fmla="*/ 0 w 38"/>
                <a:gd name="T3" fmla="*/ 45 h 157"/>
                <a:gd name="T4" fmla="*/ 38 w 38"/>
                <a:gd name="T5" fmla="*/ 0 h 157"/>
                <a:gd name="T6" fmla="*/ 30 w 38"/>
                <a:gd name="T7" fmla="*/ 113 h 157"/>
                <a:gd name="T8" fmla="*/ 0 w 38"/>
                <a:gd name="T9" fmla="*/ 157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57"/>
                <a:gd name="T17" fmla="*/ 38 w 38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57">
                  <a:moveTo>
                    <a:pt x="0" y="157"/>
                  </a:moveTo>
                  <a:lnTo>
                    <a:pt x="0" y="45"/>
                  </a:lnTo>
                  <a:lnTo>
                    <a:pt x="38" y="0"/>
                  </a:lnTo>
                  <a:lnTo>
                    <a:pt x="30" y="113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522" y="3444"/>
              <a:ext cx="112" cy="127"/>
            </a:xfrm>
            <a:custGeom>
              <a:avLst/>
              <a:gdLst>
                <a:gd name="T0" fmla="*/ 0 w 112"/>
                <a:gd name="T1" fmla="*/ 112 h 127"/>
                <a:gd name="T2" fmla="*/ 0 w 112"/>
                <a:gd name="T3" fmla="*/ 0 h 127"/>
                <a:gd name="T4" fmla="*/ 112 w 112"/>
                <a:gd name="T5" fmla="*/ 15 h 127"/>
                <a:gd name="T6" fmla="*/ 112 w 112"/>
                <a:gd name="T7" fmla="*/ 127 h 127"/>
                <a:gd name="T8" fmla="*/ 0 w 112"/>
                <a:gd name="T9" fmla="*/ 112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27"/>
                <a:gd name="T17" fmla="*/ 112 w 112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27">
                  <a:moveTo>
                    <a:pt x="0" y="112"/>
                  </a:moveTo>
                  <a:lnTo>
                    <a:pt x="0" y="0"/>
                  </a:lnTo>
                  <a:lnTo>
                    <a:pt x="112" y="15"/>
                  </a:lnTo>
                  <a:lnTo>
                    <a:pt x="112" y="127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522" y="3399"/>
              <a:ext cx="150" cy="60"/>
            </a:xfrm>
            <a:custGeom>
              <a:avLst/>
              <a:gdLst>
                <a:gd name="T0" fmla="*/ 0 w 150"/>
                <a:gd name="T1" fmla="*/ 45 h 60"/>
                <a:gd name="T2" fmla="*/ 112 w 150"/>
                <a:gd name="T3" fmla="*/ 60 h 60"/>
                <a:gd name="T4" fmla="*/ 150 w 150"/>
                <a:gd name="T5" fmla="*/ 15 h 60"/>
                <a:gd name="T6" fmla="*/ 38 w 150"/>
                <a:gd name="T7" fmla="*/ 0 h 60"/>
                <a:gd name="T8" fmla="*/ 0 w 150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60"/>
                <a:gd name="T17" fmla="*/ 150 w 150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60">
                  <a:moveTo>
                    <a:pt x="0" y="45"/>
                  </a:moveTo>
                  <a:lnTo>
                    <a:pt x="112" y="60"/>
                  </a:lnTo>
                  <a:lnTo>
                    <a:pt x="150" y="15"/>
                  </a:lnTo>
                  <a:lnTo>
                    <a:pt x="38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B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3143" y="2898"/>
              <a:ext cx="45" cy="389"/>
            </a:xfrm>
            <a:custGeom>
              <a:avLst/>
              <a:gdLst>
                <a:gd name="T0" fmla="*/ 0 w 45"/>
                <a:gd name="T1" fmla="*/ 389 h 389"/>
                <a:gd name="T2" fmla="*/ 15 w 45"/>
                <a:gd name="T3" fmla="*/ 37 h 389"/>
                <a:gd name="T4" fmla="*/ 45 w 45"/>
                <a:gd name="T5" fmla="*/ 0 h 389"/>
                <a:gd name="T6" fmla="*/ 30 w 45"/>
                <a:gd name="T7" fmla="*/ 344 h 389"/>
                <a:gd name="T8" fmla="*/ 0 w 45"/>
                <a:gd name="T9" fmla="*/ 389 h 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389"/>
                <a:gd name="T17" fmla="*/ 45 w 45"/>
                <a:gd name="T18" fmla="*/ 389 h 3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389">
                  <a:moveTo>
                    <a:pt x="0" y="389"/>
                  </a:moveTo>
                  <a:lnTo>
                    <a:pt x="15" y="37"/>
                  </a:lnTo>
                  <a:lnTo>
                    <a:pt x="45" y="0"/>
                  </a:lnTo>
                  <a:lnTo>
                    <a:pt x="30" y="344"/>
                  </a:lnTo>
                  <a:lnTo>
                    <a:pt x="0" y="38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3038" y="2921"/>
              <a:ext cx="120" cy="366"/>
            </a:xfrm>
            <a:custGeom>
              <a:avLst/>
              <a:gdLst>
                <a:gd name="T0" fmla="*/ 0 w 120"/>
                <a:gd name="T1" fmla="*/ 351 h 366"/>
                <a:gd name="T2" fmla="*/ 8 w 120"/>
                <a:gd name="T3" fmla="*/ 0 h 366"/>
                <a:gd name="T4" fmla="*/ 120 w 120"/>
                <a:gd name="T5" fmla="*/ 14 h 366"/>
                <a:gd name="T6" fmla="*/ 105 w 120"/>
                <a:gd name="T7" fmla="*/ 366 h 366"/>
                <a:gd name="T8" fmla="*/ 0 w 120"/>
                <a:gd name="T9" fmla="*/ 351 h 3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366"/>
                <a:gd name="T17" fmla="*/ 120 w 120"/>
                <a:gd name="T18" fmla="*/ 366 h 3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366">
                  <a:moveTo>
                    <a:pt x="0" y="351"/>
                  </a:moveTo>
                  <a:lnTo>
                    <a:pt x="8" y="0"/>
                  </a:lnTo>
                  <a:lnTo>
                    <a:pt x="120" y="14"/>
                  </a:lnTo>
                  <a:lnTo>
                    <a:pt x="105" y="366"/>
                  </a:lnTo>
                  <a:lnTo>
                    <a:pt x="0" y="35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3046" y="2883"/>
              <a:ext cx="142" cy="52"/>
            </a:xfrm>
            <a:custGeom>
              <a:avLst/>
              <a:gdLst>
                <a:gd name="T0" fmla="*/ 0 w 142"/>
                <a:gd name="T1" fmla="*/ 38 h 52"/>
                <a:gd name="T2" fmla="*/ 112 w 142"/>
                <a:gd name="T3" fmla="*/ 52 h 52"/>
                <a:gd name="T4" fmla="*/ 142 w 142"/>
                <a:gd name="T5" fmla="*/ 15 h 52"/>
                <a:gd name="T6" fmla="*/ 30 w 142"/>
                <a:gd name="T7" fmla="*/ 0 h 52"/>
                <a:gd name="T8" fmla="*/ 0 w 142"/>
                <a:gd name="T9" fmla="*/ 38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0" y="38"/>
                  </a:moveTo>
                  <a:lnTo>
                    <a:pt x="112" y="52"/>
                  </a:lnTo>
                  <a:lnTo>
                    <a:pt x="142" y="15"/>
                  </a:lnTo>
                  <a:lnTo>
                    <a:pt x="3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3076" y="3108"/>
              <a:ext cx="30" cy="284"/>
            </a:xfrm>
            <a:custGeom>
              <a:avLst/>
              <a:gdLst>
                <a:gd name="T0" fmla="*/ 0 w 30"/>
                <a:gd name="T1" fmla="*/ 284 h 284"/>
                <a:gd name="T2" fmla="*/ 7 w 30"/>
                <a:gd name="T3" fmla="*/ 37 h 284"/>
                <a:gd name="T4" fmla="*/ 30 w 30"/>
                <a:gd name="T5" fmla="*/ 0 h 284"/>
                <a:gd name="T6" fmla="*/ 22 w 30"/>
                <a:gd name="T7" fmla="*/ 239 h 284"/>
                <a:gd name="T8" fmla="*/ 0 w 30"/>
                <a:gd name="T9" fmla="*/ 284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284"/>
                <a:gd name="T17" fmla="*/ 30 w 3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284">
                  <a:moveTo>
                    <a:pt x="0" y="284"/>
                  </a:moveTo>
                  <a:lnTo>
                    <a:pt x="7" y="37"/>
                  </a:lnTo>
                  <a:lnTo>
                    <a:pt x="30" y="0"/>
                  </a:lnTo>
                  <a:lnTo>
                    <a:pt x="22" y="239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2963" y="3130"/>
              <a:ext cx="120" cy="262"/>
            </a:xfrm>
            <a:custGeom>
              <a:avLst/>
              <a:gdLst>
                <a:gd name="T0" fmla="*/ 0 w 120"/>
                <a:gd name="T1" fmla="*/ 247 h 262"/>
                <a:gd name="T2" fmla="*/ 8 w 120"/>
                <a:gd name="T3" fmla="*/ 0 h 262"/>
                <a:gd name="T4" fmla="*/ 120 w 120"/>
                <a:gd name="T5" fmla="*/ 15 h 262"/>
                <a:gd name="T6" fmla="*/ 113 w 120"/>
                <a:gd name="T7" fmla="*/ 262 h 262"/>
                <a:gd name="T8" fmla="*/ 0 w 120"/>
                <a:gd name="T9" fmla="*/ 247 h 2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262"/>
                <a:gd name="T17" fmla="*/ 120 w 120"/>
                <a:gd name="T18" fmla="*/ 262 h 2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262">
                  <a:moveTo>
                    <a:pt x="0" y="247"/>
                  </a:moveTo>
                  <a:lnTo>
                    <a:pt x="8" y="0"/>
                  </a:lnTo>
                  <a:lnTo>
                    <a:pt x="120" y="15"/>
                  </a:lnTo>
                  <a:lnTo>
                    <a:pt x="113" y="262"/>
                  </a:lnTo>
                  <a:lnTo>
                    <a:pt x="0" y="2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2971" y="3093"/>
              <a:ext cx="135" cy="52"/>
            </a:xfrm>
            <a:custGeom>
              <a:avLst/>
              <a:gdLst>
                <a:gd name="T0" fmla="*/ 0 w 135"/>
                <a:gd name="T1" fmla="*/ 37 h 52"/>
                <a:gd name="T2" fmla="*/ 112 w 135"/>
                <a:gd name="T3" fmla="*/ 52 h 52"/>
                <a:gd name="T4" fmla="*/ 135 w 135"/>
                <a:gd name="T5" fmla="*/ 15 h 52"/>
                <a:gd name="T6" fmla="*/ 30 w 135"/>
                <a:gd name="T7" fmla="*/ 0 h 52"/>
                <a:gd name="T8" fmla="*/ 0 w 135"/>
                <a:gd name="T9" fmla="*/ 3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52"/>
                <a:gd name="T17" fmla="*/ 135 w 135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52">
                  <a:moveTo>
                    <a:pt x="0" y="37"/>
                  </a:moveTo>
                  <a:lnTo>
                    <a:pt x="112" y="52"/>
                  </a:lnTo>
                  <a:lnTo>
                    <a:pt x="135" y="15"/>
                  </a:lnTo>
                  <a:lnTo>
                    <a:pt x="3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2993" y="3295"/>
              <a:ext cx="38" cy="202"/>
            </a:xfrm>
            <a:custGeom>
              <a:avLst/>
              <a:gdLst>
                <a:gd name="T0" fmla="*/ 0 w 38"/>
                <a:gd name="T1" fmla="*/ 202 h 202"/>
                <a:gd name="T2" fmla="*/ 8 w 38"/>
                <a:gd name="T3" fmla="*/ 37 h 202"/>
                <a:gd name="T4" fmla="*/ 38 w 38"/>
                <a:gd name="T5" fmla="*/ 0 h 202"/>
                <a:gd name="T6" fmla="*/ 30 w 38"/>
                <a:gd name="T7" fmla="*/ 157 h 202"/>
                <a:gd name="T8" fmla="*/ 0 w 38"/>
                <a:gd name="T9" fmla="*/ 202 h 2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02"/>
                <a:gd name="T17" fmla="*/ 38 w 38"/>
                <a:gd name="T18" fmla="*/ 202 h 2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02">
                  <a:moveTo>
                    <a:pt x="0" y="202"/>
                  </a:moveTo>
                  <a:lnTo>
                    <a:pt x="8" y="37"/>
                  </a:lnTo>
                  <a:lnTo>
                    <a:pt x="38" y="0"/>
                  </a:lnTo>
                  <a:lnTo>
                    <a:pt x="30" y="157"/>
                  </a:lnTo>
                  <a:lnTo>
                    <a:pt x="0" y="20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2881" y="3317"/>
              <a:ext cx="120" cy="180"/>
            </a:xfrm>
            <a:custGeom>
              <a:avLst/>
              <a:gdLst>
                <a:gd name="T0" fmla="*/ 0 w 120"/>
                <a:gd name="T1" fmla="*/ 165 h 180"/>
                <a:gd name="T2" fmla="*/ 8 w 120"/>
                <a:gd name="T3" fmla="*/ 0 h 180"/>
                <a:gd name="T4" fmla="*/ 120 w 120"/>
                <a:gd name="T5" fmla="*/ 15 h 180"/>
                <a:gd name="T6" fmla="*/ 112 w 120"/>
                <a:gd name="T7" fmla="*/ 180 h 180"/>
                <a:gd name="T8" fmla="*/ 0 w 120"/>
                <a:gd name="T9" fmla="*/ 165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180"/>
                <a:gd name="T17" fmla="*/ 120 w 120"/>
                <a:gd name="T18" fmla="*/ 180 h 1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180">
                  <a:moveTo>
                    <a:pt x="0" y="165"/>
                  </a:moveTo>
                  <a:lnTo>
                    <a:pt x="8" y="0"/>
                  </a:lnTo>
                  <a:lnTo>
                    <a:pt x="120" y="15"/>
                  </a:lnTo>
                  <a:lnTo>
                    <a:pt x="112" y="180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2889" y="3280"/>
              <a:ext cx="142" cy="52"/>
            </a:xfrm>
            <a:custGeom>
              <a:avLst/>
              <a:gdLst>
                <a:gd name="T0" fmla="*/ 0 w 142"/>
                <a:gd name="T1" fmla="*/ 37 h 52"/>
                <a:gd name="T2" fmla="*/ 112 w 142"/>
                <a:gd name="T3" fmla="*/ 52 h 52"/>
                <a:gd name="T4" fmla="*/ 142 w 142"/>
                <a:gd name="T5" fmla="*/ 15 h 52"/>
                <a:gd name="T6" fmla="*/ 30 w 142"/>
                <a:gd name="T7" fmla="*/ 0 h 52"/>
                <a:gd name="T8" fmla="*/ 0 w 142"/>
                <a:gd name="T9" fmla="*/ 3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0" y="37"/>
                  </a:moveTo>
                  <a:lnTo>
                    <a:pt x="112" y="52"/>
                  </a:lnTo>
                  <a:lnTo>
                    <a:pt x="142" y="15"/>
                  </a:lnTo>
                  <a:lnTo>
                    <a:pt x="3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911" y="3399"/>
              <a:ext cx="38" cy="217"/>
            </a:xfrm>
            <a:custGeom>
              <a:avLst/>
              <a:gdLst>
                <a:gd name="T0" fmla="*/ 0 w 38"/>
                <a:gd name="T1" fmla="*/ 217 h 217"/>
                <a:gd name="T2" fmla="*/ 8 w 38"/>
                <a:gd name="T3" fmla="*/ 45 h 217"/>
                <a:gd name="T4" fmla="*/ 38 w 38"/>
                <a:gd name="T5" fmla="*/ 0 h 217"/>
                <a:gd name="T6" fmla="*/ 38 w 38"/>
                <a:gd name="T7" fmla="*/ 172 h 217"/>
                <a:gd name="T8" fmla="*/ 0 w 38"/>
                <a:gd name="T9" fmla="*/ 217 h 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17"/>
                <a:gd name="T17" fmla="*/ 38 w 38"/>
                <a:gd name="T18" fmla="*/ 217 h 2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17">
                  <a:moveTo>
                    <a:pt x="0" y="217"/>
                  </a:moveTo>
                  <a:lnTo>
                    <a:pt x="8" y="45"/>
                  </a:lnTo>
                  <a:lnTo>
                    <a:pt x="38" y="0"/>
                  </a:lnTo>
                  <a:lnTo>
                    <a:pt x="38" y="172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2799" y="3429"/>
              <a:ext cx="120" cy="187"/>
            </a:xfrm>
            <a:custGeom>
              <a:avLst/>
              <a:gdLst>
                <a:gd name="T0" fmla="*/ 0 w 120"/>
                <a:gd name="T1" fmla="*/ 172 h 187"/>
                <a:gd name="T2" fmla="*/ 7 w 120"/>
                <a:gd name="T3" fmla="*/ 0 h 187"/>
                <a:gd name="T4" fmla="*/ 120 w 120"/>
                <a:gd name="T5" fmla="*/ 15 h 187"/>
                <a:gd name="T6" fmla="*/ 112 w 120"/>
                <a:gd name="T7" fmla="*/ 187 h 187"/>
                <a:gd name="T8" fmla="*/ 0 w 120"/>
                <a:gd name="T9" fmla="*/ 172 h 1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187"/>
                <a:gd name="T17" fmla="*/ 120 w 120"/>
                <a:gd name="T18" fmla="*/ 187 h 1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187">
                  <a:moveTo>
                    <a:pt x="0" y="172"/>
                  </a:moveTo>
                  <a:lnTo>
                    <a:pt x="7" y="0"/>
                  </a:lnTo>
                  <a:lnTo>
                    <a:pt x="120" y="15"/>
                  </a:lnTo>
                  <a:lnTo>
                    <a:pt x="112" y="187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806" y="3384"/>
              <a:ext cx="143" cy="60"/>
            </a:xfrm>
            <a:custGeom>
              <a:avLst/>
              <a:gdLst>
                <a:gd name="T0" fmla="*/ 0 w 143"/>
                <a:gd name="T1" fmla="*/ 45 h 60"/>
                <a:gd name="T2" fmla="*/ 113 w 143"/>
                <a:gd name="T3" fmla="*/ 60 h 60"/>
                <a:gd name="T4" fmla="*/ 143 w 143"/>
                <a:gd name="T5" fmla="*/ 15 h 60"/>
                <a:gd name="T6" fmla="*/ 30 w 143"/>
                <a:gd name="T7" fmla="*/ 0 h 60"/>
                <a:gd name="T8" fmla="*/ 0 w 143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3"/>
                <a:gd name="T16" fmla="*/ 0 h 60"/>
                <a:gd name="T17" fmla="*/ 143 w 143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3" h="60">
                  <a:moveTo>
                    <a:pt x="0" y="45"/>
                  </a:moveTo>
                  <a:lnTo>
                    <a:pt x="113" y="60"/>
                  </a:lnTo>
                  <a:lnTo>
                    <a:pt x="143" y="15"/>
                  </a:lnTo>
                  <a:lnTo>
                    <a:pt x="3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B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3412" y="3182"/>
              <a:ext cx="30" cy="143"/>
            </a:xfrm>
            <a:custGeom>
              <a:avLst/>
              <a:gdLst>
                <a:gd name="T0" fmla="*/ 0 w 30"/>
                <a:gd name="T1" fmla="*/ 143 h 143"/>
                <a:gd name="T2" fmla="*/ 8 w 30"/>
                <a:gd name="T3" fmla="*/ 38 h 143"/>
                <a:gd name="T4" fmla="*/ 30 w 30"/>
                <a:gd name="T5" fmla="*/ 0 h 143"/>
                <a:gd name="T6" fmla="*/ 23 w 30"/>
                <a:gd name="T7" fmla="*/ 98 h 143"/>
                <a:gd name="T8" fmla="*/ 0 w 30"/>
                <a:gd name="T9" fmla="*/ 143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43"/>
                <a:gd name="T17" fmla="*/ 30 w 30"/>
                <a:gd name="T18" fmla="*/ 143 h 1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43">
                  <a:moveTo>
                    <a:pt x="0" y="143"/>
                  </a:moveTo>
                  <a:lnTo>
                    <a:pt x="8" y="38"/>
                  </a:lnTo>
                  <a:lnTo>
                    <a:pt x="30" y="0"/>
                  </a:lnTo>
                  <a:lnTo>
                    <a:pt x="23" y="98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4D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3308" y="3205"/>
              <a:ext cx="112" cy="120"/>
            </a:xfrm>
            <a:custGeom>
              <a:avLst/>
              <a:gdLst>
                <a:gd name="T0" fmla="*/ 0 w 112"/>
                <a:gd name="T1" fmla="*/ 105 h 120"/>
                <a:gd name="T2" fmla="*/ 0 w 112"/>
                <a:gd name="T3" fmla="*/ 0 h 120"/>
                <a:gd name="T4" fmla="*/ 112 w 112"/>
                <a:gd name="T5" fmla="*/ 15 h 120"/>
                <a:gd name="T6" fmla="*/ 104 w 112"/>
                <a:gd name="T7" fmla="*/ 120 h 120"/>
                <a:gd name="T8" fmla="*/ 0 w 112"/>
                <a:gd name="T9" fmla="*/ 105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20"/>
                <a:gd name="T17" fmla="*/ 112 w 112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20">
                  <a:moveTo>
                    <a:pt x="0" y="105"/>
                  </a:moveTo>
                  <a:lnTo>
                    <a:pt x="0" y="0"/>
                  </a:lnTo>
                  <a:lnTo>
                    <a:pt x="112" y="15"/>
                  </a:lnTo>
                  <a:lnTo>
                    <a:pt x="104" y="120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rgbClr val="99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308" y="3167"/>
              <a:ext cx="134" cy="53"/>
            </a:xfrm>
            <a:custGeom>
              <a:avLst/>
              <a:gdLst>
                <a:gd name="T0" fmla="*/ 0 w 134"/>
                <a:gd name="T1" fmla="*/ 38 h 53"/>
                <a:gd name="T2" fmla="*/ 112 w 134"/>
                <a:gd name="T3" fmla="*/ 53 h 53"/>
                <a:gd name="T4" fmla="*/ 134 w 134"/>
                <a:gd name="T5" fmla="*/ 15 h 53"/>
                <a:gd name="T6" fmla="*/ 29 w 134"/>
                <a:gd name="T7" fmla="*/ 0 h 53"/>
                <a:gd name="T8" fmla="*/ 0 w 134"/>
                <a:gd name="T9" fmla="*/ 38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53"/>
                <a:gd name="T17" fmla="*/ 134 w 134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53">
                  <a:moveTo>
                    <a:pt x="0" y="38"/>
                  </a:moveTo>
                  <a:lnTo>
                    <a:pt x="112" y="53"/>
                  </a:lnTo>
                  <a:lnTo>
                    <a:pt x="134" y="15"/>
                  </a:lnTo>
                  <a:lnTo>
                    <a:pt x="29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737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3345" y="2756"/>
              <a:ext cx="52" cy="673"/>
            </a:xfrm>
            <a:custGeom>
              <a:avLst/>
              <a:gdLst>
                <a:gd name="T0" fmla="*/ 0 w 52"/>
                <a:gd name="T1" fmla="*/ 673 h 673"/>
                <a:gd name="T2" fmla="*/ 30 w 52"/>
                <a:gd name="T3" fmla="*/ 37 h 673"/>
                <a:gd name="T4" fmla="*/ 52 w 52"/>
                <a:gd name="T5" fmla="*/ 0 h 673"/>
                <a:gd name="T6" fmla="*/ 30 w 52"/>
                <a:gd name="T7" fmla="*/ 628 h 673"/>
                <a:gd name="T8" fmla="*/ 0 w 52"/>
                <a:gd name="T9" fmla="*/ 673 h 6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673"/>
                <a:gd name="T17" fmla="*/ 52 w 52"/>
                <a:gd name="T18" fmla="*/ 673 h 6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673">
                  <a:moveTo>
                    <a:pt x="0" y="673"/>
                  </a:moveTo>
                  <a:lnTo>
                    <a:pt x="30" y="37"/>
                  </a:lnTo>
                  <a:lnTo>
                    <a:pt x="52" y="0"/>
                  </a:lnTo>
                  <a:lnTo>
                    <a:pt x="30" y="628"/>
                  </a:lnTo>
                  <a:lnTo>
                    <a:pt x="0" y="673"/>
                  </a:lnTo>
                  <a:close/>
                </a:path>
              </a:pathLst>
            </a:custGeom>
            <a:solidFill>
              <a:srgbClr val="4D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233" y="2778"/>
              <a:ext cx="142" cy="651"/>
            </a:xfrm>
            <a:custGeom>
              <a:avLst/>
              <a:gdLst>
                <a:gd name="T0" fmla="*/ 0 w 142"/>
                <a:gd name="T1" fmla="*/ 636 h 651"/>
                <a:gd name="T2" fmla="*/ 30 w 142"/>
                <a:gd name="T3" fmla="*/ 0 h 651"/>
                <a:gd name="T4" fmla="*/ 142 w 142"/>
                <a:gd name="T5" fmla="*/ 15 h 651"/>
                <a:gd name="T6" fmla="*/ 112 w 142"/>
                <a:gd name="T7" fmla="*/ 651 h 651"/>
                <a:gd name="T8" fmla="*/ 0 w 142"/>
                <a:gd name="T9" fmla="*/ 636 h 6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651"/>
                <a:gd name="T17" fmla="*/ 142 w 142"/>
                <a:gd name="T18" fmla="*/ 651 h 6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651">
                  <a:moveTo>
                    <a:pt x="0" y="636"/>
                  </a:moveTo>
                  <a:lnTo>
                    <a:pt x="30" y="0"/>
                  </a:lnTo>
                  <a:lnTo>
                    <a:pt x="142" y="15"/>
                  </a:lnTo>
                  <a:lnTo>
                    <a:pt x="112" y="651"/>
                  </a:lnTo>
                  <a:lnTo>
                    <a:pt x="0" y="636"/>
                  </a:lnTo>
                  <a:close/>
                </a:path>
              </a:pathLst>
            </a:custGeom>
            <a:solidFill>
              <a:srgbClr val="99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3263" y="2741"/>
              <a:ext cx="134" cy="52"/>
            </a:xfrm>
            <a:custGeom>
              <a:avLst/>
              <a:gdLst>
                <a:gd name="T0" fmla="*/ 0 w 134"/>
                <a:gd name="T1" fmla="*/ 37 h 52"/>
                <a:gd name="T2" fmla="*/ 112 w 134"/>
                <a:gd name="T3" fmla="*/ 52 h 52"/>
                <a:gd name="T4" fmla="*/ 134 w 134"/>
                <a:gd name="T5" fmla="*/ 15 h 52"/>
                <a:gd name="T6" fmla="*/ 22 w 134"/>
                <a:gd name="T7" fmla="*/ 0 h 52"/>
                <a:gd name="T8" fmla="*/ 0 w 134"/>
                <a:gd name="T9" fmla="*/ 3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52"/>
                <a:gd name="T17" fmla="*/ 134 w 13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52">
                  <a:moveTo>
                    <a:pt x="0" y="37"/>
                  </a:moveTo>
                  <a:lnTo>
                    <a:pt x="112" y="52"/>
                  </a:lnTo>
                  <a:lnTo>
                    <a:pt x="134" y="15"/>
                  </a:lnTo>
                  <a:lnTo>
                    <a:pt x="22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737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3278" y="3257"/>
              <a:ext cx="37" cy="284"/>
            </a:xfrm>
            <a:custGeom>
              <a:avLst/>
              <a:gdLst>
                <a:gd name="T0" fmla="*/ 0 w 37"/>
                <a:gd name="T1" fmla="*/ 284 h 284"/>
                <a:gd name="T2" fmla="*/ 7 w 37"/>
                <a:gd name="T3" fmla="*/ 38 h 284"/>
                <a:gd name="T4" fmla="*/ 37 w 37"/>
                <a:gd name="T5" fmla="*/ 0 h 284"/>
                <a:gd name="T6" fmla="*/ 30 w 37"/>
                <a:gd name="T7" fmla="*/ 240 h 284"/>
                <a:gd name="T8" fmla="*/ 0 w 37"/>
                <a:gd name="T9" fmla="*/ 284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84"/>
                <a:gd name="T17" fmla="*/ 37 w 37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84">
                  <a:moveTo>
                    <a:pt x="0" y="284"/>
                  </a:moveTo>
                  <a:lnTo>
                    <a:pt x="7" y="38"/>
                  </a:lnTo>
                  <a:lnTo>
                    <a:pt x="37" y="0"/>
                  </a:lnTo>
                  <a:lnTo>
                    <a:pt x="30" y="240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4D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3165" y="3280"/>
              <a:ext cx="120" cy="261"/>
            </a:xfrm>
            <a:custGeom>
              <a:avLst/>
              <a:gdLst>
                <a:gd name="T0" fmla="*/ 0 w 120"/>
                <a:gd name="T1" fmla="*/ 247 h 261"/>
                <a:gd name="T2" fmla="*/ 8 w 120"/>
                <a:gd name="T3" fmla="*/ 0 h 261"/>
                <a:gd name="T4" fmla="*/ 120 w 120"/>
                <a:gd name="T5" fmla="*/ 15 h 261"/>
                <a:gd name="T6" fmla="*/ 113 w 120"/>
                <a:gd name="T7" fmla="*/ 261 h 261"/>
                <a:gd name="T8" fmla="*/ 0 w 120"/>
                <a:gd name="T9" fmla="*/ 247 h 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"/>
                <a:gd name="T16" fmla="*/ 0 h 261"/>
                <a:gd name="T17" fmla="*/ 120 w 120"/>
                <a:gd name="T18" fmla="*/ 261 h 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" h="261">
                  <a:moveTo>
                    <a:pt x="0" y="247"/>
                  </a:moveTo>
                  <a:lnTo>
                    <a:pt x="8" y="0"/>
                  </a:lnTo>
                  <a:lnTo>
                    <a:pt x="120" y="15"/>
                  </a:lnTo>
                  <a:lnTo>
                    <a:pt x="113" y="261"/>
                  </a:lnTo>
                  <a:lnTo>
                    <a:pt x="0" y="247"/>
                  </a:lnTo>
                  <a:close/>
                </a:path>
              </a:pathLst>
            </a:custGeom>
            <a:solidFill>
              <a:srgbClr val="99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3173" y="3235"/>
              <a:ext cx="142" cy="60"/>
            </a:xfrm>
            <a:custGeom>
              <a:avLst/>
              <a:gdLst>
                <a:gd name="T0" fmla="*/ 0 w 142"/>
                <a:gd name="T1" fmla="*/ 45 h 60"/>
                <a:gd name="T2" fmla="*/ 112 w 142"/>
                <a:gd name="T3" fmla="*/ 60 h 60"/>
                <a:gd name="T4" fmla="*/ 142 w 142"/>
                <a:gd name="T5" fmla="*/ 22 h 60"/>
                <a:gd name="T6" fmla="*/ 30 w 142"/>
                <a:gd name="T7" fmla="*/ 0 h 60"/>
                <a:gd name="T8" fmla="*/ 0 w 142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60"/>
                <a:gd name="T17" fmla="*/ 142 w 14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60">
                  <a:moveTo>
                    <a:pt x="0" y="45"/>
                  </a:moveTo>
                  <a:lnTo>
                    <a:pt x="112" y="60"/>
                  </a:lnTo>
                  <a:lnTo>
                    <a:pt x="142" y="22"/>
                  </a:lnTo>
                  <a:lnTo>
                    <a:pt x="3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737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203" y="3265"/>
              <a:ext cx="45" cy="396"/>
            </a:xfrm>
            <a:custGeom>
              <a:avLst/>
              <a:gdLst>
                <a:gd name="T0" fmla="*/ 0 w 45"/>
                <a:gd name="T1" fmla="*/ 396 h 396"/>
                <a:gd name="T2" fmla="*/ 15 w 45"/>
                <a:gd name="T3" fmla="*/ 45 h 396"/>
                <a:gd name="T4" fmla="*/ 45 w 45"/>
                <a:gd name="T5" fmla="*/ 0 h 396"/>
                <a:gd name="T6" fmla="*/ 30 w 45"/>
                <a:gd name="T7" fmla="*/ 351 h 396"/>
                <a:gd name="T8" fmla="*/ 0 w 45"/>
                <a:gd name="T9" fmla="*/ 396 h 3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396"/>
                <a:gd name="T17" fmla="*/ 45 w 45"/>
                <a:gd name="T18" fmla="*/ 396 h 3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396">
                  <a:moveTo>
                    <a:pt x="0" y="396"/>
                  </a:moveTo>
                  <a:lnTo>
                    <a:pt x="15" y="45"/>
                  </a:lnTo>
                  <a:lnTo>
                    <a:pt x="45" y="0"/>
                  </a:lnTo>
                  <a:lnTo>
                    <a:pt x="30" y="351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4D4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091" y="3295"/>
              <a:ext cx="127" cy="366"/>
            </a:xfrm>
            <a:custGeom>
              <a:avLst/>
              <a:gdLst>
                <a:gd name="T0" fmla="*/ 0 w 127"/>
                <a:gd name="T1" fmla="*/ 351 h 366"/>
                <a:gd name="T2" fmla="*/ 7 w 127"/>
                <a:gd name="T3" fmla="*/ 0 h 366"/>
                <a:gd name="T4" fmla="*/ 127 w 127"/>
                <a:gd name="T5" fmla="*/ 15 h 366"/>
                <a:gd name="T6" fmla="*/ 112 w 127"/>
                <a:gd name="T7" fmla="*/ 366 h 366"/>
                <a:gd name="T8" fmla="*/ 0 w 127"/>
                <a:gd name="T9" fmla="*/ 351 h 3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366"/>
                <a:gd name="T17" fmla="*/ 127 w 127"/>
                <a:gd name="T18" fmla="*/ 366 h 3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366">
                  <a:moveTo>
                    <a:pt x="0" y="351"/>
                  </a:moveTo>
                  <a:lnTo>
                    <a:pt x="7" y="0"/>
                  </a:lnTo>
                  <a:lnTo>
                    <a:pt x="127" y="15"/>
                  </a:lnTo>
                  <a:lnTo>
                    <a:pt x="112" y="366"/>
                  </a:lnTo>
                  <a:lnTo>
                    <a:pt x="0" y="351"/>
                  </a:lnTo>
                  <a:close/>
                </a:path>
              </a:pathLst>
            </a:custGeom>
            <a:solidFill>
              <a:srgbClr val="99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3098" y="3250"/>
              <a:ext cx="150" cy="60"/>
            </a:xfrm>
            <a:custGeom>
              <a:avLst/>
              <a:gdLst>
                <a:gd name="T0" fmla="*/ 0 w 150"/>
                <a:gd name="T1" fmla="*/ 45 h 60"/>
                <a:gd name="T2" fmla="*/ 120 w 150"/>
                <a:gd name="T3" fmla="*/ 60 h 60"/>
                <a:gd name="T4" fmla="*/ 150 w 150"/>
                <a:gd name="T5" fmla="*/ 15 h 60"/>
                <a:gd name="T6" fmla="*/ 30 w 150"/>
                <a:gd name="T7" fmla="*/ 0 h 60"/>
                <a:gd name="T8" fmla="*/ 0 w 150"/>
                <a:gd name="T9" fmla="*/ 45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60"/>
                <a:gd name="T17" fmla="*/ 150 w 150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60">
                  <a:moveTo>
                    <a:pt x="0" y="45"/>
                  </a:moveTo>
                  <a:lnTo>
                    <a:pt x="120" y="60"/>
                  </a:lnTo>
                  <a:lnTo>
                    <a:pt x="150" y="15"/>
                  </a:lnTo>
                  <a:lnTo>
                    <a:pt x="3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737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5" name="Line 145"/>
            <p:cNvSpPr>
              <a:spLocks noChangeShapeType="1"/>
            </p:cNvSpPr>
            <p:nvPr/>
          </p:nvSpPr>
          <p:spPr bwMode="auto">
            <a:xfrm flipH="1" flipV="1">
              <a:off x="869" y="1806"/>
              <a:ext cx="90" cy="167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6" name="Line 146"/>
            <p:cNvSpPr>
              <a:spLocks noChangeShapeType="1"/>
            </p:cNvSpPr>
            <p:nvPr/>
          </p:nvSpPr>
          <p:spPr bwMode="auto">
            <a:xfrm flipH="1">
              <a:off x="929" y="3482"/>
              <a:ext cx="3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7" name="Line 147"/>
            <p:cNvSpPr>
              <a:spLocks noChangeShapeType="1"/>
            </p:cNvSpPr>
            <p:nvPr/>
          </p:nvSpPr>
          <p:spPr bwMode="auto">
            <a:xfrm flipH="1">
              <a:off x="906" y="3085"/>
              <a:ext cx="3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" name="Line 148"/>
            <p:cNvSpPr>
              <a:spLocks noChangeShapeType="1"/>
            </p:cNvSpPr>
            <p:nvPr/>
          </p:nvSpPr>
          <p:spPr bwMode="auto">
            <a:xfrm flipH="1">
              <a:off x="884" y="2674"/>
              <a:ext cx="3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9" name="Line 149"/>
            <p:cNvSpPr>
              <a:spLocks noChangeShapeType="1"/>
            </p:cNvSpPr>
            <p:nvPr/>
          </p:nvSpPr>
          <p:spPr bwMode="auto">
            <a:xfrm flipH="1">
              <a:off x="862" y="2247"/>
              <a:ext cx="3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" name="Line 150"/>
            <p:cNvSpPr>
              <a:spLocks noChangeShapeType="1"/>
            </p:cNvSpPr>
            <p:nvPr/>
          </p:nvSpPr>
          <p:spPr bwMode="auto">
            <a:xfrm flipH="1">
              <a:off x="839" y="1806"/>
              <a:ext cx="3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>
              <a:off x="896" y="3429"/>
              <a:ext cx="33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000">
                  <a:solidFill>
                    <a:srgbClr val="000000"/>
                  </a:solidFill>
                  <a:latin typeface="Calibri" pitchFamily="34" charset="0"/>
                </a:rPr>
                <a:t>0</a:t>
              </a:r>
              <a:endParaRPr lang="fr-FR">
                <a:latin typeface="Calibri" pitchFamily="34" charset="0"/>
              </a:endParaRPr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788" y="3033"/>
              <a:ext cx="11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  <a:endParaRPr lang="fr-FR" sz="1200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763" y="2621"/>
              <a:ext cx="117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0000"/>
                  </a:solidFill>
                  <a:latin typeface="Calibri" pitchFamily="34" charset="0"/>
                </a:rPr>
                <a:t>200</a:t>
              </a:r>
              <a:endParaRPr lang="fr-FR" sz="1200" dirty="0">
                <a:latin typeface="Calibri" pitchFamily="34" charset="0"/>
              </a:endParaRPr>
            </a:p>
          </p:txBody>
        </p:sp>
        <p:sp>
          <p:nvSpPr>
            <p:cNvPr id="154" name="Rectangle 153"/>
            <p:cNvSpPr>
              <a:spLocks noChangeArrowheads="1"/>
            </p:cNvSpPr>
            <p:nvPr/>
          </p:nvSpPr>
          <p:spPr bwMode="auto">
            <a:xfrm>
              <a:off x="746" y="2195"/>
              <a:ext cx="116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0000"/>
                  </a:solidFill>
                  <a:latin typeface="Calibri" pitchFamily="34" charset="0"/>
                </a:rPr>
                <a:t>300</a:t>
              </a:r>
              <a:endParaRPr lang="fr-FR" sz="1200" dirty="0">
                <a:latin typeface="Calibri" pitchFamily="34" charset="0"/>
              </a:endParaRPr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719" y="1753"/>
              <a:ext cx="117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000000"/>
                  </a:solidFill>
                  <a:latin typeface="Calibri" pitchFamily="34" charset="0"/>
                </a:rPr>
                <a:t>400</a:t>
              </a:r>
              <a:endParaRPr lang="fr-FR" sz="1200" dirty="0">
                <a:latin typeface="Calibri" pitchFamily="34" charset="0"/>
              </a:endParaRPr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592" y="1394"/>
              <a:ext cx="4256" cy="2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157" name="Rectangle 156"/>
            <p:cNvSpPr>
              <a:spLocks noChangeArrowheads="1"/>
            </p:cNvSpPr>
            <p:nvPr/>
          </p:nvSpPr>
          <p:spPr bwMode="auto">
            <a:xfrm>
              <a:off x="1292" y="3595"/>
              <a:ext cx="11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CN</a:t>
              </a:r>
            </a:p>
          </p:txBody>
        </p:sp>
        <p:sp>
          <p:nvSpPr>
            <p:cNvPr id="161" name="Rectangle 160"/>
            <p:cNvSpPr>
              <a:spLocks noChangeArrowheads="1"/>
            </p:cNvSpPr>
            <p:nvPr/>
          </p:nvSpPr>
          <p:spPr bwMode="auto">
            <a:xfrm>
              <a:off x="1583" y="3640"/>
              <a:ext cx="8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Calibri" pitchFamily="34" charset="0"/>
                </a:rPr>
                <a:t>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28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48500" y="2800350"/>
            <a:ext cx="1981200" cy="14097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795338">
              <a:spcBef>
                <a:spcPct val="20000"/>
              </a:spcBef>
            </a:pPr>
            <a:r>
              <a:rPr lang="en-GB" sz="1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10,000 tons of magnets, with a combined stored magnetic energy of 51 Gigajoules (GJ), </a:t>
            </a:r>
            <a:r>
              <a:rPr lang="en-GB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produce </a:t>
            </a:r>
            <a:r>
              <a:rPr lang="en-GB" sz="1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magnetic fields that </a:t>
            </a:r>
            <a:r>
              <a:rPr lang="en-GB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initiates, confines, shapes </a:t>
            </a:r>
            <a:r>
              <a:rPr lang="en-GB" sz="1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GB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controls </a:t>
            </a:r>
            <a:r>
              <a:rPr lang="en-GB" sz="1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ITER plasma.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0400" y="895350"/>
            <a:ext cx="2057400" cy="14097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795338">
              <a:spcBef>
                <a:spcPct val="20000"/>
              </a:spcBef>
            </a:pPr>
            <a:r>
              <a:rPr lang="en-GB" sz="1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Manufactured from niobium-tin (Nb3Sn) or niobium-titanium (</a:t>
            </a:r>
            <a:r>
              <a:rPr lang="en-GB" sz="13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Nb-Ti</a:t>
            </a:r>
            <a:r>
              <a:rPr lang="en-GB" sz="1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), the magnets become superconducting when cooled with supercritical helium in the range of </a:t>
            </a:r>
            <a:r>
              <a:rPr lang="en-GB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4 </a:t>
            </a:r>
            <a:r>
              <a:rPr lang="en-GB" sz="1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 (–  269 °C).</a:t>
            </a:r>
            <a:endParaRPr lang="fr-FR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I:\DATA 2014\Technical images\Magnet_system_overview_130703_JF4JKY_v1_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4" t="4415" r="-474" b="8803"/>
          <a:stretch/>
        </p:blipFill>
        <p:spPr bwMode="auto">
          <a:xfrm>
            <a:off x="-113141" y="365524"/>
            <a:ext cx="7123541" cy="437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54198" y="-19050"/>
            <a:ext cx="9398198" cy="144655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10,000 tons of superconducting magnets...</a:t>
            </a:r>
          </a:p>
        </p:txBody>
      </p:sp>
    </p:spTree>
    <p:extLst>
      <p:ext uri="{BB962C8B-B14F-4D97-AF65-F5344CB8AC3E}">
        <p14:creationId xmlns:p14="http://schemas.microsoft.com/office/powerpoint/2010/main" val="308389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rnouxr\Documents\Work\En Cours\ARINEL\assembly tool_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0" y="789337"/>
            <a:ext cx="8711530" cy="3461895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7625" y="57150"/>
            <a:ext cx="9144000" cy="64293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chemeClr val="bg1"/>
                </a:solidFill>
                <a:latin typeface="Tahoma" pitchFamily="34" charset="0"/>
              </a:rPr>
              <a:t>Naval construction-size components…</a:t>
            </a:r>
            <a:endParaRPr lang="en-GB" sz="36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324350"/>
            <a:ext cx="7375190" cy="307777"/>
          </a:xfrm>
          <a:prstGeom prst="rect">
            <a:avLst/>
          </a:prstGeom>
          <a:solidFill>
            <a:schemeClr val="tx1">
              <a:lumMod val="75000"/>
              <a:lumOff val="25000"/>
              <a:alpha val="67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1400" dirty="0" smtClean="0"/>
              <a:t>Inside the </a:t>
            </a:r>
            <a:r>
              <a:rPr lang="fr-FR" sz="1400" dirty="0" err="1" smtClean="0"/>
              <a:t>Assembly</a:t>
            </a:r>
            <a:r>
              <a:rPr lang="fr-FR" sz="1400" dirty="0" smtClean="0"/>
              <a:t> Hall, </a:t>
            </a:r>
            <a:r>
              <a:rPr lang="fr-FR" sz="1400" dirty="0" err="1" smtClean="0"/>
              <a:t>giant</a:t>
            </a:r>
            <a:r>
              <a:rPr lang="fr-FR" sz="1400" dirty="0" smtClean="0"/>
              <a:t> </a:t>
            </a:r>
            <a:r>
              <a:rPr lang="fr-FR" sz="1400" dirty="0" err="1" smtClean="0"/>
              <a:t>tools</a:t>
            </a:r>
            <a:r>
              <a:rPr lang="fr-FR" sz="1400" dirty="0" smtClean="0"/>
              <a:t> (</a:t>
            </a:r>
            <a:r>
              <a:rPr lang="fr-FR" sz="1400" dirty="0" err="1" smtClean="0"/>
              <a:t>procured</a:t>
            </a:r>
            <a:r>
              <a:rPr lang="fr-FR" sz="1400" dirty="0" smtClean="0"/>
              <a:t> by </a:t>
            </a:r>
            <a:r>
              <a:rPr lang="fr-FR" sz="1400" dirty="0" err="1" smtClean="0"/>
              <a:t>Korea</a:t>
            </a:r>
            <a:r>
              <a:rPr lang="fr-FR" sz="1400" dirty="0" smtClean="0"/>
              <a:t>) </a:t>
            </a:r>
            <a:r>
              <a:rPr lang="fr-FR" sz="1400" dirty="0" err="1" smtClean="0"/>
              <a:t>will</a:t>
            </a:r>
            <a:r>
              <a:rPr lang="fr-FR" sz="1400" dirty="0" smtClean="0"/>
              <a:t> </a:t>
            </a:r>
            <a:r>
              <a:rPr lang="fr-FR" sz="1400" dirty="0" err="1" smtClean="0"/>
              <a:t>handle</a:t>
            </a:r>
            <a:r>
              <a:rPr lang="fr-FR" sz="1400" dirty="0" smtClean="0"/>
              <a:t> </a:t>
            </a:r>
            <a:r>
              <a:rPr lang="fr-FR" sz="1400" dirty="0" err="1" smtClean="0"/>
              <a:t>loads</a:t>
            </a:r>
            <a:r>
              <a:rPr lang="fr-FR" sz="1400" dirty="0" smtClean="0"/>
              <a:t> up to 1,500 tons </a:t>
            </a:r>
            <a:endParaRPr lang="en-GB" sz="14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505200" y="325755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47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C:\Users\arnouxr\Documents\Work\En Cours\ARINEL\11 - Dimensional inspection @CNI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642" y="711518"/>
            <a:ext cx="7734716" cy="3966124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0" y="57150"/>
            <a:ext cx="9144000" cy="64293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/>
              <a:t>…</a:t>
            </a:r>
            <a:r>
              <a:rPr lang="fr-FR" dirty="0" err="1" smtClean="0"/>
              <a:t>watch-like</a:t>
            </a:r>
            <a:r>
              <a:rPr lang="fr-FR" dirty="0" smtClean="0"/>
              <a:t> </a:t>
            </a:r>
            <a:r>
              <a:rPr lang="fr-FR" dirty="0" err="1" smtClean="0"/>
              <a:t>precision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495800" y="4167485"/>
            <a:ext cx="3810000" cy="461665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Laser </a:t>
            </a:r>
            <a:r>
              <a:rPr lang="fr-FR" dirty="0" err="1" smtClean="0"/>
              <a:t>measurements</a:t>
            </a:r>
            <a:r>
              <a:rPr lang="fr-FR" dirty="0" smtClean="0"/>
              <a:t> of </a:t>
            </a:r>
            <a:r>
              <a:rPr lang="fr-FR" dirty="0" err="1" smtClean="0"/>
              <a:t>grooves</a:t>
            </a:r>
            <a:r>
              <a:rPr lang="fr-FR" dirty="0" smtClean="0"/>
              <a:t> in TF </a:t>
            </a:r>
            <a:r>
              <a:rPr lang="fr-FR" dirty="0" err="1" smtClean="0"/>
              <a:t>Coil</a:t>
            </a:r>
            <a:r>
              <a:rPr lang="fr-FR" dirty="0" smtClean="0"/>
              <a:t> radial plates. </a:t>
            </a:r>
            <a:r>
              <a:rPr lang="fr-FR" dirty="0" err="1" smtClean="0"/>
              <a:t>Tolerances</a:t>
            </a:r>
            <a:r>
              <a:rPr lang="fr-FR" dirty="0" smtClean="0"/>
              <a:t> are in the 1/10th </a:t>
            </a:r>
            <a:r>
              <a:rPr lang="fr-FR" dirty="0" err="1" smtClean="0"/>
              <a:t>millimetre</a:t>
            </a:r>
            <a:r>
              <a:rPr lang="fr-FR" dirty="0" smtClean="0"/>
              <a:t> range.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171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 noGrp="1"/>
          </p:cNvGrpSpPr>
          <p:nvPr/>
        </p:nvGrpSpPr>
        <p:grpSpPr bwMode="auto">
          <a:xfrm>
            <a:off x="784091" y="742950"/>
            <a:ext cx="7421787" cy="3982993"/>
            <a:chOff x="194" y="43"/>
            <a:chExt cx="5307" cy="3513"/>
          </a:xfrm>
        </p:grpSpPr>
        <p:pic>
          <p:nvPicPr>
            <p:cNvPr id="5" name="Picture 3" descr="PARTS_ASSEMBLY_SECTOR_0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" y="46"/>
              <a:ext cx="5307" cy="3510"/>
            </a:xfrm>
            <a:prstGeom prst="rect">
              <a:avLst/>
            </a:prstGeom>
            <a:noFill/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17" y="43"/>
              <a:ext cx="68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000" dirty="0" smtClean="0">
                  <a:latin typeface="Arial Rounded MT Bold" pitchFamily="34" charset="0"/>
                </a:rPr>
                <a:t>BLANKET MODULES</a:t>
              </a:r>
              <a:endParaRPr lang="en-GB" sz="1000" dirty="0">
                <a:latin typeface="Arial Rounded MT Bold" pitchFamily="34" charset="0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657" y="3203"/>
              <a:ext cx="726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000" dirty="0" smtClean="0">
                  <a:latin typeface="Arial Rounded MT Bold" pitchFamily="34" charset="0"/>
                </a:rPr>
                <a:t>DIVERTOR</a:t>
              </a:r>
              <a:endParaRPr lang="en-GB" sz="1000" dirty="0">
                <a:latin typeface="Arial Rounded MT Bold" pitchFamily="34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859" y="397"/>
              <a:ext cx="635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000" dirty="0">
                  <a:latin typeface="Arial Rounded MT Bold" pitchFamily="34" charset="0"/>
                </a:rPr>
                <a:t>MANIFOLD</a:t>
              </a:r>
              <a:endParaRPr lang="en-GB" sz="1000" dirty="0">
                <a:latin typeface="Arial Rounded MT Bold" pitchFamily="34" charset="0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608" y="3339"/>
              <a:ext cx="772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000">
                  <a:latin typeface="Arial Rounded MT Bold" pitchFamily="34" charset="0"/>
                </a:rPr>
                <a:t>INTERFACES</a:t>
              </a:r>
              <a:endParaRPr lang="en-GB" sz="1000">
                <a:latin typeface="Arial Rounded MT Bold" pitchFamily="34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655" y="3203"/>
              <a:ext cx="997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000" dirty="0" smtClean="0">
                  <a:latin typeface="Arial Rounded MT Bold" pitchFamily="34" charset="0"/>
                </a:rPr>
                <a:t>INTERNAL COILS</a:t>
              </a:r>
              <a:endParaRPr lang="en-GB" sz="1000" dirty="0">
                <a:latin typeface="Arial Rounded MT Bold" pitchFamily="34" charset="0"/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589" y="299"/>
              <a:ext cx="68" cy="54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H="1">
              <a:off x="2018" y="572"/>
              <a:ext cx="91" cy="27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 flipV="1">
              <a:off x="2018" y="2704"/>
              <a:ext cx="46" cy="49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2880" y="2786"/>
              <a:ext cx="23" cy="55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H="1">
              <a:off x="4241" y="436"/>
              <a:ext cx="136" cy="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1020" y="2886"/>
              <a:ext cx="136" cy="31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-72118" y="35064"/>
            <a:ext cx="9221475" cy="70788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fr-FR" sz="5400" dirty="0"/>
              <a:t>The </a:t>
            </a:r>
            <a:r>
              <a:rPr lang="fr-FR" sz="5400" dirty="0" err="1"/>
              <a:t>integration</a:t>
            </a:r>
            <a:r>
              <a:rPr lang="fr-FR" sz="5400" dirty="0"/>
              <a:t> challenge</a:t>
            </a:r>
          </a:p>
        </p:txBody>
      </p:sp>
    </p:spTree>
    <p:extLst>
      <p:ext uri="{BB962C8B-B14F-4D97-AF65-F5344CB8AC3E}">
        <p14:creationId xmlns:p14="http://schemas.microsoft.com/office/powerpoint/2010/main" val="170814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TER_Map_Fina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114" y="884517"/>
            <a:ext cx="7848600" cy="383829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 rot="3169758">
            <a:off x="7262021" y="1540668"/>
            <a:ext cx="252413" cy="81915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rgbClr val="0099CC"/>
          </a:solidFill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 rot="-2151619">
            <a:off x="7224716" y="2197097"/>
            <a:ext cx="493713" cy="309563"/>
          </a:xfrm>
          <a:prstGeom prst="curvedUpArrow">
            <a:avLst>
              <a:gd name="adj1" fmla="val 31898"/>
              <a:gd name="adj2" fmla="val 63795"/>
              <a:gd name="adj3" fmla="val 33333"/>
            </a:avLst>
          </a:prstGeom>
          <a:solidFill>
            <a:srgbClr val="FFCCFF"/>
          </a:solidFill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033591" y="1328735"/>
            <a:ext cx="2779713" cy="495300"/>
          </a:xfrm>
          <a:prstGeom prst="curvedDownArrow">
            <a:avLst>
              <a:gd name="adj1" fmla="val 42897"/>
              <a:gd name="adj2" fmla="val 244727"/>
              <a:gd name="adj3" fmla="val 30579"/>
            </a:avLst>
          </a:prstGeom>
          <a:solidFill>
            <a:srgbClr val="0099CC"/>
          </a:solidFill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rot="3805573">
            <a:off x="5003009" y="1420018"/>
            <a:ext cx="771525" cy="1776413"/>
          </a:xfrm>
          <a:prstGeom prst="curvedLeftArrow">
            <a:avLst>
              <a:gd name="adj1" fmla="val 22758"/>
              <a:gd name="adj2" fmla="val 68808"/>
              <a:gd name="adj3" fmla="val 33333"/>
            </a:avLst>
          </a:prstGeom>
          <a:solidFill>
            <a:srgbClr val="990099"/>
          </a:solidFill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4443416" y="1949448"/>
            <a:ext cx="123825" cy="161925"/>
          </a:xfrm>
          <a:prstGeom prst="irregularSeal1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1800">
              <a:solidFill>
                <a:srgbClr val="00FF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680077" y="3248023"/>
            <a:ext cx="13516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 b="1" u="sng">
                <a:solidFill>
                  <a:srgbClr val="CC3300"/>
                </a:solidFill>
                <a:latin typeface="Arial" charset="0"/>
                <a:cs typeface="ＭＳ Ｐゴシック" charset="0"/>
              </a:rPr>
              <a:t>Conductor</a:t>
            </a:r>
            <a:endParaRPr lang="en-GB" sz="1800" b="1" u="sng">
              <a:solidFill>
                <a:srgbClr val="CC33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6792914" y="3375023"/>
            <a:ext cx="369888" cy="101600"/>
          </a:xfrm>
          <a:prstGeom prst="curvedUpArrow">
            <a:avLst>
              <a:gd name="adj1" fmla="val 72813"/>
              <a:gd name="adj2" fmla="val 145625"/>
              <a:gd name="adj3" fmla="val 33333"/>
            </a:avLst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1800">
              <a:solidFill>
                <a:srgbClr val="CC33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680079" y="3500436"/>
            <a:ext cx="8651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1" dirty="0">
                <a:solidFill>
                  <a:schemeClr val="folHlink"/>
                </a:solidFill>
                <a:latin typeface="Arial" charset="0"/>
                <a:cs typeface="ＭＳ Ｐゴシック" charset="0"/>
              </a:rPr>
              <a:t>China</a:t>
            </a:r>
            <a:endParaRPr lang="en-GB" sz="1800" b="1" dirty="0">
              <a:solidFill>
                <a:schemeClr val="folHlink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680079" y="3785763"/>
            <a:ext cx="14827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EC0B8D"/>
                </a:solidFill>
                <a:latin typeface="Arial" charset="0"/>
                <a:cs typeface="ＭＳ Ｐゴシック" charset="0"/>
              </a:rPr>
              <a:t>South Korea</a:t>
            </a:r>
            <a:endParaRPr lang="en-GB" sz="1800" b="1" dirty="0">
              <a:solidFill>
                <a:srgbClr val="EC0B8D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680079" y="4337593"/>
            <a:ext cx="8651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1" dirty="0">
                <a:latin typeface="Arial" charset="0"/>
                <a:cs typeface="ＭＳ Ｐゴシック" charset="0"/>
              </a:rPr>
              <a:t>Japan</a:t>
            </a:r>
            <a:endParaRPr lang="en-GB" sz="1800" b="1" dirty="0">
              <a:latin typeface="Arial" charset="0"/>
              <a:cs typeface="ＭＳ Ｐゴシック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915152" y="3500436"/>
            <a:ext cx="1092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9933"/>
                </a:solidFill>
                <a:latin typeface="Arial" charset="0"/>
                <a:cs typeface="ＭＳ Ｐゴシック" charset="0"/>
              </a:rPr>
              <a:t>Russia</a:t>
            </a:r>
            <a:endParaRPr lang="en-GB" sz="1800" b="1" dirty="0">
              <a:solidFill>
                <a:srgbClr val="FF9933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915152" y="3785763"/>
            <a:ext cx="14525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CC0000"/>
                </a:solidFill>
                <a:latin typeface="Arial" charset="0"/>
                <a:cs typeface="ＭＳ Ｐゴシック" charset="0"/>
              </a:rPr>
              <a:t>United States</a:t>
            </a:r>
            <a:endParaRPr lang="en-GB" sz="1800" b="1" dirty="0">
              <a:solidFill>
                <a:srgbClr val="CC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 rot="2105749">
            <a:off x="4938716" y="1701799"/>
            <a:ext cx="307975" cy="495300"/>
          </a:xfrm>
          <a:prstGeom prst="curvedLeftArrow">
            <a:avLst>
              <a:gd name="adj1" fmla="val 32165"/>
              <a:gd name="adj2" fmla="val 64330"/>
              <a:gd name="adj3" fmla="val 33333"/>
            </a:avLst>
          </a:prstGeom>
          <a:solidFill>
            <a:srgbClr val="0033CC"/>
          </a:solidFill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915152" y="4337593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0099FF"/>
                </a:solidFill>
                <a:latin typeface="Arial" charset="0"/>
                <a:cs typeface="ＭＳ Ｐゴシック" charset="0"/>
              </a:rPr>
              <a:t>Europe</a:t>
            </a:r>
            <a:endParaRPr lang="en-GB" sz="1800" b="1" dirty="0">
              <a:solidFill>
                <a:srgbClr val="0099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858840" y="3248023"/>
            <a:ext cx="9669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 b="1" u="sng">
                <a:solidFill>
                  <a:schemeClr val="folHlink"/>
                </a:solidFill>
                <a:latin typeface="Arial" charset="0"/>
                <a:cs typeface="ＭＳ Ｐゴシック" charset="0"/>
              </a:rPr>
              <a:t>TF Coil</a:t>
            </a:r>
            <a:endParaRPr lang="en-GB" sz="1800" b="1" u="sng">
              <a:solidFill>
                <a:schemeClr val="folHlink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" name="AutoShape 18"/>
          <p:cNvSpPr>
            <a:spLocks noChangeArrowheads="1"/>
          </p:cNvSpPr>
          <p:nvPr/>
        </p:nvSpPr>
        <p:spPr bwMode="auto">
          <a:xfrm>
            <a:off x="1784354" y="3375023"/>
            <a:ext cx="371475" cy="101600"/>
          </a:xfrm>
          <a:prstGeom prst="curvedUpArrow">
            <a:avLst>
              <a:gd name="adj1" fmla="val 73125"/>
              <a:gd name="adj2" fmla="val 146250"/>
              <a:gd name="adj3" fmla="val 33333"/>
            </a:avLst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1800">
              <a:solidFill>
                <a:srgbClr val="339933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 rot="5994527">
            <a:off x="5193678" y="-343548"/>
            <a:ext cx="1464340" cy="3493900"/>
          </a:xfrm>
          <a:prstGeom prst="curvedRightArrow">
            <a:avLst>
              <a:gd name="adj1" fmla="val 5858"/>
              <a:gd name="adj2" fmla="val 59759"/>
              <a:gd name="adj3" fmla="val 43050"/>
            </a:avLst>
          </a:prstGeom>
          <a:solidFill>
            <a:srgbClr val="FFCCFF"/>
          </a:solidFill>
          <a:ln w="5715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920752" y="3500436"/>
            <a:ext cx="866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  <a:cs typeface="ＭＳ Ｐゴシック" charset="0"/>
              </a:rPr>
              <a:t>Japan</a:t>
            </a:r>
            <a:endParaRPr lang="en-GB" sz="1800" b="1">
              <a:latin typeface="Arial" charset="0"/>
              <a:cs typeface="ＭＳ Ｐゴシック" charset="0"/>
            </a:endParaRPr>
          </a:p>
        </p:txBody>
      </p:sp>
      <p:sp>
        <p:nvSpPr>
          <p:cNvPr id="23" name="AutoShape 21"/>
          <p:cNvSpPr>
            <a:spLocks noChangeArrowheads="1"/>
          </p:cNvSpPr>
          <p:nvPr/>
        </p:nvSpPr>
        <p:spPr bwMode="auto">
          <a:xfrm rot="-24815497">
            <a:off x="3921128" y="1668461"/>
            <a:ext cx="495300" cy="809625"/>
          </a:xfrm>
          <a:custGeom>
            <a:avLst/>
            <a:gdLst>
              <a:gd name="G0" fmla="+- -763397 0 0"/>
              <a:gd name="G1" fmla="+- -11796480 0 0"/>
              <a:gd name="G2" fmla="+- -763397 0 -11796480"/>
              <a:gd name="G3" fmla="+- 10800 0 0"/>
              <a:gd name="G4" fmla="+- 0 0 -76339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434 0 0"/>
              <a:gd name="G9" fmla="+- 0 0 -11796480"/>
              <a:gd name="G10" fmla="+- 7434 0 2700"/>
              <a:gd name="G11" fmla="cos G10 -763397"/>
              <a:gd name="G12" fmla="sin G10 -763397"/>
              <a:gd name="G13" fmla="cos 13500 -763397"/>
              <a:gd name="G14" fmla="sin 13500 -763397"/>
              <a:gd name="G15" fmla="+- G11 10800 0"/>
              <a:gd name="G16" fmla="+- G12 10800 0"/>
              <a:gd name="G17" fmla="+- G13 10800 0"/>
              <a:gd name="G18" fmla="+- G14 10800 0"/>
              <a:gd name="G19" fmla="*/ 7434 1 2"/>
              <a:gd name="G20" fmla="+- G19 5400 0"/>
              <a:gd name="G21" fmla="cos G20 -763397"/>
              <a:gd name="G22" fmla="sin G20 -763397"/>
              <a:gd name="G23" fmla="+- G21 10800 0"/>
              <a:gd name="G24" fmla="+- G12 G23 G22"/>
              <a:gd name="G25" fmla="+- G22 G23 G11"/>
              <a:gd name="G26" fmla="cos 10800 -763397"/>
              <a:gd name="G27" fmla="sin 10800 -763397"/>
              <a:gd name="G28" fmla="cos 7434 -763397"/>
              <a:gd name="G29" fmla="sin 7434 -76339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76339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434 G39"/>
              <a:gd name="G43" fmla="sin 743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704 w 21600"/>
              <a:gd name="T5" fmla="*/ 55 h 21600"/>
              <a:gd name="T6" fmla="*/ 1682 w 21600"/>
              <a:gd name="T7" fmla="*/ 10799 h 21600"/>
              <a:gd name="T8" fmla="*/ 10045 w 21600"/>
              <a:gd name="T9" fmla="*/ 3404 h 21600"/>
              <a:gd name="T10" fmla="*/ 24021 w 21600"/>
              <a:gd name="T11" fmla="*/ 8074 h 21600"/>
              <a:gd name="T12" fmla="*/ 20614 w 21600"/>
              <a:gd name="T13" fmla="*/ 13252 h 21600"/>
              <a:gd name="T14" fmla="*/ 15436 w 21600"/>
              <a:gd name="T15" fmla="*/ 984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080" y="9299"/>
                </a:moveTo>
                <a:cubicBezTo>
                  <a:pt x="17368" y="5844"/>
                  <a:pt x="14327" y="3365"/>
                  <a:pt x="10800" y="3365"/>
                </a:cubicBezTo>
                <a:cubicBezTo>
                  <a:pt x="6694" y="3366"/>
                  <a:pt x="3366" y="6694"/>
                  <a:pt x="3366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5924" y="-1"/>
                  <a:pt x="20342" y="3600"/>
                  <a:pt x="21377" y="8619"/>
                </a:cubicBezTo>
                <a:lnTo>
                  <a:pt x="24021" y="8074"/>
                </a:lnTo>
                <a:lnTo>
                  <a:pt x="20614" y="13252"/>
                </a:lnTo>
                <a:lnTo>
                  <a:pt x="15436" y="9844"/>
                </a:lnTo>
                <a:lnTo>
                  <a:pt x="18080" y="9299"/>
                </a:lnTo>
                <a:close/>
              </a:path>
            </a:pathLst>
          </a:custGeom>
          <a:solidFill>
            <a:srgbClr val="0033CC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3144840" y="3248023"/>
            <a:ext cx="16337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 b="1" u="sng">
                <a:solidFill>
                  <a:srgbClr val="CC9900"/>
                </a:solidFill>
                <a:latin typeface="Arial" charset="0"/>
                <a:cs typeface="ＭＳ Ｐゴシック" charset="0"/>
              </a:rPr>
              <a:t>TF coil cases</a:t>
            </a:r>
            <a:endParaRPr lang="en-GB" sz="1800" b="1" u="sng">
              <a:solidFill>
                <a:srgbClr val="CC99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5" name="AutoShape 23"/>
          <p:cNvSpPr>
            <a:spLocks noChangeArrowheads="1"/>
          </p:cNvSpPr>
          <p:nvPr/>
        </p:nvSpPr>
        <p:spPr bwMode="auto">
          <a:xfrm>
            <a:off x="4630739" y="3375023"/>
            <a:ext cx="369888" cy="101600"/>
          </a:xfrm>
          <a:prstGeom prst="curvedUpArrow">
            <a:avLst>
              <a:gd name="adj1" fmla="val 72813"/>
              <a:gd name="adj2" fmla="val 145625"/>
              <a:gd name="adj3" fmla="val 33333"/>
            </a:avLst>
          </a:prstGeom>
          <a:noFill/>
          <a:ln w="28575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1800">
              <a:solidFill>
                <a:srgbClr val="CC99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6" name="AutoShape 24"/>
          <p:cNvSpPr>
            <a:spLocks noChangeArrowheads="1"/>
          </p:cNvSpPr>
          <p:nvPr/>
        </p:nvSpPr>
        <p:spPr bwMode="auto">
          <a:xfrm rot="5954568">
            <a:off x="5337178" y="869948"/>
            <a:ext cx="808039" cy="3586163"/>
          </a:xfrm>
          <a:prstGeom prst="curvedLeftArrow">
            <a:avLst>
              <a:gd name="adj1" fmla="val 19191"/>
              <a:gd name="adj2" fmla="val 107953"/>
              <a:gd name="adj3" fmla="val 32815"/>
            </a:avLst>
          </a:prstGeom>
          <a:solidFill>
            <a:srgbClr val="FFCCFF"/>
          </a:solidFill>
          <a:ln w="38100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206754" y="3500436"/>
            <a:ext cx="866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  <a:cs typeface="ＭＳ Ｐゴシック" charset="0"/>
              </a:rPr>
              <a:t>Japan</a:t>
            </a:r>
            <a:endParaRPr lang="en-GB" sz="1800" b="1">
              <a:latin typeface="Arial" charset="0"/>
              <a:cs typeface="ＭＳ Ｐゴシック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920752" y="3748085"/>
            <a:ext cx="989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99FF"/>
                </a:solidFill>
                <a:latin typeface="Arial" charset="0"/>
                <a:cs typeface="ＭＳ Ｐゴシック" charset="0"/>
              </a:rPr>
              <a:t>Europe</a:t>
            </a:r>
            <a:endParaRPr lang="en-GB" sz="1800" b="1">
              <a:solidFill>
                <a:srgbClr val="0099FF"/>
              </a:solidFill>
              <a:latin typeface="Arial" charset="0"/>
              <a:cs typeface="ＭＳ Ｐゴシック" charset="0"/>
            </a:endParaRP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1995485" y="3153034"/>
            <a:ext cx="2619382" cy="1911788"/>
            <a:chOff x="1079" y="2840"/>
            <a:chExt cx="2449" cy="1315"/>
          </a:xfrm>
        </p:grpSpPr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" y="2840"/>
              <a:ext cx="1266" cy="1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1" name="Picture 30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3158"/>
              <a:ext cx="1224" cy="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32" name="Title 17"/>
          <p:cNvSpPr txBox="1">
            <a:spLocks/>
          </p:cNvSpPr>
          <p:nvPr/>
        </p:nvSpPr>
        <p:spPr>
          <a:xfrm>
            <a:off x="-4759" y="-4530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Managing</a:t>
            </a:r>
            <a:r>
              <a:rPr lang="fr-FR" sz="5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 collaboration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70381" y="878026"/>
            <a:ext cx="2844000" cy="369332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(The TF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Coils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example)</a:t>
            </a:r>
            <a:endParaRPr lang="fr-FR" b="1" dirty="0">
              <a:solidFill>
                <a:schemeClr val="bg1">
                  <a:lumMod val="95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00213"/>
            <a:ext cx="9144000" cy="44432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EFB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2"/>
          <p:cNvSpPr txBox="1">
            <a:spLocks noChangeAspect="1" noChangeArrowheads="1"/>
          </p:cNvSpPr>
          <p:nvPr/>
        </p:nvSpPr>
        <p:spPr>
          <a:xfrm>
            <a:off x="76200" y="-13692"/>
            <a:ext cx="8077200" cy="680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 culture of </a:t>
            </a:r>
            <a:r>
              <a:rPr lang="en-US" alt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</a:t>
            </a:r>
            <a:r>
              <a:rPr lang="en-US" alt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ontinous</a:t>
            </a:r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</a:t>
            </a:r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mprovement</a:t>
            </a:r>
            <a:endParaRPr lang="en-GB" alt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76200" y="839385"/>
            <a:ext cx="6172200" cy="193636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2015-17: successful organizational reform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 decision-making processes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Profound integration of work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technological understanding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Reliable, challenging schedule</a:t>
            </a:r>
          </a:p>
        </p:txBody>
      </p:sp>
      <p:pic>
        <p:nvPicPr>
          <p:cNvPr id="20" name="Picture 2" descr="C:\Users\arnouxr\Documents\Work\En Cours\IC 19 &amp; LAST CHINESE PA\ic 19 ok\IC_19_Ok_Ok\JPEG\IC_19_General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19150"/>
            <a:ext cx="2971800" cy="1884882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11008"/>
            <a:ext cx="2698089" cy="2275342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2667000" y="2800350"/>
            <a:ext cx="6553200" cy="2163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principles of International Project Management</a:t>
            </a:r>
            <a:endParaRPr lang="en-GB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engineering, configuration management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analysis, risk and opportunity management</a:t>
            </a:r>
            <a:endParaRPr lang="en-GB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Freezing of design interfaces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Rigorous self-examination and transparency</a:t>
            </a:r>
            <a:endParaRPr lang="en-GB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s-I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 of ITER-wide project culture</a:t>
            </a:r>
            <a:endParaRPr lang="is-I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9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2884"/>
            <a:ext cx="9144000" cy="7848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5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</a:t>
            </a:r>
            <a:r>
              <a:rPr lang="fr-FR" sz="45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assembly</a:t>
            </a:r>
            <a:r>
              <a:rPr lang="fr-FR" sz="45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45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milestones</a:t>
            </a:r>
            <a:endParaRPr lang="en-GB" sz="45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819150"/>
            <a:ext cx="9144000" cy="3917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898900" y="919033"/>
            <a:ext cx="533400" cy="92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7" name="Picture 20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69826"/>
            <a:ext cx="6248400" cy="38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4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1" y="819150"/>
            <a:ext cx="891540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interactions among IO and DAs to finalize revised baseline schedule proposal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 and resource estimates through First Plasma (2025) consistent with Members’ budget constraints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use of 4-stage approach through Deuterium-Tritium (2035) consistent with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Members’ financial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technical constraints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884"/>
            <a:ext cx="9144000" cy="7848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5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lang="fr-FR" sz="45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staged</a:t>
            </a:r>
            <a:r>
              <a:rPr lang="fr-FR" sz="45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45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approach</a:t>
            </a:r>
            <a:r>
              <a:rPr lang="fr-FR" sz="45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DT plasma</a:t>
            </a:r>
            <a:endParaRPr lang="en-GB" sz="45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1" name="Picture 3" descr="C:\Users\arnouxr\Documents\Work\En Cours\European Spallation Source\Staged approa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" y="2419350"/>
            <a:ext cx="7867650" cy="22479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72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rnouxr\Documents\Work\En Cours\FLAGS_Updated_19042017\20_04\JPEG\Flags_OK_a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6201" y="-104440"/>
            <a:ext cx="9290433" cy="484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9577" y="857251"/>
            <a:ext cx="9180513" cy="1138773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defTabSz="795338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 multinational scientific collaboration without equivalent in history</a:t>
            </a:r>
            <a:endParaRPr lang="en-GB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 defTabSz="795338" fontAlgn="base">
              <a:spcBef>
                <a:spcPct val="0"/>
              </a:spcBef>
              <a:spcAft>
                <a:spcPct val="0"/>
              </a:spcAft>
            </a:pPr>
            <a:endParaRPr lang="en-GB" sz="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 defTabSz="795338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 large-</a:t>
            </a:r>
            <a:r>
              <a:rPr lang="fr-FR" sz="20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scale</a:t>
            </a:r>
            <a:r>
              <a:rPr lang="fr-FR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experiment</a:t>
            </a:r>
            <a:r>
              <a:rPr lang="fr-FR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to </a:t>
            </a:r>
            <a:r>
              <a:rPr lang="fr-FR" sz="20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demonstrate</a:t>
            </a:r>
            <a:r>
              <a:rPr lang="fr-FR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the </a:t>
            </a:r>
            <a:r>
              <a:rPr lang="fr-FR" sz="20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feasibility</a:t>
            </a:r>
            <a:endParaRPr lang="fr-FR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 defTabSz="795338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of </a:t>
            </a:r>
            <a:r>
              <a:rPr lang="fr-FR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fusion </a:t>
            </a:r>
            <a:r>
              <a:rPr lang="fr-FR" sz="20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energy</a:t>
            </a:r>
            <a:endParaRPr lang="fr-FR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4445" y="0"/>
            <a:ext cx="5112568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</a:t>
            </a:r>
          </a:p>
        </p:txBody>
      </p:sp>
    </p:spTree>
    <p:extLst>
      <p:ext uri="{BB962C8B-B14F-4D97-AF65-F5344CB8AC3E}">
        <p14:creationId xmlns:p14="http://schemas.microsoft.com/office/powerpoint/2010/main" val="190997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1" name="Picture 23" descr="C:\Users\arnouxr\Documents\Work\En Cours\HQ NIGHT XMAS CARD\nefs\ok\XMAS_CARD_1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2" t="-19775" r="3535" b="-1924"/>
          <a:stretch/>
        </p:blipFill>
        <p:spPr bwMode="auto">
          <a:xfrm>
            <a:off x="-228600" y="-933450"/>
            <a:ext cx="9484360" cy="574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7"/>
          <p:cNvSpPr txBox="1">
            <a:spLocks/>
          </p:cNvSpPr>
          <p:nvPr/>
        </p:nvSpPr>
        <p:spPr>
          <a:xfrm>
            <a:off x="-11256" y="58033"/>
            <a:ext cx="9191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60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Halfway</a:t>
            </a:r>
            <a:r>
              <a:rPr lang="fr-FR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First Plasma </a:t>
            </a:r>
          </a:p>
        </p:txBody>
      </p:sp>
      <p:pic>
        <p:nvPicPr>
          <p:cNvPr id="2053" name="Picture 5" descr="C:\Users\arnouxr\Documents\Work\En Cours\CONSULS MARSEILLE\New-York-Times-Logo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52" b="38738"/>
          <a:stretch/>
        </p:blipFill>
        <p:spPr bwMode="auto">
          <a:xfrm>
            <a:off x="533400" y="4171950"/>
            <a:ext cx="1535742" cy="25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rnouxr\Documents\Work\En Cours\CONSULS MARSEILLE\Newsweek-Logo-1000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31" y="4282259"/>
            <a:ext cx="969401" cy="22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rnouxr\Documents\Work\En Cours\CONSULS MARSEILLE\2000px-The_Guardia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732" y="4248150"/>
            <a:ext cx="1046468" cy="20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arnouxr\Documents\Work\En Cours\CONSULS MARSEILLE\arton2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0" b="24754"/>
          <a:stretch/>
        </p:blipFill>
        <p:spPr bwMode="auto">
          <a:xfrm>
            <a:off x="2502467" y="4491154"/>
            <a:ext cx="1024159" cy="21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34419" y="4198142"/>
            <a:ext cx="998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>
                    <a:lumMod val="85000"/>
                  </a:schemeClr>
                </a:solidFill>
                <a:latin typeface="Old English Text MT" panose="03040902040508030806" pitchFamily="66" charset="0"/>
              </a:rPr>
              <a:t>Etc.</a:t>
            </a:r>
            <a:endParaRPr lang="fr-FR" sz="2000" dirty="0">
              <a:solidFill>
                <a:schemeClr val="bg1">
                  <a:lumMod val="85000"/>
                </a:schemeClr>
              </a:solidFill>
              <a:latin typeface="Old English Text MT" panose="03040902040508030806" pitchFamily="66" charset="0"/>
            </a:endParaRPr>
          </a:p>
        </p:txBody>
      </p:sp>
      <p:pic>
        <p:nvPicPr>
          <p:cNvPr id="2067" name="Picture 19" descr="C:\Users\arnouxr\Documents\Work\En Cours\CONSULS MARSEILLE\1491302623.after-hours-the-japan-times-2017.m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43966" r="6291" b="43966"/>
          <a:stretch/>
        </p:blipFill>
        <p:spPr bwMode="auto">
          <a:xfrm>
            <a:off x="537372" y="4515124"/>
            <a:ext cx="1371461" cy="19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1256" y="904419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b="1" dirty="0"/>
              <a:t> 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ccording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the stringent metrics that measure project performance,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50 percent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 the "total construction work scope through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First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Plasma"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was completed as of November 2017.</a:t>
            </a:r>
            <a:r>
              <a:rPr lang="fr-FR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Media </a:t>
            </a:r>
            <a:r>
              <a:rPr lang="fr-FR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throughout</a:t>
            </a:r>
            <a:r>
              <a:rPr lang="fr-FR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the world </a:t>
            </a:r>
            <a:r>
              <a:rPr lang="fr-FR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hailed</a:t>
            </a:r>
            <a:r>
              <a:rPr lang="fr-FR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the </a:t>
            </a:r>
            <a:r>
              <a:rPr lang="fr-FR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accomplishment</a:t>
            </a:r>
            <a:r>
              <a:rPr lang="fr-FR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current progression rate is in the order of 0.7 percent.</a:t>
            </a:r>
          </a:p>
          <a:p>
            <a:pPr algn="ctr">
              <a:spcBef>
                <a:spcPct val="0"/>
              </a:spcBef>
            </a:pPr>
            <a:r>
              <a:rPr lang="en-GB" b="1" i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Sept. </a:t>
            </a:r>
            <a:r>
              <a:rPr lang="en-GB" b="1" i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2018: ~</a:t>
            </a:r>
            <a:r>
              <a:rPr lang="en-GB" b="1" i="1" smtClean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58,3 percent]</a:t>
            </a:r>
            <a:endParaRPr lang="fr-FR" b="1" dirty="0">
              <a:solidFill>
                <a:schemeClr val="bg1">
                  <a:lumMod val="95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1" descr="C:\Users\arnouxr\Documents\Work\En Cours\CONSULS MARSEILLE\Abc-news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127" y="4058178"/>
            <a:ext cx="802513" cy="27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rnouxr\Documents\Work\En Cours\CONSULS MARSEILLE\rkb1ve3n9qp1v5k1a3de79qjn4ci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t="20182" r="8309" b="22352"/>
          <a:stretch/>
        </p:blipFill>
        <p:spPr bwMode="auto">
          <a:xfrm>
            <a:off x="3801820" y="4039864"/>
            <a:ext cx="860048" cy="30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C:\Users\arnouxr\Documents\Work\En Cours\CONSULS MARSEILLE\TheWashingtonPost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820" y="4439456"/>
            <a:ext cx="1610011" cy="2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C:\Users\arnouxr\Documents\Work\En Cours\CONSULS MARSEILLE\tgb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223" y="4075698"/>
            <a:ext cx="861549" cy="23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:\Users\arnouxr\Documents\Work\En Cours\CONSULS MARSEILLE\daily-mail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9" b="11972"/>
          <a:stretch/>
        </p:blipFill>
        <p:spPr bwMode="auto">
          <a:xfrm>
            <a:off x="2514600" y="4023249"/>
            <a:ext cx="1112616" cy="22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nouxr\Documents\Work\En Cours\KOREAN MINISTER EMBASSY\logo_et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78580"/>
            <a:ext cx="1447800" cy="21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rnouxr\Documents\Work\En Cours\CONSULS MARSEILLE\2000px-Deutsche_Welle_Logo.svg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68877"/>
            <a:ext cx="1111040" cy="29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rnouxr\Documents\Work\En Cours\KOREAN MINISTER EMBASSY\The-Times-Of-India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70957"/>
            <a:ext cx="1157879" cy="27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1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oblenl\AppData\Local\Microsoft\Windows\Temporary Internet Files\Content.Outlook\67KRZH7J\Crane_C5_04-10-18_NEF-1_sm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6987"/>
          <a:stretch/>
        </p:blipFill>
        <p:spPr bwMode="auto">
          <a:xfrm>
            <a:off x="-36512" y="-76200"/>
            <a:ext cx="9313333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2036479" y="4324350"/>
            <a:ext cx="1149674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3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Tokamak </a:t>
            </a:r>
            <a:r>
              <a:rPr lang="fr-FR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Bdg</a:t>
            </a:r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383849" y="89178"/>
            <a:ext cx="1148071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Hall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5699" y="188268"/>
            <a:ext cx="1808508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Radiofrequency Heating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4347082" y="70360"/>
            <a:ext cx="1486304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Cryostat Workshop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124937" y="83575"/>
            <a:ext cx="1864613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  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Winding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Facility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8" name="Straight Arrow Connector 147"/>
          <p:cNvCxnSpPr>
            <a:stCxn id="147" idx="2"/>
          </p:cNvCxnSpPr>
          <p:nvPr/>
        </p:nvCxnSpPr>
        <p:spPr>
          <a:xfrm flipH="1">
            <a:off x="6300192" y="345185"/>
            <a:ext cx="757052" cy="762072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3531920" y="3562350"/>
            <a:ext cx="1348514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Diagnostics </a:t>
            </a:r>
            <a:r>
              <a:rPr lang="fr-FR" dirty="0" err="1"/>
              <a:t>Bdg</a:t>
            </a:r>
            <a:r>
              <a:rPr lang="fr-FR" dirty="0"/>
              <a:t>.</a:t>
            </a:r>
            <a:endParaRPr lang="en-GB" dirty="0"/>
          </a:p>
        </p:txBody>
      </p:sp>
      <p:cxnSp>
        <p:nvCxnSpPr>
          <p:cNvPr id="178" name="Straight Arrow Connector 177"/>
          <p:cNvCxnSpPr>
            <a:stCxn id="124" idx="2"/>
          </p:cNvCxnSpPr>
          <p:nvPr/>
        </p:nvCxnSpPr>
        <p:spPr>
          <a:xfrm>
            <a:off x="651435" y="880484"/>
            <a:ext cx="872565" cy="1128748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7279728" y="454185"/>
            <a:ext cx="843501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Cryoplant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2" name="Straight Arrow Connector 201"/>
          <p:cNvCxnSpPr>
            <a:stCxn id="110" idx="2"/>
          </p:cNvCxnSpPr>
          <p:nvPr/>
        </p:nvCxnSpPr>
        <p:spPr>
          <a:xfrm>
            <a:off x="909953" y="449878"/>
            <a:ext cx="1299847" cy="1359872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/>
          <p:cNvSpPr txBox="1"/>
          <p:nvPr/>
        </p:nvSpPr>
        <p:spPr>
          <a:xfrm>
            <a:off x="7470296" y="1030180"/>
            <a:ext cx="1422184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kV 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Switchyard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510581" y="3486150"/>
            <a:ext cx="1013419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Tritium </a:t>
            </a:r>
            <a:r>
              <a:rPr lang="fr-FR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Bdg</a:t>
            </a:r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Arrow Connector 58"/>
          <p:cNvCxnSpPr>
            <a:stCxn id="179" idx="2"/>
          </p:cNvCxnSpPr>
          <p:nvPr/>
        </p:nvCxnSpPr>
        <p:spPr>
          <a:xfrm flipH="1">
            <a:off x="6124937" y="715795"/>
            <a:ext cx="1576542" cy="789155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203" idx="2"/>
          </p:cNvCxnSpPr>
          <p:nvPr/>
        </p:nvCxnSpPr>
        <p:spPr>
          <a:xfrm>
            <a:off x="8181388" y="1291790"/>
            <a:ext cx="711092" cy="89896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103" idx="2"/>
          </p:cNvCxnSpPr>
          <p:nvPr/>
        </p:nvCxnSpPr>
        <p:spPr>
          <a:xfrm flipH="1">
            <a:off x="2749589" y="350788"/>
            <a:ext cx="208296" cy="593784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162854" y="4062740"/>
            <a:ext cx="2448000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Conversions 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Bdgs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Straight Arrow Connector 101"/>
          <p:cNvCxnSpPr>
            <a:stCxn id="98" idx="0"/>
          </p:cNvCxnSpPr>
          <p:nvPr/>
        </p:nvCxnSpPr>
        <p:spPr>
          <a:xfrm flipV="1">
            <a:off x="6386854" y="3774898"/>
            <a:ext cx="1334881" cy="287842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877100" y="3804725"/>
            <a:ext cx="828000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3000"/>
            </a:schemeClr>
          </a:solidFill>
          <a:ln w="635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Bioshield</a:t>
            </a:r>
          </a:p>
        </p:txBody>
      </p:sp>
      <p:cxnSp>
        <p:nvCxnSpPr>
          <p:cNvPr id="34" name="Straight Arrow Connector 33"/>
          <p:cNvCxnSpPr>
            <a:stCxn id="32" idx="0"/>
          </p:cNvCxnSpPr>
          <p:nvPr/>
        </p:nvCxnSpPr>
        <p:spPr>
          <a:xfrm flipV="1">
            <a:off x="2291100" y="3333750"/>
            <a:ext cx="147300" cy="470975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95066" y="2614940"/>
            <a:ext cx="1181734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Machine axis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422278" y="2745745"/>
            <a:ext cx="1272790" cy="30869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112665" y="618874"/>
            <a:ext cx="1077539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</a:t>
            </a:r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Bldg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4427984" y="345185"/>
            <a:ext cx="530266" cy="446438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98" idx="0"/>
          </p:cNvCxnSpPr>
          <p:nvPr/>
        </p:nvCxnSpPr>
        <p:spPr>
          <a:xfrm flipV="1">
            <a:off x="6386854" y="2626767"/>
            <a:ext cx="775946" cy="1435973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699" y="1107257"/>
            <a:ext cx="1250663" cy="261610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6350">
            <a:solidFill>
              <a:srgbClr val="FFC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fr-FR" sz="11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  <a:endParaRPr lang="en-GB" sz="11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Arrow Connector 68"/>
          <p:cNvCxnSpPr>
            <a:stCxn id="66" idx="2"/>
          </p:cNvCxnSpPr>
          <p:nvPr/>
        </p:nvCxnSpPr>
        <p:spPr>
          <a:xfrm flipH="1">
            <a:off x="228600" y="1368867"/>
            <a:ext cx="402431" cy="128073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-36512" y="-381000"/>
            <a:ext cx="9144000" cy="165735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60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Worksite </a:t>
            </a:r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progress</a:t>
            </a:r>
            <a:endParaRPr lang="en-US" sz="60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924800" y="4474518"/>
            <a:ext cx="1011816" cy="230832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none">
            <a:spAutoFit/>
          </a:bodyPr>
          <a:lstStyle/>
          <a:p>
            <a:pPr algn="ctr"/>
            <a:r>
              <a:rPr lang="fr-F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fr-FR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fr-FR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982819"/>
            <a:ext cx="8991600" cy="646331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bioshield is now finalized. Openings in the wall are for the cryostat bellows 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machine to the port cells designed to give access to systems such as remote handling, heating and diagnostics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high-resistance concrete-and-steel structure (the “Crown”) that will support the combined mass of tokamak + cryostat (23 000 tonnes) is now finalized.</a:t>
            </a:r>
            <a:endParaRPr lang="fr-F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45750"/>
            <a:ext cx="9144000" cy="621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6600" b="1" kern="1200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Tokamak Complex</a:t>
            </a:r>
            <a:endParaRPr lang="en-GB" sz="5400" dirty="0" smtClean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:\Users\arnouxr\Documents\Work\En Cours\WORKSITE POSTCARDS JULY\OK\OK-OK\Tok_Bdg_July-19_1_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r="4741"/>
          <a:stretch/>
        </p:blipFill>
        <p:spPr bwMode="auto">
          <a:xfrm>
            <a:off x="76200" y="793466"/>
            <a:ext cx="4257743" cy="3143270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6" name="Picture 2" descr="C:\Users\arnouxr\Documents\Work\En Cours\CROWN FINALIZED\OK\OK-OK\JPEG\Crown_finalized_3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9" r="1748"/>
          <a:stretch/>
        </p:blipFill>
        <p:spPr bwMode="auto">
          <a:xfrm>
            <a:off x="4419600" y="793466"/>
            <a:ext cx="4648200" cy="3143270"/>
          </a:xfrm>
          <a:prstGeom prst="rect">
            <a:avLst/>
          </a:prstGeom>
          <a:solidFill>
            <a:schemeClr val="tx1">
              <a:lumMod val="75000"/>
              <a:lumOff val="25000"/>
              <a:alpha val="49000"/>
            </a:schemeClr>
          </a:solidFill>
          <a:ln w="3175">
            <a:solidFill>
              <a:srgbClr val="FFC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28880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261" y="0"/>
            <a:ext cx="9077739" cy="76174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Assembly Hall</a:t>
            </a:r>
            <a:endParaRPr lang="en-GB" sz="5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133" y="3943350"/>
            <a:ext cx="8957173" cy="646331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Before being integrated in the machine, the components will be prepared and pre-assembled in this 6,000 m2, 60-metre high building. The Assembly Hall is equipped with a double overhead travelling crane with a total  lifting capacity of 1,500 tons.</a:t>
            </a:r>
          </a:p>
          <a:p>
            <a:r>
              <a:rPr lang="fr-FR" dirty="0" smtClean="0"/>
              <a:t>All </a:t>
            </a:r>
            <a:r>
              <a:rPr lang="fr-FR" dirty="0" err="1" smtClean="0"/>
              <a:t>mechanical</a:t>
            </a:r>
            <a:r>
              <a:rPr lang="fr-FR" dirty="0" smtClean="0"/>
              <a:t> </a:t>
            </a:r>
            <a:r>
              <a:rPr lang="fr-FR" dirty="0" err="1" smtClean="0"/>
              <a:t>elements</a:t>
            </a:r>
            <a:r>
              <a:rPr lang="fr-FR" dirty="0" smtClean="0"/>
              <a:t> of </a:t>
            </a:r>
            <a:r>
              <a:rPr lang="fr-FR" dirty="0" err="1" smtClean="0"/>
              <a:t>sub-assembly</a:t>
            </a:r>
            <a:r>
              <a:rPr lang="fr-FR" dirty="0" smtClean="0"/>
              <a:t> </a:t>
            </a:r>
            <a:r>
              <a:rPr lang="fr-FR" dirty="0" err="1" smtClean="0"/>
              <a:t>tool</a:t>
            </a:r>
            <a:r>
              <a:rPr lang="fr-FR" dirty="0" smtClean="0"/>
              <a:t> # 1 </a:t>
            </a:r>
            <a:r>
              <a:rPr lang="fr-FR" dirty="0"/>
              <a:t>(SSAT-1) </a:t>
            </a:r>
            <a:r>
              <a:rPr lang="fr-FR" dirty="0" smtClean="0"/>
              <a:t>are </a:t>
            </a:r>
            <a:r>
              <a:rPr lang="fr-FR" dirty="0" err="1" smtClean="0"/>
              <a:t>assembled</a:t>
            </a:r>
            <a:r>
              <a:rPr lang="fr-FR" dirty="0" smtClean="0"/>
              <a:t>. </a:t>
            </a:r>
            <a:r>
              <a:rPr lang="fr-FR" dirty="0" err="1" smtClean="0"/>
              <a:t>Work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beginning</a:t>
            </a:r>
            <a:r>
              <a:rPr lang="fr-FR" dirty="0" smtClean="0"/>
              <a:t> on the installation of SSAT-2.</a:t>
            </a:r>
            <a:endParaRPr lang="en-GB" dirty="0"/>
          </a:p>
        </p:txBody>
      </p:sp>
      <p:pic>
        <p:nvPicPr>
          <p:cNvPr id="1026" name="Picture 2" descr="C:\Users\arnouxr\Documents\Work\En Cours\SSAT_2\ok\OK_OK\JPEG\SSAT-2-4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19150"/>
            <a:ext cx="4460875" cy="2911650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1027" name="Picture 3" descr="C:\Users\arnouxr\Documents\Work\En Cours\SSAT_2\ok\OK_OK\JPEG\SSAT-1_1-nef-fisheye_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19150"/>
            <a:ext cx="4393563" cy="291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rnouxr\Documents\Work\En Cours\AERIAL VIEWS FOR PRESENTATIONS\DJI_05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9"/>
          <a:stretch/>
        </p:blipFill>
        <p:spPr bwMode="auto">
          <a:xfrm>
            <a:off x="76200" y="987425"/>
            <a:ext cx="4381500" cy="2965449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cxnSp>
        <p:nvCxnSpPr>
          <p:cNvPr id="6" name="Straight Arrow Connector 5"/>
          <p:cNvCxnSpPr/>
          <p:nvPr/>
        </p:nvCxnSpPr>
        <p:spPr>
          <a:xfrm flipV="1">
            <a:off x="1744913" y="2470150"/>
            <a:ext cx="1143000" cy="1621135"/>
          </a:xfrm>
          <a:prstGeom prst="straightConnector1">
            <a:avLst/>
          </a:prstGeom>
          <a:ln w="34925" cap="rnd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 txBox="1">
            <a:spLocks/>
          </p:cNvSpPr>
          <p:nvPr/>
        </p:nvSpPr>
        <p:spPr>
          <a:xfrm>
            <a:off x="0" y="-38100"/>
            <a:ext cx="9144000" cy="85725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GB" dirty="0" err="1" smtClean="0"/>
              <a:t>Cryoplant</a:t>
            </a:r>
            <a:r>
              <a:rPr lang="en-GB" dirty="0" smtClean="0"/>
              <a:t> </a:t>
            </a:r>
            <a:r>
              <a:rPr lang="en-GB" sz="3200" dirty="0" smtClean="0"/>
              <a:t>(overview) 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" y="4091285"/>
            <a:ext cx="8917873" cy="461665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ITER Cryoplant will be the largest single platform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cryofacility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world. It will distribute liquid helium to various machine components (superconducting magnets, thermal shield, cryopumps, etc.). </a:t>
            </a:r>
          </a:p>
        </p:txBody>
      </p:sp>
      <p:pic>
        <p:nvPicPr>
          <p:cNvPr id="2050" name="Picture 2" descr="C:\Users\arnouxr\Documents\Work\En Cours\AERIAL VIEWS FOR PRESENTATIONS\DJI_04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"/>
          <a:stretch/>
        </p:blipFill>
        <p:spPr bwMode="auto">
          <a:xfrm>
            <a:off x="4554152" y="987425"/>
            <a:ext cx="4457701" cy="2955925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16509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rnouxr\Documents\Work\En Cours\WORKSITE POSTCARDS JULY\OK\OK-OK\JPEG\Cryoplant_July-18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2"/>
          <a:stretch/>
        </p:blipFill>
        <p:spPr bwMode="auto">
          <a:xfrm>
            <a:off x="-76200" y="-19050"/>
            <a:ext cx="9323535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95400" y="38100"/>
            <a:ext cx="6858000" cy="85725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/>
              <a:t>Cryoplant</a:t>
            </a:r>
            <a:r>
              <a:rPr lang="en-GB" sz="3200" dirty="0" smtClean="0"/>
              <a:t> (inside view)</a:t>
            </a:r>
            <a:endParaRPr lang="en-GB" sz="6600" dirty="0" smtClean="0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1194667" y="4352151"/>
            <a:ext cx="6781800" cy="276999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installation for what will be the largest cryogenic unit in the world is nearing completion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7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nouxr\Documents\Work\En Cours\2018\US ACADEMY OF SCIENCES\radiofrequency_bdg_beam_1_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r="8505"/>
          <a:stretch/>
        </p:blipFill>
        <p:spPr bwMode="auto">
          <a:xfrm>
            <a:off x="4876579" y="1131978"/>
            <a:ext cx="4039565" cy="2629762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1028" name="Picture 4" descr="C:\Users\arnouxr\Documents\Work\En Cours\RF Building etc\RF_Bdg_Aug_2017_smal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25"/>
          <a:stretch/>
        </p:blipFill>
        <p:spPr bwMode="auto">
          <a:xfrm>
            <a:off x="114332" y="1131978"/>
            <a:ext cx="4573492" cy="2629762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6" name="TextBox 5"/>
          <p:cNvSpPr txBox="1"/>
          <p:nvPr/>
        </p:nvSpPr>
        <p:spPr>
          <a:xfrm>
            <a:off x="114332" y="3863429"/>
            <a:ext cx="4573492" cy="646331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Adjacent to the Assembly Hall, the building that will house the plasma heating systems (microwave and radio frequency) is  ready to be equipped.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5400" dirty="0" smtClean="0">
                <a:solidFill>
                  <a:schemeClr val="bg1">
                    <a:lumMod val="95000"/>
                  </a:schemeClr>
                </a:solidFill>
              </a:rPr>
              <a:t>Radiofrequency heating</a:t>
            </a:r>
            <a:endParaRPr lang="en-GB" sz="5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199656" y="2800350"/>
            <a:ext cx="381744" cy="1063079"/>
          </a:xfrm>
          <a:prstGeom prst="straightConnector1">
            <a:avLst/>
          </a:prstGeom>
          <a:ln w="34925" cap="rnd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876579" y="3863429"/>
            <a:ext cx="4039565" cy="646331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girder is part of the gantry crane that  will  be used to install radio frequency and microwave heating components.   It was installed in December 2017.</a:t>
            </a:r>
            <a:endParaRPr lang="fr-F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72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rnouxr\Documents\Work\En Cours\SWITCHYARD GRAPHIC\Switchyard_graphic_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0" b="9474"/>
          <a:stretch/>
        </p:blipFill>
        <p:spPr bwMode="auto">
          <a:xfrm>
            <a:off x="2894" y="-19051"/>
            <a:ext cx="9293506" cy="47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914400" y="63150"/>
            <a:ext cx="7128000" cy="756000"/>
          </a:xfrm>
          <a:prstGeom prst="rect">
            <a:avLst/>
          </a:prstGeom>
          <a:solidFill>
            <a:schemeClr val="tx1">
              <a:lumMod val="65000"/>
              <a:lumOff val="35000"/>
              <a:alpha val="7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GB" sz="6000" dirty="0" smtClean="0">
                <a:solidFill>
                  <a:schemeClr val="bg1"/>
                </a:solidFill>
              </a:rPr>
              <a:t>Electrical network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3600" y="3790950"/>
            <a:ext cx="2971800" cy="646331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connection of the 400 kV switchyard to the French grid was successfully 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on 17-18 Sept. 2018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arnouxr\Documents\Work\En Cours\ANDERS TEST ENERGIZATION\RAX_9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812237"/>
            <a:ext cx="2743200" cy="1816913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2052" name="Picture 4" descr="C:\Users\arnouxr\Documents\Work\En Cours\ANDERS TEST ENERGIZATION\Anders_tests_ energization_Jeremy_San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40" y="2812236"/>
            <a:ext cx="2820116" cy="1816913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1497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rnouxr\Downloads\24963233367_f5c35c243d_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31"/>
          <a:stretch/>
        </p:blipFill>
        <p:spPr bwMode="auto">
          <a:xfrm>
            <a:off x="160283" y="971550"/>
            <a:ext cx="4514194" cy="2819400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102477" y="0"/>
            <a:ext cx="9144000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5400" dirty="0" smtClean="0">
                <a:solidFill>
                  <a:schemeClr val="bg1">
                    <a:lumMod val="95000"/>
                  </a:schemeClr>
                </a:solidFill>
              </a:rPr>
              <a:t>Electrical conversion</a:t>
            </a:r>
            <a:endParaRPr lang="en-GB" sz="54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286000" y="2876550"/>
            <a:ext cx="914400" cy="990600"/>
          </a:xfrm>
          <a:prstGeom prst="straightConnector1">
            <a:avLst/>
          </a:prstGeom>
          <a:ln w="34925" cap="rnd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316422" y="2800351"/>
            <a:ext cx="969578" cy="1066799"/>
          </a:xfrm>
          <a:prstGeom prst="straightConnector1">
            <a:avLst/>
          </a:prstGeom>
          <a:ln w="34925" cap="rnd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2399" y="3867150"/>
            <a:ext cx="4522077" cy="646331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large Magnet Power Conversion buildings will host the transformers and converters ( AC ► DC) feeding power to the ITER magnets.</a:t>
            </a:r>
          </a:p>
        </p:txBody>
      </p:sp>
      <p:pic>
        <p:nvPicPr>
          <p:cNvPr id="3074" name="Picture 2" descr="C:\Users\arnouxr\Documents\Work\En Cours\2018\STEEL LINING\OK\JPEG\Magnet_Power_equipme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971550"/>
            <a:ext cx="4178709" cy="2819400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15" name="Rectangle 14"/>
          <p:cNvSpPr/>
          <p:nvPr/>
        </p:nvSpPr>
        <p:spPr>
          <a:xfrm>
            <a:off x="4800598" y="3867150"/>
            <a:ext cx="4178709" cy="830997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twin buildings are now ready for equipment. Electrical components from China, Korea and Russia will be progressively installed inside of the building as well as in the exterior bays.</a:t>
            </a:r>
          </a:p>
        </p:txBody>
      </p:sp>
    </p:spTree>
    <p:extLst>
      <p:ext uri="{BB962C8B-B14F-4D97-AF65-F5344CB8AC3E}">
        <p14:creationId xmlns:p14="http://schemas.microsoft.com/office/powerpoint/2010/main" val="7811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72200" y="3859709"/>
            <a:ext cx="2895600" cy="830997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Manufactured</a:t>
            </a:r>
            <a:r>
              <a:rPr lang="fr-FR" dirty="0"/>
              <a:t> in </a:t>
            </a:r>
            <a:r>
              <a:rPr lang="fr-FR" dirty="0" err="1"/>
              <a:t>India</a:t>
            </a:r>
            <a:r>
              <a:rPr lang="fr-FR" dirty="0"/>
              <a:t>, the  30 m x 30 m cryostat (the </a:t>
            </a:r>
            <a:r>
              <a:rPr lang="fr-FR" dirty="0" err="1"/>
              <a:t>insulating</a:t>
            </a:r>
            <a:r>
              <a:rPr lang="fr-FR" dirty="0"/>
              <a:t> vacuum </a:t>
            </a:r>
            <a:r>
              <a:rPr lang="fr-FR" dirty="0" err="1"/>
              <a:t>vessel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encloses the machine)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being</a:t>
            </a:r>
            <a:r>
              <a:rPr lang="fr-FR" dirty="0"/>
              <a:t> </a:t>
            </a:r>
            <a:r>
              <a:rPr lang="fr-FR" dirty="0" err="1"/>
              <a:t>assembled</a:t>
            </a:r>
            <a:r>
              <a:rPr lang="fr-FR" dirty="0"/>
              <a:t> and </a:t>
            </a:r>
            <a:r>
              <a:rPr lang="fr-FR" dirty="0" err="1"/>
              <a:t>welded</a:t>
            </a:r>
            <a:r>
              <a:rPr lang="fr-FR" dirty="0"/>
              <a:t> on site.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06252" y="153750"/>
            <a:ext cx="6696000" cy="6120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Cryostat workshop</a:t>
            </a:r>
            <a:endParaRPr lang="en-GB" sz="5400" b="1" dirty="0">
              <a:solidFill>
                <a:schemeClr val="bg1">
                  <a:lumMod val="95000"/>
                </a:schemeClr>
              </a:solidFill>
              <a:latin typeface="Tahoma" pitchFamily="34" charset="0"/>
            </a:endParaRPr>
          </a:p>
        </p:txBody>
      </p:sp>
      <p:pic>
        <p:nvPicPr>
          <p:cNvPr id="9" name="Picture 2" descr="C:\Users\arnouxr\Documents\Work\En Cours\BUREAU VERITAS\cryostat360anim29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526" y="796842"/>
            <a:ext cx="2490995" cy="310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286834" y="2717593"/>
            <a:ext cx="966932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1000" b="1" dirty="0" err="1" smtClean="0"/>
              <a:t>Lower</a:t>
            </a:r>
            <a:r>
              <a:rPr lang="fr-FR" sz="1000" b="1" dirty="0" smtClean="0"/>
              <a:t> </a:t>
            </a:r>
            <a:r>
              <a:rPr lang="fr-FR" sz="1000" b="1" dirty="0" err="1" smtClean="0"/>
              <a:t>cylinder</a:t>
            </a:r>
            <a:endParaRPr lang="fr-FR" sz="1000" b="1" dirty="0"/>
          </a:p>
        </p:txBody>
      </p:sp>
      <p:sp>
        <p:nvSpPr>
          <p:cNvPr id="12" name="Rectangle 11"/>
          <p:cNvSpPr/>
          <p:nvPr/>
        </p:nvSpPr>
        <p:spPr>
          <a:xfrm>
            <a:off x="7391033" y="3410028"/>
            <a:ext cx="84670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1000" b="1" dirty="0" smtClean="0"/>
              <a:t>Base </a:t>
            </a:r>
            <a:r>
              <a:rPr lang="fr-FR" sz="1000" b="1" dirty="0"/>
              <a:t>section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41558" y="1380382"/>
            <a:ext cx="96853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1000" b="1" dirty="0" err="1" smtClean="0"/>
              <a:t>Upper</a:t>
            </a:r>
            <a:r>
              <a:rPr lang="fr-FR" sz="1000" b="1" dirty="0" smtClean="0"/>
              <a:t> </a:t>
            </a:r>
            <a:r>
              <a:rPr lang="fr-FR" sz="1000" b="1" dirty="0" err="1" smtClean="0"/>
              <a:t>cylinder</a:t>
            </a:r>
            <a:endParaRPr lang="fr-FR" sz="1000" b="1" dirty="0"/>
          </a:p>
        </p:txBody>
      </p:sp>
      <p:sp>
        <p:nvSpPr>
          <p:cNvPr id="14" name="Rectangle 13"/>
          <p:cNvSpPr/>
          <p:nvPr/>
        </p:nvSpPr>
        <p:spPr>
          <a:xfrm>
            <a:off x="7551335" y="779147"/>
            <a:ext cx="34015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1000" b="1" dirty="0" err="1" smtClean="0">
                <a:solidFill>
                  <a:schemeClr val="bg1"/>
                </a:solidFill>
              </a:rPr>
              <a:t>Lid</a:t>
            </a:r>
            <a:endParaRPr lang="fr-FR" sz="10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C:\Users\arnouxr\Documents\Work\En Cours\WORKSITE POSTCARDS JULY\CRYOSTAT WORKSHOP\OK\Cryostat_Plasma_Cutting_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5" y="904875"/>
            <a:ext cx="5622960" cy="3724275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  <a:extLst/>
        </p:spPr>
      </p:pic>
      <p:cxnSp>
        <p:nvCxnSpPr>
          <p:cNvPr id="4" name="Straight Arrow Connector 3"/>
          <p:cNvCxnSpPr/>
          <p:nvPr/>
        </p:nvCxnSpPr>
        <p:spPr>
          <a:xfrm>
            <a:off x="3130265" y="2840702"/>
            <a:ext cx="4274735" cy="69243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73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nouxr\Documents\Work\En Cours\WORKSITE POSTCARDS 12 JUI 2017\MORNING_2\OK\JPEG\Worksite_13_07_17_Star_is_born_1_smal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860" y="-103975"/>
            <a:ext cx="9166860" cy="484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40" y="0"/>
            <a:ext cx="9179868" cy="132343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defTabSz="795338" fontAlgn="base">
              <a:spcBef>
                <a:spcPct val="0"/>
              </a:spcBef>
              <a:spcAft>
                <a:spcPct val="0"/>
              </a:spcAft>
            </a:pPr>
            <a:r>
              <a:rPr lang="fr-FR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One of the </a:t>
            </a:r>
            <a:r>
              <a:rPr lang="fr-FR" sz="40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biggest</a:t>
            </a:r>
            <a:r>
              <a:rPr lang="fr-FR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challenges</a:t>
            </a:r>
          </a:p>
          <a:p>
            <a:pPr algn="ctr" defTabSz="795338" fontAlgn="base">
              <a:spcBef>
                <a:spcPct val="0"/>
              </a:spcBef>
              <a:spcAft>
                <a:spcPct val="0"/>
              </a:spcAft>
            </a:pPr>
            <a:r>
              <a:rPr lang="fr-FR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for </a:t>
            </a:r>
            <a:r>
              <a:rPr lang="fr-FR" sz="40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our</a:t>
            </a:r>
            <a:r>
              <a:rPr lang="fr-FR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fr-FR" sz="40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civilization</a:t>
            </a:r>
            <a:endParaRPr lang="fr-FR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8498" y="-92546"/>
            <a:ext cx="51125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6600" b="1" dirty="0">
              <a:solidFill>
                <a:schemeClr val="bg1">
                  <a:lumMod val="95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Tahom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73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 nodePh="1">
                                  <p:stCondLst>
                                    <p:cond delay="19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9501" y="3722696"/>
            <a:ext cx="6018134" cy="830997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ja-JP" dirty="0"/>
              <a:t>Too large to be transported by road, four of ITER’s six ring-shaped magnets (the poloidal field coils, 17 to 24 m, in diametre) will be assembled on site by Europe in this </a:t>
            </a:r>
            <a:r>
              <a:rPr lang="en-US" dirty="0"/>
              <a:t>12,000 m² </a:t>
            </a:r>
            <a:r>
              <a:rPr lang="en-US" altLang="ja-JP" dirty="0"/>
              <a:t>facility. Resin impregnation operations have begun for PF Coil # 5 (17 m. diametre, ~ 350 tonnes).</a:t>
            </a:r>
          </a:p>
        </p:txBody>
      </p:sp>
      <p:sp>
        <p:nvSpPr>
          <p:cNvPr id="8" name="Rectangle 7"/>
          <p:cNvSpPr/>
          <p:nvPr/>
        </p:nvSpPr>
        <p:spPr>
          <a:xfrm>
            <a:off x="-35894" y="-44113"/>
            <a:ext cx="917989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 Coil winding facility</a:t>
            </a:r>
            <a:endParaRPr lang="en-GB" sz="5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 descr="C:\Users\arnouxr\Documents\Work\En Cours\PF GIAN RESIN STATUS\OK\OK-OK\PF_Coil_Station_D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13"/>
          <a:stretch/>
        </p:blipFill>
        <p:spPr bwMode="auto">
          <a:xfrm>
            <a:off x="240240" y="827097"/>
            <a:ext cx="4182868" cy="2743199"/>
          </a:xfrm>
          <a:prstGeom prst="rect">
            <a:avLst/>
          </a:prstGeom>
          <a:solidFill>
            <a:schemeClr val="tx1">
              <a:lumMod val="85000"/>
              <a:lumOff val="15000"/>
              <a:alpha val="56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11" name="Picture 4" descr="I:\DATA 2017\PRESENTATIONS CRYOSTAT BASE AND PFS\PF (DG presentation)_red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78078"/>
            <a:ext cx="1874880" cy="15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rnouxr\Documents\Work\En Cours\WORKSITE POSTCARDS JULY\PF COIL BDG\PF_Coil_July_18-2_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/>
          <a:stretch/>
        </p:blipFill>
        <p:spPr bwMode="auto">
          <a:xfrm>
            <a:off x="4858500" y="827097"/>
            <a:ext cx="4056900" cy="2743199"/>
          </a:xfrm>
          <a:prstGeom prst="rect">
            <a:avLst/>
          </a:prstGeom>
          <a:noFill/>
          <a:ln w="31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7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rnouxr\Documents\Work\En Cours\LID LIFT &amp; SCENES - DAY 1\OK\OK_OK\JPEG\Lid_Lift_Cool_water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60"/>
          <a:stretch/>
        </p:blipFill>
        <p:spPr bwMode="auto">
          <a:xfrm>
            <a:off x="240405" y="1041722"/>
            <a:ext cx="6189091" cy="3613047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7" name="TextBox 6"/>
          <p:cNvSpPr txBox="1"/>
          <p:nvPr/>
        </p:nvSpPr>
        <p:spPr>
          <a:xfrm>
            <a:off x="6553200" y="4019550"/>
            <a:ext cx="2438400" cy="646331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ITER power will be partly evacuated by cooling towers (procured by India). 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9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Cooling water systems</a:t>
            </a:r>
            <a:endParaRPr lang="en-GB" sz="49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077" name="Picture 5" descr="I:\DATA 2017\Cooling towers 3D\Cooling_tower_3D_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02872"/>
            <a:ext cx="4543145" cy="326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55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rnouxr\Desktop\©Industeel (2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80" y="-93166"/>
            <a:ext cx="9145880" cy="485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-34632" y="57150"/>
            <a:ext cx="9180512" cy="1143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600" kern="0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sz="3600" kern="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3600" kern="0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r>
              <a:rPr lang="fr-FR" sz="3600" kern="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phase </a:t>
            </a:r>
          </a:p>
          <a:p>
            <a:r>
              <a:rPr lang="fr-FR" sz="3600" kern="0" dirty="0" err="1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fr-FR" sz="3600" kern="0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ith</a:t>
            </a:r>
            <a:r>
              <a:rPr lang="fr-FR" sz="3600" kern="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kern="0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fr-FR" sz="3600" kern="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kern="0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challenging</a:t>
            </a:r>
            <a:r>
              <a:rPr lang="fr-FR" sz="3600" kern="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kern="0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  <a:endParaRPr lang="en-GB" sz="3600" kern="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" y="3104912"/>
            <a:ext cx="9029700" cy="1600438"/>
          </a:xfrm>
          <a:prstGeom prst="rect">
            <a:avLst/>
          </a:prstGeom>
          <a:solidFill>
            <a:schemeClr val="tx1">
              <a:lumMod val="75000"/>
              <a:lumOff val="25000"/>
              <a:alpha val="36000"/>
            </a:schemeClr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of ITER components is taking place at the cutting edge of technolo</a:t>
            </a:r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</a:t>
            </a:r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eometrical </a:t>
            </a:r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tolerances measured in </a:t>
            </a:r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millimetres for </a:t>
            </a:r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 pieces </a:t>
            </a:r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tall weighing several hundred tons</a:t>
            </a:r>
            <a:endParaRPr lang="en-GB" sz="1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uperconducting </a:t>
            </a:r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lines cooled to </a:t>
            </a:r>
            <a:r>
              <a:rPr lang="en-GB" sz="1400" b="1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270 degrees </a:t>
            </a:r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Celsius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facing components to withstand heat flux as large as 20 MW per m</a:t>
            </a:r>
            <a:r>
              <a:rPr lang="en-GB" sz="1400" b="1" baseline="30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Cryoplant</a:t>
            </a:r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 to 110 kW at 4.5 K; </a:t>
            </a:r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cumulated liquefaction rate of 12,300 </a:t>
            </a:r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l/hr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  <a:endParaRPr lang="en-GB" sz="1400" b="1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51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0_En cours\EUROPEAN MPs 16_05\Tokamak ne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409" y="927719"/>
            <a:ext cx="6441679" cy="373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11924" y="2536466"/>
            <a:ext cx="1284293" cy="67542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6807" y="1901647"/>
            <a:ext cx="21538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Toroidal Field coils (</a:t>
            </a:r>
            <a:r>
              <a:rPr lang="de-DE" sz="1200" b="1" dirty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18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)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9323" y="3046015"/>
            <a:ext cx="17525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Poloidal field coils </a:t>
            </a:r>
            <a:r>
              <a:rPr lang="de-DE" sz="1200" b="1" dirty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(6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)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676286" y="894550"/>
            <a:ext cx="9005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chemeClr val="bg1">
                    <a:lumMod val="95000"/>
                  </a:schemeClr>
                </a:solidFill>
              </a:rPr>
              <a:t>Cryostat 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076918" y="1504950"/>
            <a:ext cx="25019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Thermal shield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100885" y="2201326"/>
            <a:ext cx="22606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Vacuum vessel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7515400" y="3877876"/>
            <a:ext cx="15476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Blanket modules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1372008" y="3003797"/>
            <a:ext cx="2191883" cy="10894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3851920" y="3046014"/>
            <a:ext cx="648072" cy="12765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935623" y="1516225"/>
            <a:ext cx="968446" cy="2500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H="1" flipV="1">
            <a:off x="5544457" y="3046014"/>
            <a:ext cx="1970942" cy="93714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H="1" flipV="1">
            <a:off x="5148065" y="3466457"/>
            <a:ext cx="1129383" cy="9957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H="1">
            <a:off x="4932036" y="1033049"/>
            <a:ext cx="2744249" cy="16565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H="1">
            <a:off x="5292081" y="2391648"/>
            <a:ext cx="1884657" cy="5122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5798908" y="1643450"/>
            <a:ext cx="1278009" cy="12284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205691" y="1129319"/>
            <a:ext cx="26474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Feeders </a:t>
            </a:r>
            <a:r>
              <a:rPr lang="de-DE" sz="1200" b="1" dirty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(31</a:t>
            </a:r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)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940152" y="4382984"/>
            <a:ext cx="9517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Divertor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64678" y="4348837"/>
            <a:ext cx="22347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Central solenoid (6)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568916" y="4093209"/>
            <a:ext cx="2527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200" b="1" dirty="0" smtClean="0">
                <a:solidFill>
                  <a:schemeClr val="bg1">
                    <a:lumMod val="95000"/>
                  </a:schemeClr>
                </a:solidFill>
                <a:ea typeface="ＭＳ Ｐゴシック" pitchFamily="34" charset="-128"/>
              </a:rPr>
              <a:t>Correction coils (18)</a:t>
            </a:r>
            <a:endParaRPr lang="de-DE" sz="1200" b="1" dirty="0">
              <a:solidFill>
                <a:schemeClr val="bg1">
                  <a:lumMod val="9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41" name="Line 27"/>
          <p:cNvSpPr>
            <a:spLocks noChangeShapeType="1"/>
          </p:cNvSpPr>
          <p:nvPr/>
        </p:nvSpPr>
        <p:spPr bwMode="auto">
          <a:xfrm>
            <a:off x="941102" y="1516225"/>
            <a:ext cx="2155114" cy="2500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" name="Picture 6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781" y="4615275"/>
            <a:ext cx="474290" cy="26073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8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196" y="4645815"/>
            <a:ext cx="456068" cy="302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1" descr="C:\Documents and Settings\Administrateur.A0A2C2765BD24BA\Bureau\Untitled-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7402" y="1188012"/>
            <a:ext cx="464658" cy="32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1904071" y="2040146"/>
            <a:ext cx="2078001" cy="2164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endParaRPr lang="en-GB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" name="Picture 8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6217" y="4606590"/>
            <a:ext cx="411565" cy="25877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6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7" y="2523202"/>
            <a:ext cx="521909" cy="31035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034" y="1435662"/>
            <a:ext cx="461446" cy="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3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986" y="2535823"/>
            <a:ext cx="470415" cy="2977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76873" y="4168484"/>
            <a:ext cx="429497" cy="3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986" y="2262122"/>
            <a:ext cx="470415" cy="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954" y="3394452"/>
            <a:ext cx="461446" cy="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7419" y="2479193"/>
            <a:ext cx="508902" cy="31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0464" y="3406755"/>
            <a:ext cx="517063" cy="28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3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6043" y="2496220"/>
            <a:ext cx="470415" cy="2977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038" y="2536467"/>
            <a:ext cx="517063" cy="3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3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871" y="1798924"/>
            <a:ext cx="470415" cy="2977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759" y="4155926"/>
            <a:ext cx="508902" cy="31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3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6458" y="4164439"/>
            <a:ext cx="470415" cy="2977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62701" y="4645815"/>
            <a:ext cx="429497" cy="3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8572" y="4174496"/>
            <a:ext cx="489495" cy="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4633258"/>
            <a:ext cx="508902" cy="31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01" y="3394453"/>
            <a:ext cx="508902" cy="31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4698" y="4391781"/>
            <a:ext cx="470415" cy="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8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262121"/>
            <a:ext cx="512780" cy="29667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01" y="2256594"/>
            <a:ext cx="508902" cy="31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"/>
            <a:ext cx="9144000" cy="857250"/>
          </a:xfrm>
        </p:spPr>
        <p:txBody>
          <a:bodyPr>
            <a:noAutofit/>
          </a:bodyPr>
          <a:lstStyle/>
          <a:p>
            <a:pPr eaLnBrk="0" hangingPunct="0"/>
            <a:r>
              <a:rPr lang="en-GB" sz="48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Who manufactures what?</a:t>
            </a:r>
            <a:r>
              <a:rPr lang="en-GB" b="1" kern="1200" dirty="0" smtClean="0">
                <a:solidFill>
                  <a:schemeClr val="bg1">
                    <a:lumMod val="9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</a:rPr>
              <a:t/>
            </a:r>
            <a:br>
              <a:rPr lang="en-GB" b="1" kern="1200" dirty="0" smtClean="0">
                <a:solidFill>
                  <a:schemeClr val="bg1">
                    <a:lumMod val="9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</a:rPr>
            </a:br>
            <a:r>
              <a:rPr lang="en-GB" sz="2000" b="1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The ITER Members share all intellectual property</a:t>
            </a:r>
            <a:endParaRPr lang="en-GB" sz="2000" b="1" kern="1200" dirty="0">
              <a:solidFill>
                <a:schemeClr val="bg1">
                  <a:lumMod val="95000"/>
                </a:schemeClr>
              </a:solidFill>
              <a:latin typeface="Tahoma" pitchFamily="34" charset="0"/>
            </a:endParaRPr>
          </a:p>
        </p:txBody>
      </p:sp>
      <p:pic>
        <p:nvPicPr>
          <p:cNvPr id="10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6458" y="2493984"/>
            <a:ext cx="429497" cy="3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5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41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72118" y="-95250"/>
            <a:ext cx="9221475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6000" dirty="0" err="1" smtClean="0">
                <a:solidFill>
                  <a:schemeClr val="bg1">
                    <a:lumMod val="95000"/>
                  </a:schemeClr>
                </a:solidFill>
              </a:rPr>
              <a:t>Manufacturing</a:t>
            </a:r>
            <a:r>
              <a:rPr lang="fr-FR" sz="6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6000" dirty="0" err="1" smtClean="0">
                <a:solidFill>
                  <a:schemeClr val="bg1">
                    <a:lumMod val="95000"/>
                  </a:schemeClr>
                </a:solidFill>
              </a:rPr>
              <a:t>progress</a:t>
            </a:r>
            <a:endParaRPr lang="fr-FR" sz="6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fr-FR" sz="3600" dirty="0" smtClean="0">
                <a:solidFill>
                  <a:schemeClr val="bg1">
                    <a:lumMod val="95000"/>
                  </a:schemeClr>
                </a:solidFill>
              </a:rPr>
              <a:t>                                                     </a:t>
            </a:r>
            <a:endParaRPr lang="fr-FR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92948" y="1200150"/>
            <a:ext cx="1250452" cy="156966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PF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# 6 (8.5 m. in  diametre,  ~400 tonnes)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Europe.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6844" y="971550"/>
            <a:ext cx="290756" cy="18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124200" y="3409950"/>
            <a:ext cx="1226220" cy="120032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 of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toroidal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coils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procured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Europe are </a:t>
            </a:r>
            <a:r>
              <a:rPr lang="fr-FR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finalized</a:t>
            </a:r>
            <a:r>
              <a:rPr lang="fr-F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" descr="C:\Users\arnouxr\Documents\Work\En Cours\2018\US ACADEMY OF SCIENCES\magnetcore-eu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3"/>
          <a:stretch/>
        </p:blipFill>
        <p:spPr bwMode="auto">
          <a:xfrm>
            <a:off x="76199" y="2986827"/>
            <a:ext cx="2787947" cy="1673155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30" name="Picture 5" descr="C:\Documents and Settings\Administrateur.A0A2C2765BD24BA\Bureau\euflag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245" y="3084960"/>
            <a:ext cx="306355" cy="20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manufacturing Progress_India_2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569"/>
          <a:stretch/>
        </p:blipFill>
        <p:spPr>
          <a:xfrm>
            <a:off x="12204848" y="-2540818"/>
            <a:ext cx="3221315" cy="1988188"/>
          </a:xfrm>
          <a:prstGeom prst="rect">
            <a:avLst/>
          </a:prstGeom>
          <a:ln w="3175">
            <a:solidFill>
              <a:srgbClr val="FFC000"/>
            </a:solidFill>
          </a:ln>
        </p:spPr>
      </p:pic>
      <p:pic>
        <p:nvPicPr>
          <p:cNvPr id="40" name="Picture 3" descr="C:\Users\arnouxr\Documents\Work\En Cours\2018\US ACADEMY OF SCIENCES\centralsolenoidconductor-ja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281" y="2772751"/>
            <a:ext cx="2635703" cy="1865682"/>
          </a:xfrm>
          <a:prstGeom prst="rect">
            <a:avLst/>
          </a:prstGeom>
          <a:ln w="31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4449948" y="3409950"/>
            <a:ext cx="1482102" cy="120032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 of Japan’s share of superconducting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cables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(43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km, 745 t.)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finalized.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Isosceles Triangle 1"/>
          <p:cNvSpPr>
            <a:spLocks noChangeAspect="1"/>
          </p:cNvSpPr>
          <p:nvPr/>
        </p:nvSpPr>
        <p:spPr>
          <a:xfrm rot="16200000">
            <a:off x="2919537" y="1840185"/>
            <a:ext cx="192260" cy="1639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Isosceles Triangle 41"/>
          <p:cNvSpPr>
            <a:spLocks noChangeAspect="1"/>
          </p:cNvSpPr>
          <p:nvPr/>
        </p:nvSpPr>
        <p:spPr>
          <a:xfrm rot="16200000">
            <a:off x="2946095" y="3893851"/>
            <a:ext cx="192260" cy="1639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Isosceles Triangle 42"/>
          <p:cNvSpPr>
            <a:spLocks noChangeAspect="1"/>
          </p:cNvSpPr>
          <p:nvPr/>
        </p:nvSpPr>
        <p:spPr>
          <a:xfrm rot="5400000">
            <a:off x="5917895" y="1913198"/>
            <a:ext cx="192260" cy="1639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Isosceles Triangle 43"/>
          <p:cNvSpPr>
            <a:spLocks noChangeAspect="1"/>
          </p:cNvSpPr>
          <p:nvPr/>
        </p:nvSpPr>
        <p:spPr>
          <a:xfrm rot="5400000">
            <a:off x="5917894" y="3980525"/>
            <a:ext cx="192260" cy="1639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8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196" y="3105150"/>
            <a:ext cx="268347" cy="17484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rnouxr\Documents\Work\En Cours\WELDING CRYOSTAT LOWER CYLINDER TIER 2\OK\Tier_2_welding_1_smal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281" y="922620"/>
            <a:ext cx="2635703" cy="1709089"/>
          </a:xfrm>
          <a:prstGeom prst="rect">
            <a:avLst/>
          </a:prstGeom>
          <a:ln w="31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C:\Documents and Settings\Administrateur.A0A2C2765BD24BA\Bureau\Untitled-6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015"/>
          <a:stretch/>
        </p:blipFill>
        <p:spPr bwMode="auto">
          <a:xfrm>
            <a:off x="4778196" y="971550"/>
            <a:ext cx="328470" cy="19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449949" y="1200150"/>
            <a:ext cx="1564076" cy="156966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 operations for tier 2 of the cryostat’s lower cylinder are being finalized on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Diesel &amp;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Turbo. 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O:\ITER Del\Magnet\A-Project Management\Pictures\PF Coils\DDP_VPI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922620"/>
            <a:ext cx="2787947" cy="19397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31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06" t="25382" r="27988" b="22355"/>
          <a:stretch/>
        </p:blipFill>
        <p:spPr>
          <a:xfrm>
            <a:off x="323528" y="990871"/>
            <a:ext cx="2661150" cy="1724895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200400" y="1047750"/>
            <a:ext cx="1460414" cy="1754326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out of 9 segments for the vacuum vessel are being manufactured at Hyundai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Industries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shipyard in Ulsan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276600" y="2983290"/>
            <a:ext cx="1512168" cy="156966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equipment prototypes  </a:t>
            </a:r>
            <a:r>
              <a:rPr lang="fr-FR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  <a:r>
              <a: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qualified</a:t>
            </a:r>
            <a:r>
              <a: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</a:t>
            </a:r>
            <a:r>
              <a:rPr lang="fr-FR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Efremov</a:t>
            </a:r>
            <a:r>
              <a: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Institute in Saint Petersburg.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25"/>
          <a:stretch/>
        </p:blipFill>
        <p:spPr>
          <a:xfrm>
            <a:off x="6228184" y="915566"/>
            <a:ext cx="2766771" cy="173025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718044" y="1047750"/>
            <a:ext cx="1454156" cy="1754326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San Diego,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Atomics has completed the high-temperature treatment for the first of six Central Solenoid modules.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5754" y="2876550"/>
            <a:ext cx="258533" cy="15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645" y="895350"/>
            <a:ext cx="251674" cy="1592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Isosceles Triangle 11"/>
          <p:cNvSpPr>
            <a:spLocks noChangeAspect="1"/>
          </p:cNvSpPr>
          <p:nvPr/>
        </p:nvSpPr>
        <p:spPr>
          <a:xfrm rot="5400000">
            <a:off x="5994095" y="1823905"/>
            <a:ext cx="192260" cy="1639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Isosceles Triangle 12"/>
          <p:cNvSpPr>
            <a:spLocks noChangeAspect="1"/>
          </p:cNvSpPr>
          <p:nvPr/>
        </p:nvSpPr>
        <p:spPr>
          <a:xfrm rot="16200000">
            <a:off x="3033845" y="1806600"/>
            <a:ext cx="192260" cy="1639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Isosceles Triangle 13"/>
          <p:cNvSpPr>
            <a:spLocks noChangeAspect="1"/>
          </p:cNvSpPr>
          <p:nvPr/>
        </p:nvSpPr>
        <p:spPr>
          <a:xfrm rot="16200000">
            <a:off x="3079525" y="3594639"/>
            <a:ext cx="192260" cy="1639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sosceles Triangle 14"/>
          <p:cNvSpPr>
            <a:spLocks noChangeAspect="1"/>
          </p:cNvSpPr>
          <p:nvPr/>
        </p:nvSpPr>
        <p:spPr>
          <a:xfrm rot="5400000">
            <a:off x="6974014" y="4247697"/>
            <a:ext cx="192260" cy="16395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6"/>
          <p:cNvPicPr preferRelativeResize="0"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895350"/>
            <a:ext cx="260954" cy="15517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arnouxr\Documents\Work\En Cours\KOREAN MINISTER EMBASSY\Untitled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70" y="2667907"/>
            <a:ext cx="2014385" cy="208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048" y="2876550"/>
            <a:ext cx="284401" cy="180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 preferRelativeResize="0">
            <a:picLocks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7749" y="2876550"/>
            <a:ext cx="268347" cy="180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742260" y="3028950"/>
            <a:ext cx="2327883" cy="1754326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fitting test for the first Toroidal Field Coil 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Structure, manufactured partly in Korea, partly in Japan,  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completed  at Hyundai Heavy Industry in Ulsan. Tolerance requirements of 0.5mm +- 0.25mm were successfully met</a:t>
            </a:r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r-FR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C:\Users\arnouxr\Documents\Work\En Cours\ROSATOM PRES\Elestrical_Test_Russia (4)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006" y="2782542"/>
            <a:ext cx="2683503" cy="164020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-72118" y="-95250"/>
            <a:ext cx="9221475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6000" dirty="0" err="1" smtClean="0">
                <a:solidFill>
                  <a:schemeClr val="bg1">
                    <a:lumMod val="95000"/>
                  </a:schemeClr>
                </a:solidFill>
              </a:rPr>
              <a:t>Manufacturing</a:t>
            </a:r>
            <a:r>
              <a:rPr lang="fr-FR" sz="6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6000" dirty="0" err="1" smtClean="0">
                <a:solidFill>
                  <a:schemeClr val="bg1">
                    <a:lumMod val="95000"/>
                  </a:schemeClr>
                </a:solidFill>
              </a:rPr>
              <a:t>progress</a:t>
            </a:r>
            <a:endParaRPr lang="fr-FR" sz="6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fr-FR" sz="3600" dirty="0" smtClean="0">
                <a:solidFill>
                  <a:schemeClr val="bg1">
                    <a:lumMod val="95000"/>
                  </a:schemeClr>
                </a:solidFill>
              </a:rPr>
              <a:t>                                                     </a:t>
            </a:r>
            <a:endParaRPr lang="fr-FR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1" y="2857440"/>
            <a:ext cx="9149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Thermal Shield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Cryostat, Port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Plugs, Cases, Electrical &amp; Cooling Systems</a:t>
            </a:r>
          </a:p>
        </p:txBody>
      </p:sp>
      <p:pic>
        <p:nvPicPr>
          <p:cNvPr id="26" name="Grafik 19" descr="R:\Bilder\2018-01 Final Assembly Port 02\IMG_168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78145"/>
            <a:ext cx="2971800" cy="191466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78270" y="895350"/>
            <a:ext cx="413330" cy="30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 descr="C:\Users\arnouxr\Documents\Work\En Cours\POWER CHINA\AC-DC_Converters_China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r="17124"/>
          <a:stretch/>
        </p:blipFill>
        <p:spPr bwMode="auto">
          <a:xfrm>
            <a:off x="3064335" y="3272554"/>
            <a:ext cx="2924012" cy="1813795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18" name="TextBox 17"/>
          <p:cNvSpPr txBox="1"/>
          <p:nvPr/>
        </p:nvSpPr>
        <p:spPr>
          <a:xfrm>
            <a:off x="-72118" y="-140910"/>
            <a:ext cx="9221475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6000" dirty="0" err="1" smtClean="0">
                <a:solidFill>
                  <a:schemeClr val="bg1">
                    <a:lumMod val="95000"/>
                  </a:schemeClr>
                </a:solidFill>
              </a:rPr>
              <a:t>Manufacturing</a:t>
            </a:r>
            <a:r>
              <a:rPr lang="fr-FR" sz="6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6000" dirty="0" err="1" smtClean="0">
                <a:solidFill>
                  <a:schemeClr val="bg1">
                    <a:lumMod val="95000"/>
                  </a:schemeClr>
                </a:solidFill>
              </a:rPr>
              <a:t>progress</a:t>
            </a:r>
            <a:r>
              <a:rPr lang="fr-FR" sz="3600" dirty="0" smtClean="0">
                <a:solidFill>
                  <a:schemeClr val="bg1">
                    <a:lumMod val="95000"/>
                  </a:schemeClr>
                </a:solidFill>
              </a:rPr>
              <a:t>                                                     </a:t>
            </a:r>
            <a:endParaRPr lang="fr-FR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9" name="Picture 7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4886" y="3332537"/>
            <a:ext cx="488714" cy="30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r="3743" b="13423"/>
          <a:stretch/>
        </p:blipFill>
        <p:spPr>
          <a:xfrm>
            <a:off x="56516" y="3253506"/>
            <a:ext cx="2915284" cy="1828800"/>
          </a:xfrm>
          <a:prstGeom prst="rect">
            <a:avLst/>
          </a:prstGeom>
        </p:spPr>
      </p:pic>
      <p:pic>
        <p:nvPicPr>
          <p:cNvPr id="32" name="Picture 2" descr="https://www.iter.org/doc/all/content/com/gallery/special/iter_50_percent/tokamakcoolingwater-us_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8" r="9526"/>
          <a:stretch/>
        </p:blipFill>
        <p:spPr bwMode="auto">
          <a:xfrm>
            <a:off x="6096000" y="3272554"/>
            <a:ext cx="2971800" cy="1813795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/>
          <p:cNvPicPr preferRelativeResize="0"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333750"/>
            <a:ext cx="457200" cy="31799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www.iter.org/doc/all/content/com/gallery/media/2%20-%20manufacturing%20underway/ts-4_s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6" y="878145"/>
            <a:ext cx="2915284" cy="1914661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rnouxr\Documents\Work\En Cours\INDIA MISSION\IMAGES OK\CRYOSTAT\LT-Upper_cylinder Tier-2 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4335" y="857331"/>
            <a:ext cx="2955198" cy="1935475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/>
          <p:cNvPicPr preferRelativeResize="0"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263" y="895350"/>
            <a:ext cx="470415" cy="2977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 descr="us flag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107" y="3318792"/>
            <a:ext cx="489228" cy="319757"/>
          </a:xfrm>
          <a:prstGeom prst="rect">
            <a:avLst/>
          </a:prstGeom>
        </p:spPr>
      </p:pic>
      <p:pic>
        <p:nvPicPr>
          <p:cNvPr id="23" name="Picture 22" descr="C:\Documents and Settings\Administrateur.A0A2C2765BD24BA\Bureau\Untitled-6.jp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22916" y="895350"/>
            <a:ext cx="420684" cy="2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7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4039" y="4243685"/>
            <a:ext cx="8721687" cy="461665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Unloaded at Marseille </a:t>
            </a:r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harbour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components are ferried through the inland sea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Etang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Berre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 specially designed barge and delivered to ITER by way of the 104-km long “ITER Itinerary”. The journey to the ITER site takes 3 to 4 nights.</a:t>
            </a:r>
          </a:p>
        </p:txBody>
      </p:sp>
      <p:pic>
        <p:nvPicPr>
          <p:cNvPr id="2050" name="Picture 2" descr="C:\Users\arnouxr\Documents\Work\En Cours\CONVOY BEAM 1 BONICI\wetransfer-410ce3\_DSC6228_filtered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26"/>
          <a:stretch/>
        </p:blipFill>
        <p:spPr bwMode="auto">
          <a:xfrm>
            <a:off x="4709937" y="1581150"/>
            <a:ext cx="4245790" cy="2602290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2051" name="0df60caa-c3e4-4b69-9597-fb314dc8bd05" descr="3F349EF8-BEE3-4386-997A-D312846D845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26"/>
          <a:stretch/>
        </p:blipFill>
        <p:spPr bwMode="auto">
          <a:xfrm>
            <a:off x="234040" y="1581150"/>
            <a:ext cx="4294460" cy="2602290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  <p:sp>
        <p:nvSpPr>
          <p:cNvPr id="8" name="TextBox 7"/>
          <p:cNvSpPr txBox="1"/>
          <p:nvPr/>
        </p:nvSpPr>
        <p:spPr>
          <a:xfrm>
            <a:off x="1" y="-171450"/>
            <a:ext cx="9144000" cy="175432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/>
              <a:t>Door-to-door </a:t>
            </a:r>
            <a:r>
              <a:rPr lang="en-US" sz="6000" dirty="0" smtClean="0"/>
              <a:t>delivery</a:t>
            </a:r>
          </a:p>
          <a:p>
            <a:r>
              <a:rPr lang="en-US" sz="2400" dirty="0" smtClean="0"/>
              <a:t>65 Highly Exceptional loads (HEL) delivered as of July 2018</a:t>
            </a:r>
          </a:p>
          <a:p>
            <a:r>
              <a:rPr lang="en-US" sz="2400" dirty="0" smtClean="0"/>
              <a:t>~ 100 expected before 2025 - ~ 10 </a:t>
            </a:r>
            <a:r>
              <a:rPr lang="en-US" sz="2400" dirty="0"/>
              <a:t>expected </a:t>
            </a:r>
            <a:r>
              <a:rPr lang="en-US" sz="2400" dirty="0" smtClean="0"/>
              <a:t>after 2025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860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I:\DATA 2009\ITER IO 2009\ITER ENTREPRISES\updated illustrations\Itinéraire ITER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-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807"/>
          <a:stretch/>
        </p:blipFill>
        <p:spPr bwMode="auto">
          <a:xfrm>
            <a:off x="-195341" y="-95250"/>
            <a:ext cx="9525383" cy="4876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3239" y="4428351"/>
            <a:ext cx="8602181" cy="276999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 w="31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The 104-km long ITER </a:t>
            </a:r>
            <a:r>
              <a:rPr lang="fr-FR" dirty="0" err="1"/>
              <a:t>Itinerary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Berre-l’Etang and the ITER site </a:t>
            </a:r>
            <a:r>
              <a:rPr lang="fr-FR" dirty="0" err="1"/>
              <a:t>is</a:t>
            </a:r>
            <a:r>
              <a:rPr lang="fr-FR" dirty="0"/>
              <a:t> part of </a:t>
            </a:r>
            <a:r>
              <a:rPr lang="fr-FR" dirty="0" err="1"/>
              <a:t>France’s</a:t>
            </a:r>
            <a:r>
              <a:rPr lang="fr-FR" dirty="0"/>
              <a:t> contribution to the ITER </a:t>
            </a:r>
            <a:r>
              <a:rPr lang="fr-FR" dirty="0" err="1"/>
              <a:t>project</a:t>
            </a:r>
            <a:r>
              <a:rPr lang="fr-FR" dirty="0"/>
              <a:t>.</a:t>
            </a:r>
            <a:endParaRPr lang="en-GB" dirty="0"/>
          </a:p>
        </p:txBody>
      </p:sp>
      <p:sp>
        <p:nvSpPr>
          <p:cNvPr id="4" name="Title 3"/>
          <p:cNvSpPr txBox="1">
            <a:spLocks noChangeAspect="1"/>
          </p:cNvSpPr>
          <p:nvPr/>
        </p:nvSpPr>
        <p:spPr>
          <a:xfrm>
            <a:off x="1554118" y="60012"/>
            <a:ext cx="6294482" cy="923330"/>
          </a:xfrm>
          <a:prstGeom prst="rect">
            <a:avLst/>
          </a:prstGeom>
          <a:solidFill>
            <a:schemeClr val="tx1">
              <a:lumMod val="65000"/>
              <a:lumOff val="35000"/>
              <a:alpha val="9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5400" dirty="0" smtClean="0">
                <a:solidFill>
                  <a:schemeClr val="bg1">
                    <a:lumMod val="95000"/>
                  </a:schemeClr>
                </a:solidFill>
              </a:rPr>
              <a:t>The ITER Itinerary</a:t>
            </a:r>
            <a:endParaRPr lang="en-GB" sz="5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 descr="C:\Users\arnouxr\Desktop\Convoy_2_girders_Peyrolles_4_smal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9852" y="2494384"/>
            <a:ext cx="2522233" cy="1448966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515" y="2114550"/>
            <a:ext cx="2143437" cy="1225778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1796" y="3113118"/>
            <a:ext cx="1858056" cy="1239033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53120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rnouxr\Documents\Work\En Cours\HOUSE COMMITTEE ON SCIENCE\ITER_participants.svg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895350"/>
            <a:ext cx="9396536" cy="434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3" y="119702"/>
            <a:ext cx="8249691" cy="62324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>
                    <a:lumMod val="95000"/>
                  </a:schemeClr>
                </a:solidFill>
                <a:effectLst/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dirty="0" err="1" smtClean="0"/>
              <a:t>Economic</a:t>
            </a:r>
            <a:r>
              <a:rPr lang="fr-FR" dirty="0" smtClean="0"/>
              <a:t> </a:t>
            </a:r>
            <a:r>
              <a:rPr lang="fr-FR" dirty="0" err="1" smtClean="0"/>
              <a:t>benefits</a:t>
            </a:r>
            <a:endParaRPr lang="fr-FR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720657"/>
            <a:ext cx="8249691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2400" dirty="0" smtClean="0"/>
              <a:t>More </a:t>
            </a:r>
            <a:r>
              <a:rPr lang="fr-FR" sz="2400" dirty="0" err="1" smtClean="0"/>
              <a:t>than</a:t>
            </a:r>
            <a:r>
              <a:rPr lang="fr-FR" sz="2400" dirty="0" smtClean="0"/>
              <a:t> 8,5 billion euros in </a:t>
            </a:r>
            <a:r>
              <a:rPr lang="fr-FR" sz="2400" dirty="0" err="1" smtClean="0"/>
              <a:t>contracts</a:t>
            </a:r>
            <a:r>
              <a:rPr lang="fr-FR" sz="2400" dirty="0" smtClean="0"/>
              <a:t> for construction and fabrication</a:t>
            </a:r>
            <a:endParaRPr lang="en-GB" sz="2400" dirty="0"/>
          </a:p>
        </p:txBody>
      </p:sp>
      <p:pic>
        <p:nvPicPr>
          <p:cNvPr id="7" name="Picture 1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484027"/>
            <a:ext cx="338700" cy="19157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1478" y="1854962"/>
            <a:ext cx="338701" cy="19370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 preferRelativeResize="0"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2367091"/>
            <a:ext cx="338700" cy="19370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 preferRelativeResize="0"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2181230"/>
            <a:ext cx="338701" cy="19370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/>
          <p:cNvPicPr preferRelativeResize="0"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210370"/>
            <a:ext cx="338701" cy="19370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"/>
          <p:cNvPicPr preferRelativeResize="0"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7552" y="2289161"/>
            <a:ext cx="338702" cy="19264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1" descr="Inde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90" y="2652229"/>
            <a:ext cx="312025" cy="20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79350" y="1951814"/>
            <a:ext cx="510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smtClean="0">
                <a:solidFill>
                  <a:srgbClr val="FFC000"/>
                </a:solidFill>
              </a:rPr>
              <a:t>ITER</a:t>
            </a:r>
            <a:endParaRPr lang="en-GB" sz="1400" b="1">
              <a:solidFill>
                <a:srgbClr val="FFC000"/>
              </a:solidFill>
            </a:endParaRPr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>
            <a:off x="3689425" y="2105703"/>
            <a:ext cx="570044" cy="9098"/>
          </a:xfrm>
          <a:prstGeom prst="straightConnector1">
            <a:avLst/>
          </a:prstGeom>
          <a:ln w="222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8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22957" y="-211725"/>
            <a:ext cx="9144000" cy="116639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60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en-GB" sz="5400" dirty="0" smtClean="0"/>
              <a:t>60 years of constant progress</a:t>
            </a:r>
            <a:endParaRPr lang="en-GB" sz="5400" dirty="0"/>
          </a:p>
        </p:txBody>
      </p:sp>
      <p:pic>
        <p:nvPicPr>
          <p:cNvPr id="6" name="Picture 4" descr="C:\Users\arnouxr\Documents\Work\En Cours\Slide old machines tagged\T-6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331" y="2787774"/>
            <a:ext cx="3350557" cy="1863134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6350">
            <a:solidFill>
              <a:srgbClr val="FFC000"/>
            </a:solidFill>
          </a:ln>
          <a:effectLst>
            <a:outerShdw blurRad="50800" dist="50800" dir="5400000" algn="ctr" rotWithShape="0">
              <a:sysClr val="windowText" lastClr="000000"/>
            </a:outerShdw>
          </a:effectLst>
          <a:extLst/>
        </p:spPr>
      </p:pic>
      <p:sp>
        <p:nvSpPr>
          <p:cNvPr id="11" name="TextBox 10"/>
          <p:cNvSpPr txBox="1"/>
          <p:nvPr/>
        </p:nvSpPr>
        <p:spPr>
          <a:xfrm>
            <a:off x="4000430" y="915566"/>
            <a:ext cx="1107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TA-2000,</a:t>
            </a:r>
          </a:p>
          <a:p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France, 1957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Isosceles Triangle 11"/>
          <p:cNvSpPr/>
          <p:nvPr/>
        </p:nvSpPr>
        <p:spPr>
          <a:xfrm rot="16200000">
            <a:off x="3755982" y="1282457"/>
            <a:ext cx="171450" cy="176332"/>
          </a:xfrm>
          <a:prstGeom prst="triangle">
            <a:avLst/>
          </a:prstGeom>
          <a:solidFill>
            <a:srgbClr val="FFC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000430" y="2842568"/>
            <a:ext cx="1107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T-6, USSR,</a:t>
            </a:r>
          </a:p>
          <a:p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1965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Isosceles Triangle 13"/>
          <p:cNvSpPr/>
          <p:nvPr/>
        </p:nvSpPr>
        <p:spPr>
          <a:xfrm rot="16200000">
            <a:off x="3685722" y="3140068"/>
            <a:ext cx="171450" cy="176332"/>
          </a:xfrm>
          <a:prstGeom prst="triangle">
            <a:avLst/>
          </a:prstGeom>
          <a:solidFill>
            <a:srgbClr val="FFC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pic>
        <p:nvPicPr>
          <p:cNvPr id="20" name="Picture 2" descr="C:\Users\arnouxr\Documents\Work\En Cours\Slide old machines tagged\TA_2000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-216"/>
          <a:stretch/>
        </p:blipFill>
        <p:spPr bwMode="auto">
          <a:xfrm>
            <a:off x="213330" y="954670"/>
            <a:ext cx="3350557" cy="1724236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6350">
            <a:solidFill>
              <a:srgbClr val="FFC000"/>
            </a:solidFill>
          </a:ln>
          <a:effectLst>
            <a:outerShdw blurRad="50800" dist="50800" dir="5400000" algn="ctr" rotWithShape="0">
              <a:sysClr val="windowText" lastClr="000000"/>
            </a:outerShdw>
          </a:effectLst>
          <a:extLst/>
        </p:spPr>
      </p:pic>
      <p:sp>
        <p:nvSpPr>
          <p:cNvPr id="21" name="TextBox 20"/>
          <p:cNvSpPr txBox="1"/>
          <p:nvPr/>
        </p:nvSpPr>
        <p:spPr>
          <a:xfrm>
            <a:off x="4007356" y="3509535"/>
            <a:ext cx="12504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WEST, CEA-Euratom, 1988, </a:t>
            </a:r>
            <a:r>
              <a:rPr lang="fr-F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testbed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for ITER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Isosceles Triangle 21"/>
          <p:cNvSpPr/>
          <p:nvPr/>
        </p:nvSpPr>
        <p:spPr>
          <a:xfrm rot="16200000" flipV="1">
            <a:off x="5225406" y="3994379"/>
            <a:ext cx="171450" cy="199866"/>
          </a:xfrm>
          <a:prstGeom prst="triangle">
            <a:avLst/>
          </a:prstGeom>
          <a:solidFill>
            <a:srgbClr val="FFC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7" name="Picture 3" descr="C:\Users\arnouxr\Documents\Work\En Cours\WEST PRESS VISIT\OK\Inside_WEST_Press_trip_1_smal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1639" y="2842569"/>
            <a:ext cx="3480973" cy="1836518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6350">
            <a:solidFill>
              <a:srgbClr val="FFC000"/>
            </a:solidFill>
          </a:ln>
          <a:effectLst>
            <a:outerShdw blurRad="50800" dist="50800" dir="5400000" algn="ctr" rotWithShape="0">
              <a:sysClr val="windowText" lastClr="000000"/>
            </a:outerShdw>
          </a:effectLst>
          <a:extLst/>
        </p:spPr>
      </p:pic>
      <p:pic>
        <p:nvPicPr>
          <p:cNvPr id="18" name="Picture 6" descr="J:\DATA 2009\ITER IO 2009\WEB SITE\MILESTONES\MILESTONES PIXES\21_JET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1639" y="815725"/>
            <a:ext cx="3480973" cy="1900041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6350">
            <a:solidFill>
              <a:srgbClr val="FFC000"/>
            </a:solidFill>
          </a:ln>
          <a:effectLst>
            <a:outerShdw blurRad="50800" dist="50800" dir="5400000" algn="ctr" rotWithShape="0">
              <a:sysClr val="windowText" lastClr="000000"/>
            </a:outerShdw>
          </a:effectLst>
          <a:extLst/>
        </p:spPr>
      </p:pic>
      <p:sp>
        <p:nvSpPr>
          <p:cNvPr id="19" name="Isosceles Triangle 18"/>
          <p:cNvSpPr/>
          <p:nvPr/>
        </p:nvSpPr>
        <p:spPr>
          <a:xfrm rot="16200000" flipV="1">
            <a:off x="5303982" y="2064861"/>
            <a:ext cx="164969" cy="199866"/>
          </a:xfrm>
          <a:prstGeom prst="triangle">
            <a:avLst/>
          </a:prstGeom>
          <a:solidFill>
            <a:srgbClr val="FFC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23" name="TextBox 22"/>
          <p:cNvSpPr txBox="1"/>
          <p:nvPr/>
        </p:nvSpPr>
        <p:spPr>
          <a:xfrm>
            <a:off x="3787841" y="1795462"/>
            <a:ext cx="1491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JET, </a:t>
            </a:r>
            <a:r>
              <a:rPr lang="fr-FR" dirty="0" smtClean="0"/>
              <a:t> EU</a:t>
            </a:r>
          </a:p>
          <a:p>
            <a:r>
              <a:rPr lang="fr-FR" dirty="0" smtClean="0"/>
              <a:t>1984 </a:t>
            </a:r>
            <a:r>
              <a:rPr lang="fr-FR" dirty="0"/>
              <a:t>to </a:t>
            </a:r>
            <a:r>
              <a:rPr lang="fr-FR" dirty="0" err="1" smtClean="0"/>
              <a:t>present</a:t>
            </a:r>
            <a:r>
              <a:rPr lang="fr-FR" dirty="0" smtClean="0"/>
              <a:t> (ITER-</a:t>
            </a:r>
            <a:r>
              <a:rPr lang="fr-FR" dirty="0" err="1" smtClean="0"/>
              <a:t>like</a:t>
            </a:r>
            <a:r>
              <a:rPr lang="fr-FR" dirty="0" smtClean="0"/>
              <a:t> </a:t>
            </a:r>
            <a:r>
              <a:rPr lang="fr-FR" dirty="0" err="1" smtClean="0"/>
              <a:t>wall</a:t>
            </a:r>
            <a:r>
              <a:rPr lang="fr-FR" dirty="0" smtClean="0"/>
              <a:t>) &amp; divertor)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265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4000"/>
          </a:xfr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fr-FR" sz="5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ITER </a:t>
            </a:r>
            <a:r>
              <a:rPr lang="fr-FR" sz="54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worksite</a:t>
            </a:r>
            <a:endParaRPr lang="en-GB" sz="28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9608" y="1562366"/>
            <a:ext cx="292819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smtClean="0">
                <a:solidFill>
                  <a:schemeClr val="bg1"/>
                </a:solidFill>
              </a:rPr>
              <a:t>2,300  </a:t>
            </a:r>
            <a:r>
              <a:rPr lang="fr-FR" i="1" dirty="0" err="1" smtClean="0">
                <a:solidFill>
                  <a:schemeClr val="bg1"/>
                </a:solidFill>
              </a:rPr>
              <a:t>workers</a:t>
            </a:r>
            <a:r>
              <a:rPr lang="fr-FR" i="1" dirty="0" smtClean="0">
                <a:solidFill>
                  <a:schemeClr val="bg1"/>
                </a:solidFill>
              </a:rPr>
              <a:t>, </a:t>
            </a:r>
            <a:r>
              <a:rPr lang="fr-FR" i="1" dirty="0" err="1" smtClean="0">
                <a:solidFill>
                  <a:schemeClr val="bg1"/>
                </a:solidFill>
              </a:rPr>
              <a:t>technicians</a:t>
            </a:r>
            <a:r>
              <a:rPr lang="fr-FR" i="1" dirty="0" smtClean="0">
                <a:solidFill>
                  <a:schemeClr val="bg1"/>
                </a:solidFill>
              </a:rPr>
              <a:t> and </a:t>
            </a:r>
            <a:r>
              <a:rPr lang="fr-FR" i="1" dirty="0" err="1" smtClean="0">
                <a:solidFill>
                  <a:schemeClr val="bg1"/>
                </a:solidFill>
              </a:rPr>
              <a:t>engineers</a:t>
            </a:r>
            <a:r>
              <a:rPr lang="fr-FR" i="1" dirty="0" smtClean="0">
                <a:solidFill>
                  <a:schemeClr val="bg1"/>
                </a:solidFill>
              </a:rPr>
              <a:t> </a:t>
            </a:r>
            <a:r>
              <a:rPr lang="fr-FR" i="1" dirty="0" err="1" smtClean="0">
                <a:solidFill>
                  <a:schemeClr val="bg1"/>
                </a:solidFill>
              </a:rPr>
              <a:t>today</a:t>
            </a:r>
            <a:r>
              <a:rPr lang="fr-FR" i="1" dirty="0" smtClean="0">
                <a:solidFill>
                  <a:schemeClr val="bg1"/>
                </a:solidFill>
              </a:rPr>
              <a:t>, up to 3,000 in the </a:t>
            </a:r>
            <a:r>
              <a:rPr lang="fr-FR" i="1" dirty="0" err="1" smtClean="0">
                <a:solidFill>
                  <a:schemeClr val="bg1"/>
                </a:solidFill>
              </a:rPr>
              <a:t>coming</a:t>
            </a:r>
            <a:r>
              <a:rPr lang="fr-FR" i="1" dirty="0" smtClean="0">
                <a:solidFill>
                  <a:schemeClr val="bg1"/>
                </a:solidFill>
              </a:rPr>
              <a:t> </a:t>
            </a:r>
            <a:r>
              <a:rPr lang="fr-FR" i="1" dirty="0" err="1" smtClean="0">
                <a:solidFill>
                  <a:schemeClr val="bg1"/>
                </a:solidFill>
              </a:rPr>
              <a:t>years</a:t>
            </a:r>
            <a:r>
              <a:rPr lang="fr-FR" i="1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chemeClr val="bg1"/>
                </a:solidFill>
              </a:rPr>
              <a:t>ITER construction represents 18 million working hours (2010-2020).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5" name="Picture 2" descr="I:\DATA 2018\CONCRETE BORATED BETON BORÉ\OK\JPEG\Borated_Concrete_pouring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69"/>
          <a:stretch/>
        </p:blipFill>
        <p:spPr bwMode="auto">
          <a:xfrm>
            <a:off x="76200" y="819150"/>
            <a:ext cx="6042024" cy="3821430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08048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nouxr\Documents\Work\En Cours\ALL_STAFF 2017 GLS\All_Staff_Photo_Oct_2017_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47521"/>
            <a:ext cx="9324529" cy="5394782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noFill/>
          </a:ln>
          <a:extLst/>
        </p:spPr>
      </p:pic>
      <p:sp>
        <p:nvSpPr>
          <p:cNvPr id="16" name="TextBox 15"/>
          <p:cNvSpPr txBox="1"/>
          <p:nvPr/>
        </p:nvSpPr>
        <p:spPr>
          <a:xfrm>
            <a:off x="0" y="1005577"/>
            <a:ext cx="9144000" cy="82189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>
              <a:spcBef>
                <a:spcPct val="0"/>
              </a:spcBef>
              <a:buNone/>
              <a:defRPr sz="5400" b="1">
                <a:solidFill>
                  <a:schemeClr val="bg1"/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</a:lstStyle>
          <a:p>
            <a:endParaRPr lang="en-GB" sz="1600" dirty="0">
              <a:effectLst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33920" y="16721"/>
            <a:ext cx="9190608" cy="70513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ja-JP" dirty="0" smtClean="0">
                <a:solidFill>
                  <a:schemeClr val="bg1"/>
                </a:solidFill>
                <a:effectLst/>
              </a:rPr>
              <a:t>Who works for ITER?</a:t>
            </a:r>
            <a:endParaRPr lang="en-GB" altLang="ja-JP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6600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1159" y="556715"/>
            <a:ext cx="8567666" cy="82189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>
              <a:spcBef>
                <a:spcPct val="0"/>
              </a:spcBef>
              <a:buNone/>
              <a:defRPr sz="5400" b="1">
                <a:solidFill>
                  <a:schemeClr val="bg1"/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fr-FR" sz="2400" dirty="0" smtClean="0">
                <a:effectLst/>
              </a:rPr>
              <a:t>Distribution by </a:t>
            </a:r>
            <a:r>
              <a:rPr lang="fr-FR" sz="2400" dirty="0" err="1" smtClean="0">
                <a:effectLst/>
              </a:rPr>
              <a:t>Member</a:t>
            </a:r>
            <a:endParaRPr lang="en-GB" sz="2400" dirty="0">
              <a:effectLst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3920" y="16721"/>
            <a:ext cx="9190608" cy="70513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>
                    <a:lumMod val="85000"/>
                  </a:schemeClr>
                </a:solidFill>
                <a:effectLst>
                  <a:outerShdw dist="50800" dir="5400000" sx="99000" sy="99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ahoma" pitchFamily="34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ja-JP" dirty="0" smtClean="0">
                <a:solidFill>
                  <a:schemeClr val="bg1"/>
                </a:solidFill>
                <a:effectLst/>
              </a:rPr>
              <a:t>Who works for ITER?</a:t>
            </a:r>
            <a:endParaRPr lang="en-GB" altLang="ja-JP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-22860" y="4019550"/>
            <a:ext cx="9102436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defPPr>
              <a:defRPr lang="en-US"/>
            </a:defPPr>
            <a:lvl1pPr>
              <a:spcAft>
                <a:spcPts val="0"/>
              </a:spcAft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/>
                <a:ea typeface="Times New Roman"/>
                <a:cs typeface="Times New Roman"/>
              </a:defRPr>
            </a:lvl1pPr>
          </a:lstStyle>
          <a:p>
            <a:pPr algn="ctr"/>
            <a:r>
              <a:rPr lang="en-US" altLang="ja-JP" dirty="0">
                <a:solidFill>
                  <a:schemeClr val="bg1"/>
                </a:solidFill>
              </a:rPr>
              <a:t>The international staff of the ITER Organization (Central Team) comprises ~ </a:t>
            </a:r>
            <a:r>
              <a:rPr lang="en-US" altLang="ja-JP" dirty="0" smtClean="0">
                <a:solidFill>
                  <a:schemeClr val="bg1"/>
                </a:solidFill>
              </a:rPr>
              <a:t>850 </a:t>
            </a:r>
            <a:r>
              <a:rPr lang="en-US" altLang="ja-JP" dirty="0">
                <a:solidFill>
                  <a:schemeClr val="bg1"/>
                </a:solidFill>
              </a:rPr>
              <a:t>persons (35 countries). 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algn="ctr"/>
            <a:r>
              <a:rPr lang="en-GB" altLang="ja-JP" dirty="0" smtClean="0">
                <a:solidFill>
                  <a:schemeClr val="bg1"/>
                </a:solidFill>
              </a:rPr>
              <a:t>An </a:t>
            </a:r>
            <a:r>
              <a:rPr lang="en-GB" altLang="ja-JP" dirty="0">
                <a:solidFill>
                  <a:schemeClr val="bg1"/>
                </a:solidFill>
              </a:rPr>
              <a:t>equivalent number of contractors and experts are directly working for ITER in Saint-Paul-</a:t>
            </a:r>
            <a:r>
              <a:rPr lang="en-GB" altLang="ja-JP" dirty="0" err="1">
                <a:solidFill>
                  <a:schemeClr val="bg1"/>
                </a:solidFill>
              </a:rPr>
              <a:t>lez</a:t>
            </a:r>
            <a:r>
              <a:rPr lang="en-GB" altLang="ja-JP" dirty="0">
                <a:solidFill>
                  <a:schemeClr val="bg1"/>
                </a:solidFill>
              </a:rPr>
              <a:t>-Durance. </a:t>
            </a:r>
            <a:endParaRPr lang="en-GB" altLang="ja-JP" dirty="0" smtClean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M</a:t>
            </a:r>
            <a:r>
              <a:rPr lang="fr-FR" dirty="0" smtClean="0">
                <a:solidFill>
                  <a:schemeClr val="bg1"/>
                </a:solidFill>
              </a:rPr>
              <a:t>ore </a:t>
            </a:r>
            <a:r>
              <a:rPr lang="fr-FR" dirty="0" err="1">
                <a:solidFill>
                  <a:schemeClr val="bg1"/>
                </a:solidFill>
              </a:rPr>
              <a:t>than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3,000 </a:t>
            </a:r>
            <a:r>
              <a:rPr lang="fr-FR" dirty="0" err="1">
                <a:solidFill>
                  <a:schemeClr val="bg1"/>
                </a:solidFill>
              </a:rPr>
              <a:t>specialists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work</a:t>
            </a:r>
            <a:r>
              <a:rPr lang="fr-FR" dirty="0">
                <a:solidFill>
                  <a:schemeClr val="bg1"/>
                </a:solidFill>
              </a:rPr>
              <a:t> for ITER </a:t>
            </a:r>
            <a:r>
              <a:rPr lang="fr-FR" dirty="0" err="1">
                <a:solidFill>
                  <a:schemeClr val="bg1"/>
                </a:solidFill>
              </a:rPr>
              <a:t>throughout</a:t>
            </a:r>
            <a:r>
              <a:rPr lang="fr-FR" dirty="0">
                <a:solidFill>
                  <a:schemeClr val="bg1"/>
                </a:solidFill>
              </a:rPr>
              <a:t> the world</a:t>
            </a:r>
            <a:r>
              <a:rPr lang="fr-FR" dirty="0" smtClean="0">
                <a:solidFill>
                  <a:schemeClr val="bg1"/>
                </a:solidFill>
              </a:rPr>
              <a:t>.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8512043"/>
              </p:ext>
            </p:extLst>
          </p:nvPr>
        </p:nvGraphicFramePr>
        <p:xfrm>
          <a:off x="1286969" y="1140456"/>
          <a:ext cx="5949327" cy="3641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236296" y="3363838"/>
            <a:ext cx="1221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Septembre 2018</a:t>
            </a:r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8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521" y="819150"/>
            <a:ext cx="5685579" cy="3657600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endParaRPr lang="en-GB" sz="11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FFFFFF"/>
                </a:solidFill>
                <a:latin typeface="Arial"/>
                <a:cs typeface="Arial"/>
              </a:rPr>
              <a:t>ITER Organization, Domestic Agencies and suppliers working as </a:t>
            </a:r>
            <a:r>
              <a:rPr lang="en-GB" sz="1200" b="1" dirty="0">
                <a:solidFill>
                  <a:srgbClr val="FFFFFF"/>
                </a:solidFill>
                <a:latin typeface="Arial"/>
                <a:cs typeface="Arial"/>
              </a:rPr>
              <a:t>“One-ITER Team” </a:t>
            </a:r>
            <a:r>
              <a:rPr lang="en-GB" sz="1200" dirty="0">
                <a:solidFill>
                  <a:srgbClr val="FFFFFF"/>
                </a:solidFill>
                <a:latin typeface="Arial"/>
                <a:cs typeface="Arial"/>
              </a:rPr>
              <a:t>with a</a:t>
            </a:r>
            <a:r>
              <a:rPr lang="en-GB" sz="1200" b="1" dirty="0">
                <a:solidFill>
                  <a:srgbClr val="FFFFFF"/>
                </a:solidFill>
                <a:latin typeface="Arial"/>
                <a:cs typeface="Arial"/>
              </a:rPr>
              <a:t> strong project </a:t>
            </a:r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culture;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 smtClean="0">
                <a:solidFill>
                  <a:srgbClr val="FFFFFF"/>
                </a:solidFill>
                <a:latin typeface="Arial"/>
                <a:cs typeface="Arial"/>
              </a:rPr>
              <a:t>Strict </a:t>
            </a:r>
            <a:r>
              <a:rPr lang="en-GB" sz="1200" dirty="0">
                <a:solidFill>
                  <a:srgbClr val="FFFFFF"/>
                </a:solidFill>
                <a:latin typeface="Arial"/>
                <a:cs typeface="Arial"/>
              </a:rPr>
              <a:t>respect by suppliers for </a:t>
            </a:r>
            <a:r>
              <a:rPr lang="en-GB" sz="1200" b="1" dirty="0">
                <a:solidFill>
                  <a:srgbClr val="FFFFFF"/>
                </a:solidFill>
                <a:latin typeface="Arial"/>
                <a:cs typeface="Arial"/>
              </a:rPr>
              <a:t>quality and safety </a:t>
            </a:r>
            <a:r>
              <a:rPr lang="en-GB" sz="1200" dirty="0" smtClean="0">
                <a:solidFill>
                  <a:srgbClr val="FFFFFF"/>
                </a:solidFill>
                <a:latin typeface="Arial"/>
                <a:cs typeface="Arial"/>
              </a:rPr>
              <a:t>requirements</a:t>
            </a:r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endParaRPr lang="en-GB" sz="1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FFFFFF"/>
                </a:solidFill>
                <a:latin typeface="Arial"/>
                <a:cs typeface="Arial"/>
              </a:rPr>
              <a:t>Strict respect by all stakeholders for the </a:t>
            </a:r>
            <a:r>
              <a:rPr lang="en-GB" sz="1200" b="1" dirty="0">
                <a:solidFill>
                  <a:srgbClr val="FFFFFF"/>
                </a:solidFill>
                <a:latin typeface="Arial"/>
                <a:cs typeface="Arial"/>
              </a:rPr>
              <a:t>schedule requirements, </a:t>
            </a:r>
            <a:r>
              <a:rPr lang="en-GB" sz="1200" dirty="0">
                <a:solidFill>
                  <a:srgbClr val="FFFFFF"/>
                </a:solidFill>
                <a:latin typeface="Arial"/>
                <a:cs typeface="Arial"/>
              </a:rPr>
              <a:t>in particular for the required delivery dates for materials and equipment on the ITER </a:t>
            </a:r>
            <a:r>
              <a:rPr lang="en-GB" sz="1200" dirty="0" smtClean="0">
                <a:solidFill>
                  <a:srgbClr val="FFFFFF"/>
                </a:solidFill>
                <a:latin typeface="Arial"/>
                <a:cs typeface="Arial"/>
              </a:rPr>
              <a:t>site;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 smtClean="0">
                <a:solidFill>
                  <a:srgbClr val="FFFFFF"/>
                </a:solidFill>
                <a:latin typeface="Arial"/>
                <a:cs typeface="Arial"/>
              </a:rPr>
              <a:t>Reliable </a:t>
            </a:r>
            <a:r>
              <a:rPr lang="en-GB" sz="1200" dirty="0">
                <a:solidFill>
                  <a:srgbClr val="FFFFFF"/>
                </a:solidFill>
                <a:latin typeface="Arial"/>
                <a:cs typeface="Arial"/>
              </a:rPr>
              <a:t>and fully</a:t>
            </a:r>
            <a:r>
              <a:rPr lang="en-GB" sz="1200" b="1" dirty="0">
                <a:solidFill>
                  <a:srgbClr val="FFFFFF"/>
                </a:solidFill>
                <a:latin typeface="Arial"/>
                <a:cs typeface="Arial"/>
              </a:rPr>
              <a:t> integrated assembly/construction sequences </a:t>
            </a:r>
            <a:r>
              <a:rPr lang="en-GB" sz="1200" dirty="0">
                <a:solidFill>
                  <a:srgbClr val="FFFFFF"/>
                </a:solidFill>
                <a:latin typeface="Arial"/>
                <a:cs typeface="Arial"/>
              </a:rPr>
              <a:t>on ITER </a:t>
            </a:r>
            <a:r>
              <a:rPr lang="en-GB" sz="1200" dirty="0" smtClean="0">
                <a:solidFill>
                  <a:srgbClr val="FFFFFF"/>
                </a:solidFill>
                <a:latin typeface="Arial"/>
                <a:cs typeface="Arial"/>
              </a:rPr>
              <a:t>site;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 smtClean="0">
                <a:solidFill>
                  <a:srgbClr val="FFFFFF"/>
                </a:solidFill>
                <a:latin typeface="Arial"/>
                <a:cs typeface="Arial"/>
              </a:rPr>
              <a:t>Contracting </a:t>
            </a:r>
            <a:r>
              <a:rPr lang="en-GB" sz="120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lang="en-GB" sz="1200" b="1" dirty="0">
                <a:solidFill>
                  <a:srgbClr val="FFFFFF"/>
                </a:solidFill>
                <a:latin typeface="Arial"/>
                <a:cs typeface="Arial"/>
              </a:rPr>
              <a:t>high performing and experienced companies </a:t>
            </a:r>
            <a:r>
              <a:rPr lang="en-GB" sz="1200" dirty="0">
                <a:solidFill>
                  <a:srgbClr val="FFFFFF"/>
                </a:solidFill>
                <a:latin typeface="Arial"/>
                <a:cs typeface="Arial"/>
              </a:rPr>
              <a:t>for the assembly activities in the Tokamak </a:t>
            </a:r>
            <a:r>
              <a:rPr lang="en-GB" sz="1200" dirty="0" smtClean="0">
                <a:solidFill>
                  <a:srgbClr val="FFFFFF"/>
                </a:solidFill>
                <a:latin typeface="Arial"/>
                <a:cs typeface="Arial"/>
              </a:rPr>
              <a:t>Complex;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 smtClean="0">
                <a:solidFill>
                  <a:srgbClr val="FFFFFF"/>
                </a:solidFill>
                <a:latin typeface="Arial"/>
                <a:cs typeface="Arial"/>
              </a:rPr>
              <a:t>Setting </a:t>
            </a:r>
            <a:r>
              <a:rPr lang="en-GB" sz="1200" dirty="0">
                <a:solidFill>
                  <a:srgbClr val="FFFFFF"/>
                </a:solidFill>
                <a:latin typeface="Arial"/>
                <a:cs typeface="Arial"/>
              </a:rPr>
              <a:t>in place a well-suited organization in charge of </a:t>
            </a:r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commissioning;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 smtClean="0">
                <a:solidFill>
                  <a:srgbClr val="FFFFFF"/>
                </a:solidFill>
                <a:latin typeface="Arial"/>
                <a:cs typeface="Arial"/>
              </a:rPr>
              <a:t>Setting </a:t>
            </a:r>
            <a:r>
              <a:rPr lang="en-GB" sz="1200" dirty="0">
                <a:solidFill>
                  <a:srgbClr val="FFFFFF"/>
                </a:solidFill>
                <a:latin typeface="Arial"/>
                <a:cs typeface="Arial"/>
              </a:rPr>
              <a:t>in place a well-suited organization to conceive and execute the progressive take-over of the machine, ultimately for its </a:t>
            </a:r>
            <a:r>
              <a:rPr lang="en-GB" sz="1200" b="1" dirty="0">
                <a:solidFill>
                  <a:srgbClr val="FFFFFF"/>
                </a:solidFill>
                <a:latin typeface="Arial"/>
                <a:cs typeface="Arial"/>
              </a:rPr>
              <a:t>operation and </a:t>
            </a:r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maintenance;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Timely</a:t>
            </a:r>
            <a:r>
              <a:rPr lang="en-GB" sz="1200" b="1" dirty="0">
                <a:solidFill>
                  <a:srgbClr val="FFFFFF"/>
                </a:solidFill>
                <a:latin typeface="Arial"/>
                <a:cs typeface="Arial"/>
              </a:rPr>
              <a:t>, reliable availability of the planned and committed resources from the seven ITER </a:t>
            </a:r>
            <a:r>
              <a:rPr lang="en-GB" sz="1200" b="1" dirty="0" smtClean="0">
                <a:solidFill>
                  <a:srgbClr val="FFFFFF"/>
                </a:solidFill>
                <a:latin typeface="Arial"/>
                <a:cs typeface="Arial"/>
              </a:rPr>
              <a:t>Members.</a:t>
            </a:r>
            <a:endParaRPr lang="en-GB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-95250"/>
            <a:ext cx="9143999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/>
              <a:t>C</a:t>
            </a:r>
            <a:r>
              <a:rPr lang="en-US" sz="6000" dirty="0" smtClean="0"/>
              <a:t>hallenges ahead</a:t>
            </a:r>
          </a:p>
        </p:txBody>
      </p:sp>
      <p:pic>
        <p:nvPicPr>
          <p:cNvPr id="2050" name="Picture 2" descr="C:\Users\arnouxr\Documents\Work\En Cours\Haigneré\crane c5 nicolas 2nd day (4-10)\OK\JPEG\NWSL\Crane_C5_04-10-18_north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1" y="1733550"/>
            <a:ext cx="3314700" cy="2155936"/>
          </a:xfrm>
          <a:prstGeom prst="rect">
            <a:avLst/>
          </a:prstGeom>
          <a:solidFill>
            <a:schemeClr val="tx1">
              <a:lumMod val="50000"/>
              <a:lumOff val="50000"/>
              <a:alpha val="92000"/>
            </a:schemeClr>
          </a:solidFill>
          <a:ln w="3175">
            <a:solidFill>
              <a:srgbClr val="FFC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10407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starfiel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"/>
          <a:stretch/>
        </p:blipFill>
        <p:spPr bwMode="auto">
          <a:xfrm>
            <a:off x="-108520" y="-31720"/>
            <a:ext cx="9254108" cy="480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187624" y="3628132"/>
            <a:ext cx="20923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ITER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800 m</a:t>
            </a:r>
            <a:r>
              <a:rPr lang="fr-FR" sz="2400" baseline="300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3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~</a:t>
            </a:r>
            <a:r>
              <a:rPr lang="fr-FR" sz="1600" baseline="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 500 MW </a:t>
            </a:r>
            <a:r>
              <a:rPr lang="fr-FR" sz="1600" baseline="-250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th</a:t>
            </a:r>
            <a:endParaRPr lang="en-GB" sz="1600" baseline="-25000" dirty="0">
              <a:solidFill>
                <a:schemeClr val="bg1">
                  <a:lumMod val="95000"/>
                </a:schemeClr>
              </a:solidFill>
              <a:latin typeface="Tahoma" pitchFamily="34" charset="0"/>
            </a:endParaRPr>
          </a:p>
        </p:txBody>
      </p:sp>
      <p:pic>
        <p:nvPicPr>
          <p:cNvPr id="8" name="Picture 12" descr="iter 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130" y="832713"/>
            <a:ext cx="2763470" cy="279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rnouxr\Documents\Work\En Cours\2014\MAG 2\DEMO_ITER ET APRES\DEMO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8579" y="387886"/>
            <a:ext cx="4427221" cy="332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419872" y="3662392"/>
            <a:ext cx="532859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DEMO, </a:t>
            </a:r>
            <a:r>
              <a:rPr lang="fr-FR" sz="2400" dirty="0" err="1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pre-industrial</a:t>
            </a: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 </a:t>
            </a:r>
            <a:r>
              <a:rPr lang="fr-FR" sz="2400" dirty="0" err="1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demonstrator</a:t>
            </a:r>
            <a:endParaRPr lang="fr-FR" sz="2400" dirty="0">
              <a:solidFill>
                <a:schemeClr val="bg1">
                  <a:lumMod val="95000"/>
                </a:schemeClr>
              </a:solidFill>
              <a:latin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~ 500 </a:t>
            </a:r>
            <a:r>
              <a:rPr lang="fr-FR" sz="2400" dirty="0" err="1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Mw</a:t>
            </a:r>
            <a:r>
              <a:rPr lang="fr-FR" sz="2400" baseline="-25000" dirty="0" err="1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e</a:t>
            </a:r>
            <a:r>
              <a:rPr lang="fr-FR" sz="2400" baseline="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, </a:t>
            </a: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1 </a:t>
            </a: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200 MW </a:t>
            </a:r>
            <a:r>
              <a:rPr lang="fr-FR" sz="2400" baseline="-250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th, </a:t>
            </a:r>
            <a:endParaRPr lang="en-GB" sz="2400" baseline="-25000" dirty="0">
              <a:solidFill>
                <a:schemeClr val="bg1">
                  <a:lumMod val="95000"/>
                </a:schemeClr>
              </a:solidFill>
              <a:latin typeface="Tahoma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396875" y="130839"/>
            <a:ext cx="10009188" cy="140374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7200" b="1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ITER and beyond</a:t>
            </a:r>
            <a:endParaRPr lang="en-US" sz="7200" b="1" dirty="0">
              <a:solidFill>
                <a:schemeClr val="bg1">
                  <a:lumMod val="95000"/>
                </a:schemeClr>
              </a:solidFill>
              <a:latin typeface="Tahom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41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rnouxr\Documents\Work\En Cours\HOUSE COMMITTEE ON SCIENCE\Light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5016" cy="4765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4376235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April 2015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132095" y="-54725"/>
            <a:ext cx="9352295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5400" dirty="0"/>
              <a:t>ITER is moving forward</a:t>
            </a:r>
            <a:r>
              <a:rPr lang="en-GB" altLang="ja-JP" sz="5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4702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rnouxr\Documents\Work\En Cours\ON ROOF JULIE 20 JULY\OK\From_Roof_Julie_1b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840" y="-210820"/>
            <a:ext cx="9274040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132095" y="-54725"/>
            <a:ext cx="9352295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5400" dirty="0"/>
              <a:t>ITER is moving forward</a:t>
            </a:r>
            <a:r>
              <a:rPr lang="en-GB" altLang="ja-JP" sz="5400" dirty="0"/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66858" y="4409901"/>
            <a:ext cx="1487651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95000"/>
                  </a:schemeClr>
                </a:solidFill>
                <a:effectLst>
                  <a:outerShdw blurRad="101600" dir="5640000" sx="99000" sy="99000" algn="ctr" rotWithShape="0">
                    <a:schemeClr val="tx1"/>
                  </a:outerShdw>
                </a:effectLst>
                <a:latin typeface="Tahoma" pitchFamily="34" charset="0"/>
                <a:ea typeface="+mj-ea"/>
                <a:cs typeface="+mj-cs"/>
              </a:rPr>
              <a:t>http://</a:t>
            </a:r>
            <a:r>
              <a:rPr lang="fr-FR" sz="1200" dirty="0" smtClean="0">
                <a:solidFill>
                  <a:schemeClr val="bg1">
                    <a:lumMod val="95000"/>
                  </a:schemeClr>
                </a:solidFill>
                <a:effectLst>
                  <a:outerShdw blurRad="101600" dir="5640000" sx="99000" sy="99000" algn="ctr" rotWithShape="0">
                    <a:schemeClr val="tx1"/>
                  </a:outerShdw>
                </a:effectLst>
                <a:latin typeface="Tahoma" pitchFamily="34" charset="0"/>
                <a:ea typeface="+mj-ea"/>
                <a:cs typeface="+mj-cs"/>
              </a:rPr>
              <a:t>www.iter.org</a:t>
            </a:r>
            <a:endParaRPr lang="en-GB" sz="1200" dirty="0">
              <a:solidFill>
                <a:schemeClr val="bg1">
                  <a:lumMod val="95000"/>
                </a:schemeClr>
              </a:solidFill>
              <a:effectLst>
                <a:outerShdw blurRad="101600" dir="5640000" sx="99000" sy="99000" algn="ctr" rotWithShape="0">
                  <a:schemeClr val="tx1"/>
                </a:outerShdw>
              </a:effectLst>
              <a:latin typeface="Tahom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5360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rnouxr\Documents\Work\En Cours\MIIFED 2016\DG PRESENTATION\geneva_1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699" y="1321984"/>
            <a:ext cx="2899191" cy="176039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6350">
            <a:solidFill>
              <a:srgbClr val="FFC000"/>
            </a:solidFill>
          </a:ln>
          <a:effectLst>
            <a:outerShdw blurRad="50800" dist="50800" dir="5400000" algn="ctr" rotWithShape="0">
              <a:sysClr val="windowText" lastClr="000000"/>
            </a:outerShdw>
          </a:effectLst>
          <a:extLst/>
        </p:spPr>
      </p:pic>
      <p:pic>
        <p:nvPicPr>
          <p:cNvPr id="7172" name="Picture 4" descr="C:\Users\arnouxr\Documents\Work\En Cours\MIIFED 2016\DG PRESENTATION\work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 flipV="1">
            <a:off x="188468" y="3205729"/>
            <a:ext cx="2850422" cy="1575821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6350">
            <a:solidFill>
              <a:srgbClr val="FFC000"/>
            </a:solidFill>
          </a:ln>
          <a:effectLst>
            <a:outerShdw blurRad="50800" dist="50800" dir="5400000" algn="ctr" rotWithShape="0">
              <a:sysClr val="windowText" lastClr="000000"/>
            </a:outerShdw>
          </a:effectLst>
          <a:extLst/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-12700" y="68253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5400" b="1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defRPr>
            </a:lvl1pPr>
          </a:lstStyle>
          <a:p>
            <a:r>
              <a:rPr lang="fr-FR" sz="4400" dirty="0" smtClean="0"/>
              <a:t>ITER: </a:t>
            </a:r>
            <a:r>
              <a:rPr lang="fr-FR" sz="4400" dirty="0" err="1" smtClean="0"/>
              <a:t>from</a:t>
            </a:r>
            <a:r>
              <a:rPr lang="fr-FR" sz="4400" dirty="0" smtClean="0"/>
              <a:t> </a:t>
            </a:r>
            <a:r>
              <a:rPr lang="fr-FR" sz="4400" dirty="0" err="1"/>
              <a:t>paper</a:t>
            </a:r>
            <a:r>
              <a:rPr lang="fr-FR" sz="4400" dirty="0"/>
              <a:t> </a:t>
            </a:r>
            <a:r>
              <a:rPr lang="fr-FR" sz="4400" dirty="0" err="1"/>
              <a:t>project</a:t>
            </a:r>
            <a:endParaRPr lang="fr-FR" sz="4400" dirty="0"/>
          </a:p>
          <a:p>
            <a:r>
              <a:rPr lang="fr-FR" sz="4400" dirty="0"/>
              <a:t>to </a:t>
            </a:r>
            <a:r>
              <a:rPr lang="fr-FR" sz="4400" dirty="0" err="1"/>
              <a:t>steel</a:t>
            </a:r>
            <a:r>
              <a:rPr lang="fr-FR" sz="4400" dirty="0"/>
              <a:t>-and-</a:t>
            </a:r>
            <a:r>
              <a:rPr lang="fr-FR" sz="4400" dirty="0" err="1"/>
              <a:t>concrete</a:t>
            </a:r>
            <a:r>
              <a:rPr lang="fr-FR" sz="4400" dirty="0"/>
              <a:t> reality</a:t>
            </a:r>
            <a:endParaRPr lang="en-GB" sz="4400" dirty="0"/>
          </a:p>
        </p:txBody>
      </p:sp>
      <p:sp>
        <p:nvSpPr>
          <p:cNvPr id="18" name="TextBox 17"/>
          <p:cNvSpPr txBox="1"/>
          <p:nvPr/>
        </p:nvSpPr>
        <p:spPr>
          <a:xfrm>
            <a:off x="3135628" y="1291380"/>
            <a:ext cx="1526760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FFC000"/>
                </a:solidFill>
              </a:rPr>
              <a:t>November</a:t>
            </a:r>
            <a:r>
              <a:rPr lang="fr-FR" sz="1200" b="1" dirty="0" smtClean="0">
                <a:solidFill>
                  <a:srgbClr val="FFC000"/>
                </a:solidFill>
              </a:rPr>
              <a:t> 1985</a:t>
            </a:r>
          </a:p>
          <a:p>
            <a:r>
              <a:rPr lang="fr-FR" sz="1050" b="1" dirty="0" smtClean="0">
                <a:solidFill>
                  <a:schemeClr val="bg1"/>
                </a:solidFill>
              </a:rPr>
              <a:t>At the Geneva </a:t>
            </a:r>
            <a:r>
              <a:rPr lang="fr-FR" sz="1050" b="1" dirty="0" err="1" smtClean="0">
                <a:solidFill>
                  <a:schemeClr val="bg1"/>
                </a:solidFill>
              </a:rPr>
              <a:t>Summit</a:t>
            </a:r>
            <a:r>
              <a:rPr lang="fr-FR" sz="1050" b="1" dirty="0" smtClean="0">
                <a:solidFill>
                  <a:schemeClr val="bg1"/>
                </a:solidFill>
              </a:rPr>
              <a:t>   </a:t>
            </a:r>
            <a:r>
              <a:rPr lang="fr-FR" sz="1050" b="1" dirty="0" err="1" smtClean="0">
                <a:solidFill>
                  <a:schemeClr val="bg1"/>
                </a:solidFill>
              </a:rPr>
              <a:t>President</a:t>
            </a:r>
            <a:r>
              <a:rPr lang="fr-FR" sz="1050" b="1" dirty="0" smtClean="0">
                <a:solidFill>
                  <a:schemeClr val="bg1"/>
                </a:solidFill>
              </a:rPr>
              <a:t> Reagan and </a:t>
            </a:r>
            <a:r>
              <a:rPr lang="fr-FR" sz="1050" b="1" dirty="0">
                <a:solidFill>
                  <a:schemeClr val="bg1"/>
                </a:solidFill>
              </a:rPr>
              <a:t>General</a:t>
            </a:r>
            <a:r>
              <a:rPr lang="fr-FR" sz="1050" b="1" baseline="30000" dirty="0">
                <a:solidFill>
                  <a:schemeClr val="bg1"/>
                </a:solidFill>
              </a:rPr>
              <a:t> </a:t>
            </a:r>
            <a:r>
              <a:rPr lang="fr-FR" sz="1050" b="1" dirty="0" err="1" smtClean="0">
                <a:solidFill>
                  <a:schemeClr val="bg1"/>
                </a:solidFill>
              </a:rPr>
              <a:t>Secretary</a:t>
            </a:r>
            <a:r>
              <a:rPr lang="fr-FR" sz="1050" b="1" dirty="0" smtClean="0">
                <a:solidFill>
                  <a:schemeClr val="bg1"/>
                </a:solidFill>
              </a:rPr>
              <a:t> </a:t>
            </a:r>
            <a:r>
              <a:rPr lang="fr-FR" sz="1050" b="1" dirty="0" err="1" smtClean="0">
                <a:solidFill>
                  <a:schemeClr val="bg1"/>
                </a:solidFill>
              </a:rPr>
              <a:t>Gorbachev</a:t>
            </a:r>
            <a:r>
              <a:rPr lang="fr-FR" sz="1050" b="1" dirty="0" smtClean="0">
                <a:solidFill>
                  <a:schemeClr val="bg1"/>
                </a:solidFill>
              </a:rPr>
              <a:t> </a:t>
            </a:r>
            <a:r>
              <a:rPr lang="fr-FR" sz="1050" b="1" dirty="0" err="1" smtClean="0">
                <a:solidFill>
                  <a:schemeClr val="bg1"/>
                </a:solidFill>
              </a:rPr>
              <a:t>give</a:t>
            </a:r>
            <a:r>
              <a:rPr lang="fr-FR" sz="1050" b="1" dirty="0" smtClean="0">
                <a:solidFill>
                  <a:schemeClr val="bg1"/>
                </a:solidFill>
              </a:rPr>
              <a:t> a </a:t>
            </a:r>
            <a:r>
              <a:rPr lang="fr-FR" sz="1050" b="1" dirty="0" err="1" smtClean="0">
                <a:solidFill>
                  <a:schemeClr val="bg1"/>
                </a:solidFill>
              </a:rPr>
              <a:t>decisive</a:t>
            </a:r>
            <a:r>
              <a:rPr lang="fr-FR" sz="1050" b="1" dirty="0" smtClean="0">
                <a:solidFill>
                  <a:schemeClr val="bg1"/>
                </a:solidFill>
              </a:rPr>
              <a:t> </a:t>
            </a:r>
            <a:r>
              <a:rPr lang="fr-FR" sz="1050" b="1" dirty="0" err="1" smtClean="0">
                <a:solidFill>
                  <a:schemeClr val="bg1"/>
                </a:solidFill>
              </a:rPr>
              <a:t>political</a:t>
            </a:r>
            <a:r>
              <a:rPr lang="fr-FR" sz="1050" b="1" dirty="0" smtClean="0">
                <a:solidFill>
                  <a:schemeClr val="bg1"/>
                </a:solidFill>
              </a:rPr>
              <a:t> push to an  international collaboration on fusion </a:t>
            </a:r>
            <a:r>
              <a:rPr lang="en-GB" sz="1050" b="1" dirty="0" smtClean="0">
                <a:solidFill>
                  <a:schemeClr val="bg1"/>
                </a:solidFill>
              </a:rPr>
              <a:t>“</a:t>
            </a:r>
            <a:r>
              <a:rPr lang="en-GB" sz="1050" b="1" i="1" dirty="0">
                <a:solidFill>
                  <a:schemeClr val="bg1"/>
                </a:solidFill>
              </a:rPr>
              <a:t>for the benefit of all mankind</a:t>
            </a:r>
            <a:r>
              <a:rPr lang="en-GB" sz="1050" b="1" i="1" dirty="0" smtClean="0">
                <a:solidFill>
                  <a:schemeClr val="bg1"/>
                </a:solidFill>
              </a:rPr>
              <a:t>”</a:t>
            </a:r>
            <a:r>
              <a:rPr lang="fr-FR" sz="1050" b="1" i="1" dirty="0" smtClean="0">
                <a:solidFill>
                  <a:schemeClr val="bg1"/>
                </a:solidFill>
              </a:rPr>
              <a:t>…</a:t>
            </a:r>
            <a:endParaRPr lang="en-GB" sz="1050" b="1" i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55937" y="3221072"/>
            <a:ext cx="1588772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FFC000"/>
                </a:solidFill>
              </a:rPr>
              <a:t>Today</a:t>
            </a:r>
            <a:endParaRPr lang="fr-FR" sz="1200" b="1" dirty="0" smtClean="0">
              <a:solidFill>
                <a:srgbClr val="FFC000"/>
              </a:solidFill>
            </a:endParaRPr>
          </a:p>
          <a:p>
            <a:r>
              <a:rPr lang="en-GB" sz="1050" b="1" dirty="0" smtClean="0">
                <a:solidFill>
                  <a:schemeClr val="bg1"/>
                </a:solidFill>
              </a:rPr>
              <a:t>Construction on the ITER site and components manufacturing by the ITER Members are progressing in accordance with the 2016 baseline. </a:t>
            </a:r>
            <a:endParaRPr lang="en-GB" sz="105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35629" y="3575365"/>
            <a:ext cx="1283971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C000"/>
                </a:solidFill>
              </a:rPr>
              <a:t>August 2010</a:t>
            </a:r>
          </a:p>
          <a:p>
            <a:r>
              <a:rPr lang="fr-FR" sz="1050" b="1" dirty="0">
                <a:solidFill>
                  <a:schemeClr val="bg1"/>
                </a:solidFill>
              </a:rPr>
              <a:t>Construction </a:t>
            </a:r>
            <a:r>
              <a:rPr lang="fr-FR" sz="1050" b="1" dirty="0" err="1" smtClean="0">
                <a:solidFill>
                  <a:schemeClr val="bg1"/>
                </a:solidFill>
              </a:rPr>
              <a:t>works</a:t>
            </a:r>
            <a:r>
              <a:rPr lang="fr-FR" sz="1050" b="1" dirty="0" smtClean="0">
                <a:solidFill>
                  <a:schemeClr val="bg1"/>
                </a:solidFill>
              </a:rPr>
              <a:t> </a:t>
            </a:r>
            <a:r>
              <a:rPr lang="fr-FR" sz="1050" b="1" dirty="0" err="1" smtClean="0">
                <a:solidFill>
                  <a:schemeClr val="bg1"/>
                </a:solidFill>
              </a:rPr>
              <a:t>begin</a:t>
            </a:r>
            <a:r>
              <a:rPr lang="fr-FR" sz="1050" b="1" dirty="0" smtClean="0">
                <a:solidFill>
                  <a:schemeClr val="bg1"/>
                </a:solidFill>
              </a:rPr>
              <a:t> in </a:t>
            </a:r>
            <a:r>
              <a:rPr lang="fr-FR" sz="1050" b="1" dirty="0" err="1" smtClean="0">
                <a:solidFill>
                  <a:schemeClr val="bg1"/>
                </a:solidFill>
              </a:rPr>
              <a:t>earnest</a:t>
            </a:r>
            <a:r>
              <a:rPr lang="fr-FR" sz="1050" b="1" dirty="0" smtClean="0">
                <a:solidFill>
                  <a:schemeClr val="bg1"/>
                </a:solidFill>
              </a:rPr>
              <a:t>.</a:t>
            </a:r>
            <a:endParaRPr lang="fr-FR" sz="1050" b="1" dirty="0">
              <a:solidFill>
                <a:schemeClr val="bg1"/>
              </a:solidFill>
            </a:endParaRPr>
          </a:p>
          <a:p>
            <a:endParaRPr lang="en-GB" sz="105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arnouxr\Documents\Work\En Cours\GENERAL ELECTRIC\titan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21842"/>
            <a:ext cx="2850423" cy="1760539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6350">
            <a:solidFill>
              <a:srgbClr val="FFC000"/>
            </a:solidFill>
          </a:ln>
          <a:effectLst>
            <a:outerShdw blurRad="50800" dist="50800" dir="5400000" algn="ctr" rotWithShape="0">
              <a:sysClr val="windowText" lastClr="000000"/>
            </a:outerShdw>
          </a:effectLst>
          <a:extLst/>
        </p:spPr>
      </p:pic>
      <p:sp>
        <p:nvSpPr>
          <p:cNvPr id="23" name="TextBox 22"/>
          <p:cNvSpPr txBox="1"/>
          <p:nvPr/>
        </p:nvSpPr>
        <p:spPr>
          <a:xfrm>
            <a:off x="7455937" y="1695336"/>
            <a:ext cx="1688063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FFC000"/>
                </a:solidFill>
              </a:rPr>
              <a:t>January</a:t>
            </a:r>
            <a:r>
              <a:rPr lang="fr-FR" sz="1200" b="1" dirty="0" smtClean="0">
                <a:solidFill>
                  <a:srgbClr val="FFC000"/>
                </a:solidFill>
              </a:rPr>
              <a:t> 2007</a:t>
            </a:r>
          </a:p>
          <a:p>
            <a:r>
              <a:rPr lang="fr-FR" sz="1050" b="1" dirty="0" err="1" smtClean="0">
                <a:solidFill>
                  <a:schemeClr val="bg1"/>
                </a:solidFill>
              </a:rPr>
              <a:t>Preparation</a:t>
            </a:r>
            <a:r>
              <a:rPr lang="fr-FR" sz="1050" b="1" dirty="0" smtClean="0">
                <a:solidFill>
                  <a:schemeClr val="bg1"/>
                </a:solidFill>
              </a:rPr>
              <a:t> </a:t>
            </a:r>
            <a:r>
              <a:rPr lang="fr-FR" sz="1050" b="1" dirty="0" err="1" smtClean="0">
                <a:solidFill>
                  <a:schemeClr val="bg1"/>
                </a:solidFill>
              </a:rPr>
              <a:t>works</a:t>
            </a:r>
            <a:r>
              <a:rPr lang="fr-FR" sz="1050" b="1" dirty="0" smtClean="0">
                <a:solidFill>
                  <a:schemeClr val="bg1"/>
                </a:solidFill>
              </a:rPr>
              <a:t> by France (clearing, </a:t>
            </a:r>
            <a:r>
              <a:rPr lang="fr-FR" sz="1050" b="1" dirty="0" err="1" smtClean="0">
                <a:solidFill>
                  <a:schemeClr val="bg1"/>
                </a:solidFill>
              </a:rPr>
              <a:t>levelling</a:t>
            </a:r>
            <a:r>
              <a:rPr lang="fr-FR" sz="1050" b="1" dirty="0" smtClean="0">
                <a:solidFill>
                  <a:schemeClr val="bg1"/>
                </a:solidFill>
              </a:rPr>
              <a:t>, etc.) </a:t>
            </a:r>
            <a:r>
              <a:rPr lang="fr-FR" sz="1050" b="1" dirty="0" err="1" smtClean="0">
                <a:solidFill>
                  <a:schemeClr val="bg1"/>
                </a:solidFill>
              </a:rPr>
              <a:t>begins</a:t>
            </a:r>
            <a:r>
              <a:rPr lang="fr-FR" sz="1050" b="1" dirty="0" smtClean="0">
                <a:solidFill>
                  <a:schemeClr val="bg1"/>
                </a:solidFill>
              </a:rPr>
              <a:t> on the 42-hectare ITER Platform.</a:t>
            </a:r>
            <a:endParaRPr lang="fr-FR" sz="1050" b="1" dirty="0">
              <a:solidFill>
                <a:schemeClr val="bg1"/>
              </a:solidFill>
            </a:endParaRPr>
          </a:p>
          <a:p>
            <a:endParaRPr lang="en-GB" sz="1050" b="1" dirty="0">
              <a:solidFill>
                <a:schemeClr val="bg1"/>
              </a:solidFill>
            </a:endParaRPr>
          </a:p>
        </p:txBody>
      </p:sp>
      <p:pic>
        <p:nvPicPr>
          <p:cNvPr id="12" name="Picture 3" descr="C:\Users\arnouxr\Documents\Work\En Cours\CRANE C5 NICOLAS APRIL 18\OK\JPEG\Crane_C5_April_18_north_1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4" b="7620"/>
          <a:stretch/>
        </p:blipFill>
        <p:spPr bwMode="auto">
          <a:xfrm>
            <a:off x="4552861" y="3184815"/>
            <a:ext cx="2876934" cy="1596735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6350">
            <a:solidFill>
              <a:srgbClr val="FFC000"/>
            </a:solidFill>
          </a:ln>
          <a:effectLst>
            <a:outerShdw blurRad="50800" dist="50800" dir="5400000" algn="ctr" rotWithShape="0">
              <a:sysClr val="windowText" lastClr="000000"/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86768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earthlights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473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3486150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A5A5A5"/>
                </a:solidFill>
                <a:latin typeface="Tahoma" pitchFamily="34" charset="0"/>
                <a:ea typeface="+mj-ea"/>
                <a:cs typeface="+mj-cs"/>
              </a:rPr>
              <a:t>The seven ITER Members represent </a:t>
            </a:r>
            <a:r>
              <a:rPr lang="en-US" altLang="ja-JP" sz="2000" b="1" dirty="0">
                <a:solidFill>
                  <a:srgbClr val="A5A5A5"/>
                </a:solidFill>
                <a:latin typeface="Tahoma" pitchFamily="34" charset="0"/>
                <a:ea typeface="+mj-ea"/>
                <a:cs typeface="+mj-cs"/>
              </a:rPr>
              <a:t>more than </a:t>
            </a:r>
            <a:r>
              <a:rPr lang="en-US" altLang="ja-JP" sz="2000" b="1" dirty="0" smtClean="0">
                <a:solidFill>
                  <a:srgbClr val="A5A5A5"/>
                </a:solidFill>
                <a:latin typeface="Tahoma" pitchFamily="34" charset="0"/>
                <a:ea typeface="+mj-ea"/>
                <a:cs typeface="+mj-cs"/>
              </a:rPr>
              <a:t>50% of  the world’s population </a:t>
            </a:r>
            <a:r>
              <a:rPr lang="en-US" altLang="ja-JP" sz="2000" b="1" dirty="0">
                <a:solidFill>
                  <a:srgbClr val="A5A5A5"/>
                </a:solidFill>
                <a:latin typeface="Tahoma" pitchFamily="34" charset="0"/>
                <a:ea typeface="+mj-ea"/>
                <a:cs typeface="+mj-cs"/>
              </a:rPr>
              <a:t>and </a:t>
            </a:r>
            <a:r>
              <a:rPr lang="en-US" altLang="ja-JP" sz="2000" b="1" dirty="0" smtClean="0">
                <a:solidFill>
                  <a:srgbClr val="A5A5A5"/>
                </a:solidFill>
                <a:latin typeface="Tahoma" pitchFamily="34" charset="0"/>
                <a:ea typeface="+mj-ea"/>
                <a:cs typeface="+mj-cs"/>
              </a:rPr>
              <a:t>about 85% </a:t>
            </a:r>
            <a:r>
              <a:rPr lang="en-US" altLang="ja-JP" sz="2000" b="1" dirty="0">
                <a:solidFill>
                  <a:srgbClr val="A5A5A5"/>
                </a:solidFill>
                <a:latin typeface="Tahoma" pitchFamily="34" charset="0"/>
                <a:ea typeface="+mj-ea"/>
                <a:cs typeface="+mj-cs"/>
              </a:rPr>
              <a:t>of the </a:t>
            </a:r>
            <a:r>
              <a:rPr lang="en-US" altLang="ja-JP" sz="2000" b="1" dirty="0" smtClean="0">
                <a:solidFill>
                  <a:srgbClr val="A5A5A5"/>
                </a:solidFill>
                <a:latin typeface="Tahoma" pitchFamily="34" charset="0"/>
                <a:ea typeface="+mj-ea"/>
                <a:cs typeface="+mj-cs"/>
              </a:rPr>
              <a:t>global GDP</a:t>
            </a:r>
            <a:endParaRPr lang="en-GB" sz="2000" b="1" dirty="0">
              <a:solidFill>
                <a:srgbClr val="A5A5A5"/>
              </a:solidFill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16147"/>
            <a:ext cx="91805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smtClean="0">
                <a:solidFill>
                  <a:srgbClr val="B7BCC7"/>
                </a:solidFill>
                <a:latin typeface="Franklin Gothic Heavy" pitchFamily="34" charset="0"/>
              </a:rPr>
              <a:t>China EU India Japan Korea Russia USA</a:t>
            </a:r>
            <a:endParaRPr lang="en-GB" sz="3800">
              <a:solidFill>
                <a:srgbClr val="B7BCC7"/>
              </a:solidFill>
              <a:latin typeface="Franklin Gothic Heavy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83968" y="1657350"/>
            <a:ext cx="3960440" cy="17312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76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L="285750" indent="-285750" defTabSz="795338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28 June 2005: The ITER Members unanimously agreed to build </a:t>
            </a:r>
            <a:r>
              <a:rPr lang="en-GB" sz="16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ITER  </a:t>
            </a:r>
            <a:r>
              <a:rPr lang="en-GB" sz="1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on the site proposed by Europe</a:t>
            </a:r>
          </a:p>
          <a:p>
            <a:pPr marL="285750" indent="-285750" defTabSz="795338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GB" sz="16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marL="285750" indent="-285750" defTabSz="795338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21 November 2006: The ITER Agreement was signed at the </a:t>
            </a:r>
            <a:r>
              <a:rPr lang="en-GB" sz="1600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Élysée</a:t>
            </a:r>
            <a:r>
              <a:rPr lang="en-GB" sz="1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Palace, in Paris.  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79512" y="342899"/>
            <a:ext cx="8784976" cy="857251"/>
          </a:xfrm>
          <a:prstGeom prst="rect">
            <a:avLst/>
          </a:prstGeom>
          <a:noFill/>
          <a:ln>
            <a:noFill/>
          </a:ln>
          <a:effectLst>
            <a:outerShdw blurRad="101600" dist="50800" dir="360000" sx="33000" sy="33000" algn="ctr" rotWithShape="0">
              <a:schemeClr val="bg1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400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Global challenge, </a:t>
            </a:r>
            <a:endParaRPr lang="en-GB" sz="4400" dirty="0" smtClean="0">
              <a:solidFill>
                <a:schemeClr val="bg1">
                  <a:lumMod val="85000"/>
                </a:scheme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Tahoma" pitchFamily="34" charset="0"/>
              <a:ea typeface="+mn-ea"/>
              <a:cs typeface="+mn-cs"/>
            </a:endParaRPr>
          </a:p>
          <a:p>
            <a:r>
              <a:rPr lang="en-GB" sz="44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global </a:t>
            </a:r>
            <a:r>
              <a:rPr lang="en-GB" sz="4400" dirty="0">
                <a:solidFill>
                  <a:schemeClr val="bg1">
                    <a:lumMod val="85000"/>
                  </a:scheme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response</a:t>
            </a:r>
          </a:p>
        </p:txBody>
      </p:sp>
      <p:pic>
        <p:nvPicPr>
          <p:cNvPr id="2050" name="Picture 2" descr="C:\Users\arnouxr\Desktop\Images en vrac\10_Iter Elysée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535484"/>
            <a:ext cx="3429000" cy="184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00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ob\Desktop\Tok_Photo_book_blac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541" y="509433"/>
            <a:ext cx="5190426" cy="448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" y="0"/>
            <a:ext cx="9144000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ITER Tokamak</a:t>
            </a:r>
            <a:endParaRPr lang="en-GB" sz="6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5667135" y="2190750"/>
            <a:ext cx="22576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rgbClr val="FFFFFF"/>
                </a:solidFill>
                <a:latin typeface="Arial Black" pitchFamily="34" charset="0"/>
              </a:rPr>
              <a:t>R=6.2 m, a=2.0 m, </a:t>
            </a:r>
            <a:r>
              <a:rPr lang="fr-FR" sz="1400" dirty="0" err="1">
                <a:solidFill>
                  <a:srgbClr val="FFFFFF"/>
                </a:solidFill>
                <a:latin typeface="Arial Black" pitchFamily="34" charset="0"/>
              </a:rPr>
              <a:t>I</a:t>
            </a:r>
            <a:r>
              <a:rPr lang="fr-FR" sz="1400" baseline="-25000" dirty="0" err="1">
                <a:solidFill>
                  <a:srgbClr val="FFFFFF"/>
                </a:solidFill>
                <a:latin typeface="Arial Black" pitchFamily="34" charset="0"/>
              </a:rPr>
              <a:t>p</a:t>
            </a:r>
            <a:r>
              <a:rPr lang="fr-FR" sz="1400" dirty="0">
                <a:solidFill>
                  <a:srgbClr val="FFFFFF"/>
                </a:solidFill>
                <a:latin typeface="Arial Black" pitchFamily="34" charset="0"/>
              </a:rPr>
              <a:t>=15 MA, </a:t>
            </a:r>
            <a:r>
              <a:rPr lang="fr-FR" sz="1400" dirty="0" smtClean="0">
                <a:solidFill>
                  <a:srgbClr val="FFFFFF"/>
                </a:solidFill>
                <a:latin typeface="Arial Black" pitchFamily="34" charset="0"/>
              </a:rPr>
              <a:t>B</a:t>
            </a:r>
            <a:r>
              <a:rPr lang="fr-FR" sz="1400" baseline="-25000" dirty="0" smtClean="0">
                <a:solidFill>
                  <a:srgbClr val="FFFFFF"/>
                </a:solidFill>
                <a:latin typeface="Arial Black" pitchFamily="34" charset="0"/>
              </a:rPr>
              <a:t>T</a:t>
            </a:r>
            <a:r>
              <a:rPr lang="fr-FR" sz="1400" dirty="0" smtClean="0">
                <a:solidFill>
                  <a:srgbClr val="FFFFFF"/>
                </a:solidFill>
                <a:latin typeface="Arial Black" pitchFamily="34" charset="0"/>
              </a:rPr>
              <a:t>=5.3 T</a:t>
            </a:r>
            <a:r>
              <a:rPr lang="fr-FR" sz="1400" dirty="0">
                <a:solidFill>
                  <a:srgbClr val="FFFFFF"/>
                </a:solidFill>
                <a:latin typeface="Arial Black" pitchFamily="34" charset="0"/>
              </a:rPr>
              <a:t>, 23,000 </a:t>
            </a:r>
            <a:r>
              <a:rPr lang="fr-FR" sz="1400" dirty="0" smtClean="0">
                <a:solidFill>
                  <a:srgbClr val="FFFFFF"/>
                </a:solidFill>
                <a:latin typeface="Arial Black" pitchFamily="34" charset="0"/>
              </a:rPr>
              <a:t>tonnes</a:t>
            </a:r>
            <a:endParaRPr lang="en-GB" sz="1400" baseline="-25000" dirty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3597" y="909748"/>
            <a:ext cx="316395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FFFFFF"/>
                </a:solidFill>
                <a:latin typeface="Arial Black" pitchFamily="34" charset="0"/>
              </a:defRPr>
            </a:lvl1pPr>
          </a:lstStyle>
          <a:p>
            <a:r>
              <a:rPr lang="en-US" dirty="0"/>
              <a:t>Vacuum Vessel: ~ 8 000 t.</a:t>
            </a:r>
          </a:p>
          <a:p>
            <a:r>
              <a:rPr lang="en-US" dirty="0"/>
              <a:t>TF Coils:  ~ 18 x 360 t.</a:t>
            </a:r>
          </a:p>
          <a:p>
            <a:r>
              <a:rPr lang="en-US" dirty="0"/>
              <a:t>Central solenoid:  ~ 1 000 t. </a:t>
            </a:r>
            <a:endParaRPr lang="fr-FR" dirty="0"/>
          </a:p>
          <a:p>
            <a:r>
              <a:rPr lang="en-US" dirty="0"/>
              <a:t>Etc.</a:t>
            </a:r>
          </a:p>
          <a:p>
            <a:r>
              <a:rPr lang="en-US" dirty="0"/>
              <a:t>Total ~ 23 000 t</a:t>
            </a:r>
            <a:r>
              <a:rPr lang="en-US" dirty="0" smtClean="0"/>
              <a:t>.</a:t>
            </a:r>
            <a:endParaRPr lang="fr-FR" dirty="0"/>
          </a:p>
        </p:txBody>
      </p:sp>
      <p:pic>
        <p:nvPicPr>
          <p:cNvPr id="8" name="Picture 2" descr="C:\Users\arnouxr\Documents\Work\En Cours\PRESENTATIIONS 16_9\coloriage tour eiffel en lign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1736" y="3233410"/>
            <a:ext cx="1128195" cy="141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rnouxr\Documents\Work\En Cours\PRESENTATIIONS 16_9\coloriage tour eiffel en lign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487" y="3233410"/>
            <a:ext cx="1128195" cy="141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rnouxr\Documents\Work\En Cours\PRESENTATIIONS 16_9\coloriage tour eiffel en lign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848" y="3233410"/>
            <a:ext cx="1128195" cy="141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rnouxr\Documents\Work\En Cours\PRESENTATIIONS 16_9\coloriage tour eiffel en ligne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4578" y="3233410"/>
            <a:ext cx="564098" cy="141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934200" y="379095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3,5 times the </a:t>
            </a:r>
            <a:r>
              <a:rPr lang="fr-FR" sz="1200" b="1" dirty="0" err="1" smtClean="0">
                <a:solidFill>
                  <a:schemeClr val="bg1"/>
                </a:solidFill>
              </a:rPr>
              <a:t>weight</a:t>
            </a:r>
            <a:r>
              <a:rPr lang="fr-FR" sz="1200" b="1" dirty="0" smtClean="0">
                <a:solidFill>
                  <a:schemeClr val="bg1"/>
                </a:solidFill>
              </a:rPr>
              <a:t> of the Eiffel Tower!</a:t>
            </a:r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2400" y="3270891"/>
            <a:ext cx="3048000" cy="191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5129" tIns="52564" rIns="105129" bIns="52564">
            <a:spAutoFit/>
          </a:bodyPr>
          <a:lstStyle>
            <a:lvl1pPr marL="342900" indent="-342900" defTabSz="7620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571500" defTabSz="7620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defTabSz="7620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714500" defTabSz="7620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286000" defTabSz="7620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GB" altLang="fr-FR" sz="1400" b="1" dirty="0">
                <a:solidFill>
                  <a:schemeClr val="bg1"/>
                </a:solidFill>
                <a:latin typeface="Arial" pitchFamily="34" charset="0"/>
              </a:rPr>
              <a:t>Tore </a:t>
            </a:r>
            <a:r>
              <a:rPr lang="en-GB" altLang="fr-FR" sz="1400" b="1" dirty="0" smtClean="0">
                <a:solidFill>
                  <a:schemeClr val="bg1"/>
                </a:solidFill>
                <a:latin typeface="Arial" pitchFamily="34" charset="0"/>
              </a:rPr>
              <a:t>Supra-WEST (France-CEA)</a:t>
            </a:r>
            <a:endParaRPr lang="en-GB" altLang="fr-FR" sz="1400" b="1" dirty="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GB" altLang="fr-FR" sz="1400" b="1" dirty="0" err="1">
                <a:solidFill>
                  <a:schemeClr val="bg1"/>
                </a:solidFill>
                <a:latin typeface="Arial" pitchFamily="34" charset="0"/>
              </a:rPr>
              <a:t>V</a:t>
            </a:r>
            <a:r>
              <a:rPr lang="en-GB" altLang="fr-FR" sz="1400" b="1" baseline="-25000" dirty="0" err="1">
                <a:solidFill>
                  <a:schemeClr val="bg1"/>
                </a:solidFill>
                <a:latin typeface="Arial" pitchFamily="34" charset="0"/>
              </a:rPr>
              <a:t>plasma</a:t>
            </a:r>
            <a:r>
              <a:rPr lang="en-GB" altLang="fr-FR" sz="1400" b="1" dirty="0">
                <a:solidFill>
                  <a:schemeClr val="bg1"/>
                </a:solidFill>
                <a:latin typeface="Arial" pitchFamily="34" charset="0"/>
              </a:rPr>
              <a:t>    </a:t>
            </a:r>
            <a:r>
              <a:rPr lang="en-GB" altLang="fr-FR" sz="1400" b="1" dirty="0" smtClean="0">
                <a:solidFill>
                  <a:schemeClr val="bg1"/>
                </a:solidFill>
                <a:latin typeface="Arial" pitchFamily="34" charset="0"/>
              </a:rPr>
              <a:t>  25 </a:t>
            </a:r>
            <a:r>
              <a:rPr lang="en-GB" altLang="fr-FR" sz="1400" b="1" dirty="0">
                <a:solidFill>
                  <a:schemeClr val="bg1"/>
                </a:solidFill>
                <a:latin typeface="Arial" pitchFamily="34" charset="0"/>
              </a:rPr>
              <a:t>m</a:t>
            </a:r>
            <a:r>
              <a:rPr lang="en-GB" altLang="fr-FR" sz="1400" b="1" baseline="30000" dirty="0">
                <a:solidFill>
                  <a:schemeClr val="bg1"/>
                </a:solidFill>
                <a:latin typeface="Arial" pitchFamily="34" charset="0"/>
              </a:rPr>
              <a:t>3</a:t>
            </a:r>
          </a:p>
          <a:p>
            <a:pPr>
              <a:lnSpc>
                <a:spcPct val="120000"/>
              </a:lnSpc>
            </a:pPr>
            <a:r>
              <a:rPr lang="en-GB" altLang="fr-FR" sz="1400" b="1" dirty="0" err="1">
                <a:solidFill>
                  <a:schemeClr val="bg1"/>
                </a:solidFill>
                <a:latin typeface="Arial" pitchFamily="34" charset="0"/>
              </a:rPr>
              <a:t>P</a:t>
            </a:r>
            <a:r>
              <a:rPr lang="en-GB" altLang="fr-FR" sz="1400" b="1" baseline="-25000" dirty="0" err="1">
                <a:solidFill>
                  <a:schemeClr val="bg1"/>
                </a:solidFill>
                <a:latin typeface="Arial" pitchFamily="34" charset="0"/>
              </a:rPr>
              <a:t>fusion</a:t>
            </a:r>
            <a:r>
              <a:rPr lang="en-GB" altLang="fr-FR" sz="1400" b="1" dirty="0">
                <a:solidFill>
                  <a:schemeClr val="bg1"/>
                </a:solidFill>
                <a:latin typeface="Arial" pitchFamily="34" charset="0"/>
              </a:rPr>
              <a:t>       ~0</a:t>
            </a:r>
          </a:p>
          <a:p>
            <a:pPr>
              <a:lnSpc>
                <a:spcPct val="120000"/>
              </a:lnSpc>
            </a:pPr>
            <a:r>
              <a:rPr lang="en-GB" altLang="fr-FR" sz="1400" b="1" dirty="0" err="1" smtClean="0">
                <a:solidFill>
                  <a:schemeClr val="bg1"/>
                </a:solidFill>
                <a:latin typeface="Arial" pitchFamily="34" charset="0"/>
              </a:rPr>
              <a:t>P</a:t>
            </a:r>
            <a:r>
              <a:rPr lang="en-GB" altLang="fr-FR" sz="1400" b="1" baseline="-25000" dirty="0" err="1" smtClean="0">
                <a:solidFill>
                  <a:schemeClr val="bg1"/>
                </a:solidFill>
                <a:latin typeface="Arial" pitchFamily="34" charset="0"/>
              </a:rPr>
              <a:t>chauffage</a:t>
            </a:r>
            <a:r>
              <a:rPr lang="en-GB" altLang="fr-FR" sz="1400" b="1" dirty="0" smtClean="0">
                <a:solidFill>
                  <a:schemeClr val="bg1"/>
                </a:solidFill>
                <a:latin typeface="Arial" pitchFamily="34" charset="0"/>
              </a:rPr>
              <a:t>  ~</a:t>
            </a:r>
            <a:r>
              <a:rPr lang="en-GB" altLang="fr-FR" sz="1400" b="1" dirty="0">
                <a:solidFill>
                  <a:schemeClr val="bg1"/>
                </a:solidFill>
                <a:latin typeface="Arial" pitchFamily="34" charset="0"/>
              </a:rPr>
              <a:t>15 MW </a:t>
            </a:r>
          </a:p>
          <a:p>
            <a:pPr>
              <a:lnSpc>
                <a:spcPct val="120000"/>
              </a:lnSpc>
            </a:pPr>
            <a:r>
              <a:rPr lang="en-GB" altLang="fr-FR" sz="1400" b="1" dirty="0" err="1">
                <a:solidFill>
                  <a:schemeClr val="bg1"/>
                </a:solidFill>
                <a:latin typeface="Arial" pitchFamily="34" charset="0"/>
              </a:rPr>
              <a:t>T</a:t>
            </a:r>
            <a:r>
              <a:rPr lang="en-GB" altLang="fr-FR" sz="1400" b="1" baseline="-25000" dirty="0" err="1">
                <a:solidFill>
                  <a:schemeClr val="bg1"/>
                </a:solidFill>
                <a:latin typeface="Arial" pitchFamily="34" charset="0"/>
              </a:rPr>
              <a:t>plasma</a:t>
            </a:r>
            <a:r>
              <a:rPr lang="en-GB" altLang="fr-FR" sz="1400" b="1" baseline="-25000" dirty="0">
                <a:solidFill>
                  <a:schemeClr val="bg1"/>
                </a:solidFill>
                <a:latin typeface="Arial" pitchFamily="34" charset="0"/>
              </a:rPr>
              <a:t>    </a:t>
            </a:r>
            <a:r>
              <a:rPr lang="en-GB" altLang="fr-FR" sz="1400" b="1" baseline="-25000" dirty="0" smtClean="0">
                <a:solidFill>
                  <a:schemeClr val="bg1"/>
                </a:solidFill>
                <a:latin typeface="Arial" pitchFamily="34" charset="0"/>
              </a:rPr>
              <a:t>    </a:t>
            </a:r>
            <a:r>
              <a:rPr lang="en-GB" altLang="fr-FR" sz="1400" b="1" dirty="0" smtClean="0">
                <a:solidFill>
                  <a:schemeClr val="bg1"/>
                </a:solidFill>
                <a:latin typeface="Arial" pitchFamily="34" charset="0"/>
              </a:rPr>
              <a:t>~</a:t>
            </a:r>
            <a:r>
              <a:rPr lang="en-GB" altLang="fr-FR" sz="1400" b="1" dirty="0">
                <a:solidFill>
                  <a:schemeClr val="bg1"/>
                </a:solidFill>
                <a:latin typeface="Arial" pitchFamily="34" charset="0"/>
              </a:rPr>
              <a:t>400 </a:t>
            </a:r>
            <a:r>
              <a:rPr lang="en-GB" altLang="fr-FR" sz="1400" b="1" dirty="0" smtClean="0">
                <a:solidFill>
                  <a:schemeClr val="bg1"/>
                </a:solidFill>
                <a:latin typeface="Arial" pitchFamily="34" charset="0"/>
              </a:rPr>
              <a:t>s</a:t>
            </a:r>
          </a:p>
          <a:p>
            <a:pPr>
              <a:lnSpc>
                <a:spcPct val="120000"/>
              </a:lnSpc>
            </a:pPr>
            <a:endParaRPr lang="en-GB" altLang="fr-FR" sz="1400" b="1" dirty="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fr-FR" altLang="fr-FR" sz="1400" b="1" dirty="0" err="1">
                <a:solidFill>
                  <a:schemeClr val="bg1"/>
                </a:solidFill>
              </a:rPr>
              <a:t>I</a:t>
            </a:r>
            <a:r>
              <a:rPr lang="fr-FR" altLang="fr-FR" sz="1400" b="1" baseline="-25000" dirty="0" err="1">
                <a:solidFill>
                  <a:schemeClr val="bg1"/>
                </a:solidFill>
              </a:rPr>
              <a:t>plasma</a:t>
            </a:r>
            <a:r>
              <a:rPr lang="fr-FR" altLang="fr-FR" sz="1400" b="1" dirty="0">
                <a:solidFill>
                  <a:schemeClr val="bg1"/>
                </a:solidFill>
              </a:rPr>
              <a:t> </a:t>
            </a:r>
            <a:r>
              <a:rPr lang="en-GB" altLang="fr-FR" sz="1400" b="1" dirty="0">
                <a:solidFill>
                  <a:schemeClr val="bg1"/>
                </a:solidFill>
              </a:rPr>
              <a:t>~</a:t>
            </a:r>
            <a:r>
              <a:rPr lang="fr-FR" altLang="fr-FR" sz="1400" b="1" dirty="0">
                <a:solidFill>
                  <a:schemeClr val="bg1"/>
                </a:solidFill>
              </a:rPr>
              <a:t> 1.7	MA</a:t>
            </a:r>
            <a:endParaRPr lang="en-GB" altLang="fr-FR" sz="14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352800" y="3283987"/>
            <a:ext cx="1676400" cy="191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5129" tIns="52564" rIns="105129" bIns="52564">
            <a:spAutoFit/>
          </a:bodyPr>
          <a:lstStyle>
            <a:lvl1pPr marL="342900" indent="-342900" defTabSz="7620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571500" defTabSz="7620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defTabSz="7620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714500" defTabSz="7620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286000" defTabSz="7620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GB" altLang="fr-FR" sz="1400" b="1" dirty="0" smtClean="0">
                <a:solidFill>
                  <a:schemeClr val="bg1"/>
                </a:solidFill>
                <a:latin typeface="Arial" pitchFamily="34" charset="0"/>
              </a:rPr>
              <a:t>JET (Europe)</a:t>
            </a:r>
            <a:endParaRPr lang="en-GB" altLang="fr-FR" sz="1400" b="1" dirty="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GB" altLang="fr-FR" sz="1400" b="1" dirty="0" err="1">
                <a:solidFill>
                  <a:schemeClr val="bg1"/>
                </a:solidFill>
                <a:latin typeface="Arial" pitchFamily="34" charset="0"/>
              </a:rPr>
              <a:t>V</a:t>
            </a:r>
            <a:r>
              <a:rPr lang="en-GB" altLang="fr-FR" sz="1400" b="1" baseline="-25000" dirty="0" err="1">
                <a:solidFill>
                  <a:schemeClr val="bg1"/>
                </a:solidFill>
                <a:latin typeface="Arial" pitchFamily="34" charset="0"/>
              </a:rPr>
              <a:t>plasma</a:t>
            </a:r>
            <a:r>
              <a:rPr lang="en-GB" altLang="fr-FR" sz="1400" b="1" dirty="0">
                <a:solidFill>
                  <a:schemeClr val="bg1"/>
                </a:solidFill>
                <a:latin typeface="Arial" pitchFamily="34" charset="0"/>
              </a:rPr>
              <a:t>    80 m</a:t>
            </a:r>
            <a:r>
              <a:rPr lang="en-GB" altLang="fr-FR" sz="1400" b="1" baseline="30000" dirty="0">
                <a:solidFill>
                  <a:schemeClr val="bg1"/>
                </a:solidFill>
                <a:latin typeface="Arial" pitchFamily="34" charset="0"/>
              </a:rPr>
              <a:t>3</a:t>
            </a:r>
          </a:p>
          <a:p>
            <a:pPr>
              <a:lnSpc>
                <a:spcPct val="120000"/>
              </a:lnSpc>
            </a:pPr>
            <a:r>
              <a:rPr lang="en-GB" altLang="fr-FR" sz="1400" b="1" dirty="0" err="1">
                <a:solidFill>
                  <a:schemeClr val="bg1"/>
                </a:solidFill>
                <a:latin typeface="Arial" pitchFamily="34" charset="0"/>
              </a:rPr>
              <a:t>P</a:t>
            </a:r>
            <a:r>
              <a:rPr lang="en-GB" altLang="fr-FR" sz="1400" b="1" baseline="-25000" dirty="0" err="1">
                <a:solidFill>
                  <a:schemeClr val="bg1"/>
                </a:solidFill>
                <a:latin typeface="Arial" pitchFamily="34" charset="0"/>
              </a:rPr>
              <a:t>fusion</a:t>
            </a:r>
            <a:r>
              <a:rPr lang="en-GB" altLang="fr-FR" sz="1400" b="1" dirty="0">
                <a:solidFill>
                  <a:schemeClr val="bg1"/>
                </a:solidFill>
                <a:latin typeface="Arial" pitchFamily="34" charset="0"/>
              </a:rPr>
              <a:t>    ~16 MW</a:t>
            </a:r>
          </a:p>
          <a:p>
            <a:pPr>
              <a:lnSpc>
                <a:spcPct val="120000"/>
              </a:lnSpc>
            </a:pPr>
            <a:r>
              <a:rPr lang="en-GB" altLang="fr-FR" sz="1400" b="1" dirty="0">
                <a:solidFill>
                  <a:schemeClr val="bg1"/>
                </a:solidFill>
                <a:latin typeface="Arial" pitchFamily="34" charset="0"/>
              </a:rPr>
              <a:t>P</a:t>
            </a:r>
            <a:r>
              <a:rPr lang="en-GB" altLang="fr-FR" sz="1400" b="1" baseline="-25000" dirty="0">
                <a:solidFill>
                  <a:schemeClr val="bg1"/>
                </a:solidFill>
                <a:latin typeface="Arial" pitchFamily="34" charset="0"/>
              </a:rPr>
              <a:t>chauffage</a:t>
            </a:r>
            <a:r>
              <a:rPr lang="en-GB" altLang="fr-FR" sz="1400" b="1" dirty="0">
                <a:solidFill>
                  <a:schemeClr val="bg1"/>
                </a:solidFill>
                <a:latin typeface="Arial" pitchFamily="34" charset="0"/>
              </a:rPr>
              <a:t>~23 MW</a:t>
            </a:r>
          </a:p>
          <a:p>
            <a:pPr>
              <a:lnSpc>
                <a:spcPct val="120000"/>
              </a:lnSpc>
            </a:pPr>
            <a:r>
              <a:rPr lang="en-GB" altLang="fr-FR" sz="1400" b="1" dirty="0" err="1">
                <a:solidFill>
                  <a:schemeClr val="bg1"/>
                </a:solidFill>
                <a:latin typeface="Arial" pitchFamily="34" charset="0"/>
              </a:rPr>
              <a:t>T</a:t>
            </a:r>
            <a:r>
              <a:rPr lang="en-GB" altLang="fr-FR" sz="1400" b="1" baseline="-25000" dirty="0" err="1">
                <a:solidFill>
                  <a:schemeClr val="bg1"/>
                </a:solidFill>
                <a:latin typeface="Arial" pitchFamily="34" charset="0"/>
              </a:rPr>
              <a:t>plasma</a:t>
            </a:r>
            <a:r>
              <a:rPr lang="en-GB" altLang="fr-FR" sz="1400" b="1" baseline="-25000" dirty="0">
                <a:solidFill>
                  <a:schemeClr val="bg1"/>
                </a:solidFill>
                <a:latin typeface="Arial" pitchFamily="34" charset="0"/>
              </a:rPr>
              <a:t>    </a:t>
            </a:r>
            <a:r>
              <a:rPr lang="en-GB" altLang="fr-FR" sz="1400" b="1" dirty="0">
                <a:solidFill>
                  <a:schemeClr val="bg1"/>
                </a:solidFill>
                <a:latin typeface="Arial" pitchFamily="34" charset="0"/>
              </a:rPr>
              <a:t>~30 </a:t>
            </a:r>
            <a:r>
              <a:rPr lang="en-GB" altLang="fr-FR" sz="1400" b="1" dirty="0" smtClean="0">
                <a:solidFill>
                  <a:schemeClr val="bg1"/>
                </a:solidFill>
                <a:latin typeface="Arial" pitchFamily="34" charset="0"/>
              </a:rPr>
              <a:t>s</a:t>
            </a:r>
          </a:p>
          <a:p>
            <a:pPr>
              <a:lnSpc>
                <a:spcPct val="120000"/>
              </a:lnSpc>
            </a:pPr>
            <a:endParaRPr lang="en-GB" altLang="fr-FR" sz="1400" b="1" dirty="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fr-FR" altLang="fr-FR" sz="1400" b="1" dirty="0" err="1">
                <a:solidFill>
                  <a:schemeClr val="bg1"/>
                </a:solidFill>
              </a:rPr>
              <a:t>I</a:t>
            </a:r>
            <a:r>
              <a:rPr lang="fr-FR" altLang="fr-FR" sz="1400" b="1" baseline="-25000" dirty="0" err="1">
                <a:solidFill>
                  <a:schemeClr val="bg1"/>
                </a:solidFill>
              </a:rPr>
              <a:t>plasma</a:t>
            </a:r>
            <a:r>
              <a:rPr lang="fr-FR" altLang="fr-FR" sz="1400" b="1" dirty="0">
                <a:solidFill>
                  <a:schemeClr val="bg1"/>
                </a:solidFill>
              </a:rPr>
              <a:t> </a:t>
            </a:r>
            <a:r>
              <a:rPr lang="en-GB" altLang="fr-FR" sz="1400" b="1" dirty="0">
                <a:solidFill>
                  <a:schemeClr val="bg1"/>
                </a:solidFill>
              </a:rPr>
              <a:t>~</a:t>
            </a:r>
            <a:r>
              <a:rPr lang="fr-FR" altLang="fr-FR" sz="1400" b="1" dirty="0">
                <a:solidFill>
                  <a:schemeClr val="bg1"/>
                </a:solidFill>
              </a:rPr>
              <a:t> 5-7 MA</a:t>
            </a:r>
            <a:endParaRPr lang="en-GB" altLang="fr-FR" sz="14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620464" y="3341137"/>
            <a:ext cx="2142536" cy="139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5129" tIns="52564" rIns="105129" bIns="52564">
            <a:spAutoFit/>
          </a:bodyPr>
          <a:lstStyle>
            <a:lvl1pPr marL="342900" indent="-342900" defTabSz="7620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571500" defTabSz="7620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defTabSz="7620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714500" defTabSz="7620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286000" defTabSz="7620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GB" altLang="fr-FR" sz="1400" b="1" dirty="0" smtClean="0">
                <a:solidFill>
                  <a:schemeClr val="bg1"/>
                </a:solidFill>
                <a:latin typeface="Arial" pitchFamily="34" charset="0"/>
              </a:rPr>
              <a:t>ITER (35 countries)</a:t>
            </a:r>
            <a:endParaRPr lang="en-GB" altLang="fr-FR" sz="1400" b="1" dirty="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GB" altLang="fr-FR" sz="1400" b="1" dirty="0" err="1">
                <a:solidFill>
                  <a:schemeClr val="bg1"/>
                </a:solidFill>
                <a:latin typeface="Arial" pitchFamily="34" charset="0"/>
              </a:rPr>
              <a:t>V</a:t>
            </a:r>
            <a:r>
              <a:rPr lang="en-GB" altLang="fr-FR" sz="1400" b="1" baseline="-25000" dirty="0" err="1">
                <a:solidFill>
                  <a:schemeClr val="bg1"/>
                </a:solidFill>
                <a:latin typeface="Arial" pitchFamily="34" charset="0"/>
              </a:rPr>
              <a:t>plasma</a:t>
            </a:r>
            <a:r>
              <a:rPr lang="en-GB" altLang="fr-FR" sz="1400" b="1" dirty="0">
                <a:solidFill>
                  <a:schemeClr val="bg1"/>
                </a:solidFill>
                <a:latin typeface="Arial" pitchFamily="34" charset="0"/>
              </a:rPr>
              <a:t>     830 m</a:t>
            </a:r>
            <a:r>
              <a:rPr lang="en-GB" altLang="fr-FR" sz="1400" b="1" baseline="30000" dirty="0">
                <a:solidFill>
                  <a:schemeClr val="bg1"/>
                </a:solidFill>
                <a:latin typeface="Arial" pitchFamily="34" charset="0"/>
              </a:rPr>
              <a:t>3</a:t>
            </a:r>
          </a:p>
          <a:p>
            <a:pPr>
              <a:lnSpc>
                <a:spcPct val="120000"/>
              </a:lnSpc>
            </a:pPr>
            <a:r>
              <a:rPr lang="en-GB" altLang="fr-FR" sz="1400" b="1" dirty="0" err="1">
                <a:solidFill>
                  <a:schemeClr val="bg1"/>
                </a:solidFill>
                <a:latin typeface="Arial" pitchFamily="34" charset="0"/>
              </a:rPr>
              <a:t>P</a:t>
            </a:r>
            <a:r>
              <a:rPr lang="en-GB" altLang="fr-FR" sz="1400" b="1" baseline="-25000" dirty="0" err="1">
                <a:solidFill>
                  <a:schemeClr val="bg1"/>
                </a:solidFill>
                <a:latin typeface="Arial" pitchFamily="34" charset="0"/>
              </a:rPr>
              <a:t>fusion</a:t>
            </a:r>
            <a:r>
              <a:rPr lang="en-GB" altLang="fr-FR" sz="1400" b="1" dirty="0">
                <a:solidFill>
                  <a:schemeClr val="bg1"/>
                </a:solidFill>
                <a:latin typeface="Arial" pitchFamily="34" charset="0"/>
              </a:rPr>
              <a:t>    ~500 MW</a:t>
            </a:r>
          </a:p>
          <a:p>
            <a:pPr>
              <a:lnSpc>
                <a:spcPct val="120000"/>
              </a:lnSpc>
            </a:pPr>
            <a:r>
              <a:rPr lang="en-GB" altLang="fr-FR" sz="1400" b="1" dirty="0" err="1">
                <a:solidFill>
                  <a:schemeClr val="bg1"/>
                </a:solidFill>
                <a:latin typeface="Arial" pitchFamily="34" charset="0"/>
              </a:rPr>
              <a:t>P</a:t>
            </a:r>
            <a:r>
              <a:rPr lang="en-GB" altLang="fr-FR" sz="1400" b="1" baseline="-25000" dirty="0" err="1">
                <a:solidFill>
                  <a:schemeClr val="bg1"/>
                </a:solidFill>
                <a:latin typeface="Arial" pitchFamily="34" charset="0"/>
              </a:rPr>
              <a:t>chauffage</a:t>
            </a:r>
            <a:r>
              <a:rPr lang="en-GB" altLang="fr-FR" sz="1400" b="1" dirty="0">
                <a:solidFill>
                  <a:schemeClr val="bg1"/>
                </a:solidFill>
                <a:latin typeface="Arial" pitchFamily="34" charset="0"/>
              </a:rPr>
              <a:t> ~ 50 MW </a:t>
            </a:r>
          </a:p>
          <a:p>
            <a:pPr>
              <a:lnSpc>
                <a:spcPct val="120000"/>
              </a:lnSpc>
            </a:pPr>
            <a:r>
              <a:rPr lang="en-GB" altLang="fr-FR" sz="1400" b="1" dirty="0" err="1">
                <a:solidFill>
                  <a:schemeClr val="bg1"/>
                </a:solidFill>
                <a:latin typeface="Arial" pitchFamily="34" charset="0"/>
              </a:rPr>
              <a:t>T</a:t>
            </a:r>
            <a:r>
              <a:rPr lang="en-GB" altLang="fr-FR" sz="1400" b="1" baseline="-25000" dirty="0" err="1">
                <a:solidFill>
                  <a:schemeClr val="bg1"/>
                </a:solidFill>
                <a:latin typeface="Arial" pitchFamily="34" charset="0"/>
              </a:rPr>
              <a:t>plasma</a:t>
            </a:r>
            <a:r>
              <a:rPr lang="en-GB" altLang="fr-FR" sz="1400" b="1" baseline="-25000" dirty="0">
                <a:solidFill>
                  <a:schemeClr val="bg1"/>
                </a:solidFill>
                <a:latin typeface="Arial" pitchFamily="34" charset="0"/>
              </a:rPr>
              <a:t>     </a:t>
            </a:r>
            <a:r>
              <a:rPr lang="en-GB" altLang="fr-FR" sz="1400" b="1" dirty="0" smtClean="0">
                <a:solidFill>
                  <a:schemeClr val="bg1"/>
                </a:solidFill>
                <a:latin typeface="Arial" pitchFamily="34" charset="0"/>
              </a:rPr>
              <a:t>&gt; 400 s</a:t>
            </a:r>
          </a:p>
        </p:txBody>
      </p:sp>
      <p:pic>
        <p:nvPicPr>
          <p:cNvPr id="10" name="Picture 2" descr="C:\Users\Bob\Desktop\Tok_Photo_book_blac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064" y="301784"/>
            <a:ext cx="3666536" cy="316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Bob\Desktop\DG PRESENTATIONS\je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7339" y="1229832"/>
            <a:ext cx="2080864" cy="214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Bob\Desktop\DG PRESENTATIONS\T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69" y="1685536"/>
            <a:ext cx="1611869" cy="155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58316"/>
            <a:ext cx="9144000" cy="85725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GB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Size matters</a:t>
            </a:r>
            <a:endParaRPr lang="en-GB" sz="6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9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:\0_En cours\JAEA pRESENTATION_05_12\pixes\Tokamak_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-476250"/>
            <a:ext cx="5401212" cy="540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28600" y="1276350"/>
            <a:ext cx="3999756" cy="2857499"/>
          </a:xfrm>
          <a:noFill/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demonstrate the scientific and technological feasibility of fusion power for peaceful purposes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 sz="1000" b="1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ITER is the only magnetic fusion device under construction aimed to produce a burning plasma.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 sz="1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Input (</a:t>
            </a:r>
            <a:r>
              <a:rPr lang="en-GB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heating power): </a:t>
            </a:r>
            <a:r>
              <a:rPr lang="en-GB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50 MW </a:t>
            </a:r>
            <a:endParaRPr lang="en-GB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Output (fusion power): </a:t>
            </a:r>
            <a:r>
              <a:rPr lang="en-GB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500 MW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 sz="26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3999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mission</a:t>
            </a:r>
            <a:endParaRPr lang="fr-FR" sz="6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26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3244</TotalTime>
  <Words>2045</Words>
  <Application>Microsoft Office PowerPoint</Application>
  <PresentationFormat>On-screen Show (16:9)</PresentationFormat>
  <Paragraphs>288</Paragraphs>
  <Slides>46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Size matters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Electrical network</vt:lpstr>
      <vt:lpstr>PowerPoint Presentation</vt:lpstr>
      <vt:lpstr>PowerPoint Presentation</vt:lpstr>
      <vt:lpstr>PowerPoint Presentation</vt:lpstr>
      <vt:lpstr>Cooling water systems</vt:lpstr>
      <vt:lpstr>PowerPoint Presentation</vt:lpstr>
      <vt:lpstr>Who manufactures what? The ITER Members share all intellectual property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ITER worksite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Arnoux Robert</dc:creator>
  <cp:lastModifiedBy>Coblentz Laban</cp:lastModifiedBy>
  <cp:revision>342</cp:revision>
  <dcterms:created xsi:type="dcterms:W3CDTF">2006-08-16T00:00:00Z</dcterms:created>
  <dcterms:modified xsi:type="dcterms:W3CDTF">2018-11-07T10:10:11Z</dcterms:modified>
</cp:coreProperties>
</file>