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4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5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6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7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8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0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1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2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3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4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5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6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7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28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29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30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31.xml" ContentType="application/vnd.openxmlformats-officedocument.theme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2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3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4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35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6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37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38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39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0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41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theme/theme42.xml" ContentType="application/vnd.openxmlformats-officedocument.theme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43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theme/theme44.xml" ContentType="application/vnd.openxmlformats-officedocument.theme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45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theme/theme46.xml" ContentType="application/vnd.openxmlformats-officedocument.theme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theme/theme47.xml" ContentType="application/vnd.openxmlformats-officedocument.theme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48.xml" ContentType="application/vnd.openxmlformats-officedocument.theme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theme/theme49.xml" ContentType="application/vnd.openxmlformats-officedocument.theme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theme/theme50.xml" ContentType="application/vnd.openxmlformats-officedocument.theme+xml"/>
  <Override PartName="/ppt/theme/theme5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4068" r:id="rId3"/>
    <p:sldMasterId id="2147484080" r:id="rId4"/>
    <p:sldMasterId id="2147484095" r:id="rId5"/>
    <p:sldMasterId id="2147484110" r:id="rId6"/>
    <p:sldMasterId id="2147484210" r:id="rId7"/>
    <p:sldMasterId id="2147484274" r:id="rId8"/>
    <p:sldMasterId id="2147484289" r:id="rId9"/>
    <p:sldMasterId id="2147484304" r:id="rId10"/>
    <p:sldMasterId id="2147484319" r:id="rId11"/>
    <p:sldMasterId id="2147484333" r:id="rId12"/>
    <p:sldMasterId id="2147484364" r:id="rId13"/>
    <p:sldMasterId id="2147484379" r:id="rId14"/>
    <p:sldMasterId id="2147484394" r:id="rId15"/>
    <p:sldMasterId id="2147484407" r:id="rId16"/>
    <p:sldMasterId id="2147484420" r:id="rId17"/>
    <p:sldMasterId id="2147484433" r:id="rId18"/>
    <p:sldMasterId id="2147484448" r:id="rId19"/>
    <p:sldMasterId id="2147485662" r:id="rId20"/>
    <p:sldMasterId id="2147487376" r:id="rId21"/>
    <p:sldMasterId id="2147495113" r:id="rId22"/>
    <p:sldMasterId id="2147495149" r:id="rId23"/>
    <p:sldMasterId id="2147495673" r:id="rId24"/>
    <p:sldMasterId id="2147495685" r:id="rId25"/>
    <p:sldMasterId id="2147495697" r:id="rId26"/>
    <p:sldMasterId id="2147495733" r:id="rId27"/>
    <p:sldMasterId id="2147496733" r:id="rId28"/>
    <p:sldMasterId id="2147498245" r:id="rId29"/>
    <p:sldMasterId id="2147498259" r:id="rId30"/>
    <p:sldMasterId id="2147498273" r:id="rId31"/>
    <p:sldMasterId id="2147498285" r:id="rId32"/>
    <p:sldMasterId id="2147498297" r:id="rId33"/>
    <p:sldMasterId id="2147498309" r:id="rId34"/>
    <p:sldMasterId id="2147501969" r:id="rId35"/>
    <p:sldMasterId id="2147501981" r:id="rId36"/>
    <p:sldMasterId id="2147501993" r:id="rId37"/>
    <p:sldMasterId id="2147502005" r:id="rId38"/>
    <p:sldMasterId id="2147502078" r:id="rId39"/>
    <p:sldMasterId id="2147502090" r:id="rId40"/>
    <p:sldMasterId id="2147502126" r:id="rId41"/>
    <p:sldMasterId id="2147502138" r:id="rId42"/>
    <p:sldMasterId id="2147502174" r:id="rId43"/>
    <p:sldMasterId id="2147502222" r:id="rId44"/>
    <p:sldMasterId id="2147502234" r:id="rId45"/>
    <p:sldMasterId id="2147502259" r:id="rId46"/>
    <p:sldMasterId id="2147502272" r:id="rId47"/>
    <p:sldMasterId id="2147502283" r:id="rId48"/>
    <p:sldMasterId id="2147502294" r:id="rId49"/>
    <p:sldMasterId id="2147502306" r:id="rId50"/>
  </p:sldMasterIdLst>
  <p:notesMasterIdLst>
    <p:notesMasterId r:id="rId93"/>
  </p:notesMasterIdLst>
  <p:sldIdLst>
    <p:sldId id="1021" r:id="rId51"/>
    <p:sldId id="980" r:id="rId52"/>
    <p:sldId id="961" r:id="rId53"/>
    <p:sldId id="962" r:id="rId54"/>
    <p:sldId id="1000" r:id="rId55"/>
    <p:sldId id="1001" r:id="rId56"/>
    <p:sldId id="1002" r:id="rId57"/>
    <p:sldId id="978" r:id="rId58"/>
    <p:sldId id="966" r:id="rId59"/>
    <p:sldId id="972" r:id="rId60"/>
    <p:sldId id="1024" r:id="rId61"/>
    <p:sldId id="1013" r:id="rId62"/>
    <p:sldId id="1014" r:id="rId63"/>
    <p:sldId id="1015" r:id="rId64"/>
    <p:sldId id="1016" r:id="rId65"/>
    <p:sldId id="974" r:id="rId66"/>
    <p:sldId id="989" r:id="rId67"/>
    <p:sldId id="975" r:id="rId68"/>
    <p:sldId id="995" r:id="rId69"/>
    <p:sldId id="984" r:id="rId70"/>
    <p:sldId id="976" r:id="rId71"/>
    <p:sldId id="1003" r:id="rId72"/>
    <p:sldId id="968" r:id="rId73"/>
    <p:sldId id="969" r:id="rId74"/>
    <p:sldId id="990" r:id="rId75"/>
    <p:sldId id="999" r:id="rId76"/>
    <p:sldId id="996" r:id="rId77"/>
    <p:sldId id="986" r:id="rId78"/>
    <p:sldId id="1017" r:id="rId79"/>
    <p:sldId id="1005" r:id="rId80"/>
    <p:sldId id="983" r:id="rId81"/>
    <p:sldId id="1019" r:id="rId82"/>
    <p:sldId id="970" r:id="rId83"/>
    <p:sldId id="1007" r:id="rId84"/>
    <p:sldId id="1009" r:id="rId85"/>
    <p:sldId id="1011" r:id="rId86"/>
    <p:sldId id="1004" r:id="rId87"/>
    <p:sldId id="1012" r:id="rId88"/>
    <p:sldId id="971" r:id="rId89"/>
    <p:sldId id="979" r:id="rId90"/>
    <p:sldId id="1020" r:id="rId91"/>
    <p:sldId id="1022" r:id="rId92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8A6"/>
    <a:srgbClr val="A1317C"/>
    <a:srgbClr val="C33B96"/>
    <a:srgbClr val="0000FF"/>
    <a:srgbClr val="006600"/>
    <a:srgbClr val="339933"/>
    <a:srgbClr val="467655"/>
    <a:srgbClr val="83B592"/>
    <a:srgbClr val="6D6670"/>
    <a:srgbClr val="474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94316" autoAdjust="0"/>
  </p:normalViewPr>
  <p:slideViewPr>
    <p:cSldViewPr snapToGrid="0">
      <p:cViewPr varScale="1">
        <p:scale>
          <a:sx n="79" d="100"/>
          <a:sy n="79" d="100"/>
        </p:scale>
        <p:origin x="74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5.xml"/><Relationship Id="rId63" Type="http://schemas.openxmlformats.org/officeDocument/2006/relationships/slide" Target="slides/slide13.xml"/><Relationship Id="rId68" Type="http://schemas.openxmlformats.org/officeDocument/2006/relationships/slide" Target="slides/slide18.xml"/><Relationship Id="rId76" Type="http://schemas.openxmlformats.org/officeDocument/2006/relationships/slide" Target="slides/slide26.xml"/><Relationship Id="rId84" Type="http://schemas.openxmlformats.org/officeDocument/2006/relationships/slide" Target="slides/slide34.xml"/><Relationship Id="rId89" Type="http://schemas.openxmlformats.org/officeDocument/2006/relationships/slide" Target="slides/slide39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1.xml"/><Relationship Id="rId92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3.xml"/><Relationship Id="rId58" Type="http://schemas.openxmlformats.org/officeDocument/2006/relationships/slide" Target="slides/slide8.xml"/><Relationship Id="rId66" Type="http://schemas.openxmlformats.org/officeDocument/2006/relationships/slide" Target="slides/slide16.xml"/><Relationship Id="rId74" Type="http://schemas.openxmlformats.org/officeDocument/2006/relationships/slide" Target="slides/slide24.xml"/><Relationship Id="rId79" Type="http://schemas.openxmlformats.org/officeDocument/2006/relationships/slide" Target="slides/slide29.xml"/><Relationship Id="rId87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1.xml"/><Relationship Id="rId82" Type="http://schemas.openxmlformats.org/officeDocument/2006/relationships/slide" Target="slides/slide32.xml"/><Relationship Id="rId90" Type="http://schemas.openxmlformats.org/officeDocument/2006/relationships/slide" Target="slides/slide40.xml"/><Relationship Id="rId95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6.xml"/><Relationship Id="rId64" Type="http://schemas.openxmlformats.org/officeDocument/2006/relationships/slide" Target="slides/slide14.xml"/><Relationship Id="rId69" Type="http://schemas.openxmlformats.org/officeDocument/2006/relationships/slide" Target="slides/slide19.xml"/><Relationship Id="rId77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.xml"/><Relationship Id="rId72" Type="http://schemas.openxmlformats.org/officeDocument/2006/relationships/slide" Target="slides/slide22.xml"/><Relationship Id="rId80" Type="http://schemas.openxmlformats.org/officeDocument/2006/relationships/slide" Target="slides/slide30.xml"/><Relationship Id="rId85" Type="http://schemas.openxmlformats.org/officeDocument/2006/relationships/slide" Target="slides/slide35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9.xml"/><Relationship Id="rId67" Type="http://schemas.openxmlformats.org/officeDocument/2006/relationships/slide" Target="slides/slide1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4.xml"/><Relationship Id="rId62" Type="http://schemas.openxmlformats.org/officeDocument/2006/relationships/slide" Target="slides/slide12.xml"/><Relationship Id="rId70" Type="http://schemas.openxmlformats.org/officeDocument/2006/relationships/slide" Target="slides/slide20.xml"/><Relationship Id="rId75" Type="http://schemas.openxmlformats.org/officeDocument/2006/relationships/slide" Target="slides/slide25.xml"/><Relationship Id="rId83" Type="http://schemas.openxmlformats.org/officeDocument/2006/relationships/slide" Target="slides/slide33.xml"/><Relationship Id="rId88" Type="http://schemas.openxmlformats.org/officeDocument/2006/relationships/slide" Target="slides/slide38.xml"/><Relationship Id="rId91" Type="http://schemas.openxmlformats.org/officeDocument/2006/relationships/slide" Target="slides/slide4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2.xml"/><Relationship Id="rId60" Type="http://schemas.openxmlformats.org/officeDocument/2006/relationships/slide" Target="slides/slide10.xml"/><Relationship Id="rId65" Type="http://schemas.openxmlformats.org/officeDocument/2006/relationships/slide" Target="slides/slide15.xml"/><Relationship Id="rId73" Type="http://schemas.openxmlformats.org/officeDocument/2006/relationships/slide" Target="slides/slide23.xml"/><Relationship Id="rId78" Type="http://schemas.openxmlformats.org/officeDocument/2006/relationships/slide" Target="slides/slide28.xml"/><Relationship Id="rId81" Type="http://schemas.openxmlformats.org/officeDocument/2006/relationships/slide" Target="slides/slide31.xml"/><Relationship Id="rId86" Type="http://schemas.openxmlformats.org/officeDocument/2006/relationships/slide" Target="slides/slide36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1F17F97-62C5-4D1B-BE7C-F07A91B5DD6F}" type="datetimeFigureOut">
              <a:rPr lang="en-GB"/>
              <a:pPr>
                <a:defRPr/>
              </a:pPr>
              <a:t>16/11/2018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137E696-1B22-494F-978E-7372C4486F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424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B38E67-FE49-4291-8834-BC1B87F5C8A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44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6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9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668FD2FC-670D-4CA2-AE85-65738A80686A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550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2112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08" y="683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24689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FC482358-CF69-4499-8ED4-557FC26B4196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73873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790032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6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65616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403284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197304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618944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792971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718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39819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80190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414806"/>
      </p:ext>
    </p:extLst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83876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322264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48954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00" y="669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595575729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00" y="669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69381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EA463178-CDA1-4DBD-9365-930C8529665E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567692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217165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58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9642750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76680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86994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F5E89E0A-36A6-453E-9617-4DD5F19F65FB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3280"/>
      </p:ext>
    </p:extLst>
  </p:cSld>
  <p:clrMapOvr>
    <a:masterClrMapping/>
  </p:clrMapOvr>
  <p:transition spd="slow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940289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055595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69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597250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508213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9542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061084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53842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91" y="650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356281676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91" y="650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46481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72F9ABC5-C90D-4554-A873-D6F3AEAB72D8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8969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081677"/>
      </p:ext>
    </p:extLst>
  </p:cSld>
  <p:clrMapOvr>
    <a:masterClrMapping/>
  </p:clrMapOvr>
  <p:transition spd="slow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28259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75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752569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067231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338815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99693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670324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86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617373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214887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074931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34867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7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872506"/>
      </p:ext>
    </p:extLst>
  </p:cSld>
  <p:clrMapOvr>
    <a:masterClrMapping/>
  </p:clrMapOvr>
  <p:transition spd="slow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206953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Page </a:t>
            </a:r>
            <a:fld id="{49222924-F3FE-476C-A386-612E870762F8}" type="slidenum">
              <a:rPr kumimoji="0" lang="en-GB" sz="1000" b="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FFFFFF"/>
              </a:solidFill>
            </a:endParaRPr>
          </a:p>
        </p:txBody>
      </p:sp>
      <p:pic>
        <p:nvPicPr>
          <p:cNvPr id="4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dirty="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CETE, Univ. de Provence, Marseille, 30 </a:t>
            </a:r>
            <a:r>
              <a:rPr kumimoji="0" lang="en-US" altLang="ja-JP" sz="1200" dirty="0" err="1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juin</a:t>
            </a:r>
            <a:r>
              <a:rPr kumimoji="0" lang="en-US" altLang="ja-JP" sz="1200" dirty="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 2011 </a:t>
            </a:r>
            <a:r>
              <a:rPr kumimoji="0" lang="en-US" sz="1200" dirty="0" smtClean="0">
                <a:solidFill>
                  <a:srgbClr val="333399"/>
                </a:solidFill>
                <a:latin typeface="Arial" pitchFamily="34" charset="0"/>
              </a:rPr>
              <a:t>(ITER_D_4GG4H7)</a:t>
            </a:r>
            <a:endParaRPr kumimoji="0" lang="en-GB" altLang="ja-JP" sz="120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9565255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243940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56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5517314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295225"/>
      </p:ext>
    </p:extLst>
  </p:cSld>
  <p:clrMapOvr>
    <a:masterClrMapping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964118"/>
      </p:ext>
    </p:extLst>
  </p:cSld>
  <p:clrMapOvr>
    <a:masterClrMapping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794371"/>
      </p:ext>
    </p:extLst>
  </p:cSld>
  <p:clrMapOvr>
    <a:masterClrMapping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468815"/>
      </p:ext>
    </p:extLst>
  </p:cSld>
  <p:clrMapOvr>
    <a:masterClrMapping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67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9313028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4068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040035"/>
      </p:ext>
    </p:extLst>
  </p:cSld>
  <p:clrMapOvr>
    <a:masterClrMapping/>
  </p:clrMapOvr>
  <p:transition spd="slow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346526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78932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80" y="629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543589841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062178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80" y="629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751408585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648"/>
            <a:ext cx="2133600" cy="365125"/>
          </a:xfrm>
          <a:prstGeom prst="rect">
            <a:avLst/>
          </a:prstGeom>
        </p:spPr>
        <p:txBody>
          <a:bodyPr/>
          <a:lstStyle>
            <a:lvl1pPr algn="just" eaLnBrk="0" hangingPunct="0">
              <a:lnSpc>
                <a:spcPts val="2300"/>
              </a:lnSpc>
              <a:buClr>
                <a:srgbClr val="FFFFFF"/>
              </a:buClr>
              <a:defRPr kumimoji="1" sz="20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771EA597-F0B7-4318-9CF0-63E99F07F81A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648"/>
            <a:ext cx="2895600" cy="365125"/>
          </a:xfrm>
          <a:prstGeom prst="rect">
            <a:avLst/>
          </a:prstGeom>
        </p:spPr>
        <p:txBody>
          <a:bodyPr/>
          <a:lstStyle>
            <a:lvl1pPr algn="just" eaLnBrk="0" hangingPunct="0">
              <a:lnSpc>
                <a:spcPts val="2300"/>
              </a:lnSpc>
              <a:buClr>
                <a:srgbClr val="FFFFFF"/>
              </a:buClr>
              <a:defRPr kumimoji="1" sz="20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648"/>
            <a:ext cx="2133600" cy="365125"/>
          </a:xfrm>
          <a:prstGeom prst="rect">
            <a:avLst/>
          </a:prstGeom>
        </p:spPr>
        <p:txBody>
          <a:bodyPr/>
          <a:lstStyle>
            <a:lvl1pPr algn="just" eaLnBrk="0" hangingPunct="0">
              <a:lnSpc>
                <a:spcPts val="2300"/>
              </a:lnSpc>
              <a:buClr>
                <a:srgbClr val="FFFFFF"/>
              </a:buClr>
              <a:defRPr kumimoji="1" sz="20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AC9BDE1A-E626-4154-ADB0-84FEAFB82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5833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61FABCF3-326C-4F10-9783-0D34223662ED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634849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96566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5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363351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92869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130490"/>
      </p:ext>
    </p:extLst>
  </p:cSld>
  <p:clrMapOvr>
    <a:masterClrMapping/>
  </p:clrMapOvr>
  <p:transition spd="slow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712403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408773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42168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65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918602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607921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793931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004424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406223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71" y="610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415991518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71" y="610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11583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058947"/>
      </p:ext>
    </p:extLst>
  </p:cSld>
  <p:clrMapOvr>
    <a:masterClrMapping/>
  </p:clrMapOvr>
  <p:transition spd="slow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B78CDDDE-0A8A-4F57-A00D-2D9C2AEEA862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619199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84977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5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169253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949374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530533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12537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59054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63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0725706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09551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18480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593296"/>
      </p:ext>
    </p:extLst>
  </p:cSld>
  <p:clrMapOvr>
    <a:masterClrMapping/>
  </p:clrMapOvr>
  <p:transition spd="slow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726522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995216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49" y="583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396984765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49" y="583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339339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0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8485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150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5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665125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989138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989138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18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925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87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84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230304"/>
      </p:ext>
    </p:extLst>
  </p:cSld>
  <p:clrMapOvr>
    <a:masterClrMapping/>
  </p:clrMapOvr>
  <p:transition spd="slow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4934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63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3274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794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9195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888" y="609600"/>
            <a:ext cx="2017712" cy="54943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609600"/>
            <a:ext cx="5900738" cy="54943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8066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9750" y="609600"/>
            <a:ext cx="8070850" cy="5494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1488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0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559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0225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5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61980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989138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989138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4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7346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336706"/>
      </p:ext>
    </p:extLst>
  </p:cSld>
  <p:clrMapOvr>
    <a:masterClrMapping/>
  </p:clrMapOvr>
  <p:transition spd="slow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018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022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3836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63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472156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156415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800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888" y="609600"/>
            <a:ext cx="2017712" cy="54943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609600"/>
            <a:ext cx="5900738" cy="54943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913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9750" y="609600"/>
            <a:ext cx="8070850" cy="5494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58002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0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7108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4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93656"/>
      </p:ext>
    </p:extLst>
  </p:cSld>
  <p:clrMapOvr>
    <a:masterClrMapping/>
  </p:clrMapOvr>
  <p:transition spd="slow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5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1049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989138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989138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5886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5381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0697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24669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63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840029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1853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8208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888" y="609600"/>
            <a:ext cx="2017712" cy="54943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609600"/>
            <a:ext cx="5900738" cy="54943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5007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9750" y="609600"/>
            <a:ext cx="8070850" cy="5494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930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21218"/>
      </p:ext>
    </p:extLst>
  </p:cSld>
  <p:clrMapOvr>
    <a:masterClrMapping/>
  </p:clrMapOvr>
  <p:transition spd="slow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F0AF1BA1-99D1-4141-88D5-58652FFEB4C9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021025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874302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5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9162906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588704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842839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793026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542342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63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598862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93711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07898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9237F741-EF9C-449B-A81A-43CA786E66FE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10716"/>
      </p:ext>
    </p:extLst>
  </p:cSld>
  <p:clrMapOvr>
    <a:masterClrMapping/>
  </p:clrMapOvr>
  <p:transition spd="slow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56254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885562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37" y="583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420133607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37" y="583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878715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E8A05BF0-E885-4687-8BB8-9532DEFA4C17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332520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998687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4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992802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403280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559988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1335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619168"/>
      </p:ext>
    </p:extLst>
  </p:cSld>
  <p:clrMapOvr>
    <a:masterClrMapping/>
  </p:clrMapOvr>
  <p:transition spd="slow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931172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63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1090663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978009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238562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43108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08089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37" y="583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420723243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37" y="583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2259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E2CD9408-EC8E-4DF1-ACA2-FDE043F6343F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49137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00245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7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869254"/>
      </p:ext>
    </p:extLst>
  </p:cSld>
  <p:clrMapOvr>
    <a:masterClrMapping/>
  </p:clrMapOvr>
  <p:transition spd="slow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4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833317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27038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942461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602567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509149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60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795731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594729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371532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30591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63333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340994"/>
      </p:ext>
    </p:extLst>
  </p:cSld>
  <p:clrMapOvr>
    <a:masterClrMapping/>
  </p:clrMapOvr>
  <p:transition spd="slow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22" y="551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4144490160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22" y="551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784121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0381B8B8-44C7-4ADD-ABA1-CC5A7DBD3676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720860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62608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4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2953601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361263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109232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596358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483442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575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153606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496901"/>
      </p:ext>
    </p:extLst>
  </p:cSld>
  <p:clrMapOvr>
    <a:masterClrMapping/>
  </p:clrMapOvr>
  <p:transition spd="slow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178538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601648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424693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887797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09" y="525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429676487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09" y="525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147424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8AA06658-CE87-4D54-A5FF-023EC7F82588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50489"/>
      </p:ext>
    </p:extLst>
  </p:cSld>
  <p:clrMapOvr>
    <a:masterClrMapping/>
  </p:clrMapOvr>
  <p:transition spd="slow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860357"/>
      </p:ext>
    </p:extLst>
  </p:cSld>
  <p:clrMapOvr>
    <a:masterClrMapping/>
  </p:clrMapOvr>
  <p:transition spd="slow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75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912912"/>
      </p:ext>
    </p:extLst>
  </p:cSld>
  <p:clrMapOvr>
    <a:masterClrMapping/>
  </p:clrMapOvr>
  <p:transition spd="slow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725416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9260"/>
      </p:ext>
    </p:extLst>
  </p:cSld>
  <p:clrMapOvr>
    <a:masterClrMapping/>
  </p:clrMapOvr>
  <p:transition spd="slow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674267"/>
      </p:ext>
    </p:extLst>
  </p:cSld>
  <p:clrMapOvr>
    <a:masterClrMapping/>
  </p:clrMapOvr>
  <p:transition spd="slow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37789"/>
      </p:ext>
    </p:extLst>
  </p:cSld>
  <p:clrMapOvr>
    <a:masterClrMapping/>
  </p:clrMapOvr>
  <p:transition spd="slow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892803"/>
      </p:ext>
    </p:extLst>
  </p:cSld>
  <p:clrMapOvr>
    <a:masterClrMapping/>
  </p:clrMapOvr>
  <p:transition spd="slow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86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634656"/>
      </p:ext>
    </p:extLst>
  </p:cSld>
  <p:clrMapOvr>
    <a:masterClrMapping/>
  </p:clrMapOvr>
  <p:transition spd="slow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1950859"/>
      </p:ext>
    </p:extLst>
  </p:cSld>
  <p:clrMapOvr>
    <a:masterClrMapping/>
  </p:clrMapOvr>
  <p:transition spd="slow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540814"/>
      </p:ext>
    </p:extLst>
  </p:cSld>
  <p:clrMapOvr>
    <a:masterClrMapping/>
  </p:clrMapOvr>
  <p:transition spd="slow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779356"/>
      </p:ext>
    </p:extLst>
  </p:cSld>
  <p:clrMapOvr>
    <a:masterClrMapping/>
  </p:clrMapOvr>
  <p:transition spd="slow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F61F84B7-FD1D-45C4-B89F-5A6F7AD15953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77108"/>
      </p:ext>
    </p:extLst>
  </p:cSld>
  <p:clrMapOvr>
    <a:masterClrMapping/>
  </p:clrMapOvr>
  <p:transition spd="slow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185888"/>
      </p:ext>
    </p:extLst>
  </p:cSld>
  <p:clrMapOvr>
    <a:masterClrMapping/>
  </p:clrMapOvr>
  <p:transition spd="slow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83654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661336"/>
      </p:ext>
    </p:extLst>
  </p:cSld>
  <p:clrMapOvr>
    <a:masterClrMapping/>
  </p:clrMapOvr>
  <p:transition spd="slow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44644"/>
      </p:ext>
    </p:extLst>
  </p:cSld>
  <p:clrMapOvr>
    <a:masterClrMapping/>
  </p:clrMapOvr>
  <p:transition spd="slow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169832"/>
      </p:ext>
    </p:extLst>
  </p:cSld>
  <p:clrMapOvr>
    <a:masterClrMapping/>
  </p:clrMapOvr>
  <p:transition spd="slow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22979"/>
      </p:ext>
    </p:extLst>
  </p:cSld>
  <p:clrMapOvr>
    <a:masterClrMapping/>
  </p:clrMapOvr>
  <p:transition spd="slow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817949"/>
      </p:ext>
    </p:extLst>
  </p:cSld>
  <p:clrMapOvr>
    <a:masterClrMapping/>
  </p:clrMapOvr>
  <p:transition spd="slow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401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749592"/>
      </p:ext>
    </p:extLst>
  </p:cSld>
  <p:clrMapOvr>
    <a:masterClrMapping/>
  </p:clrMapOvr>
  <p:transition spd="slow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519643"/>
      </p:ext>
    </p:extLst>
  </p:cSld>
  <p:clrMapOvr>
    <a:masterClrMapping/>
  </p:clrMapOvr>
  <p:transition spd="slow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226612"/>
      </p:ext>
    </p:extLst>
  </p:cSld>
  <p:clrMapOvr>
    <a:masterClrMapping/>
  </p:clrMapOvr>
  <p:transition spd="slow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705737"/>
      </p:ext>
    </p:extLst>
  </p:cSld>
  <p:clrMapOvr>
    <a:masterClrMapping/>
  </p:clrMapOvr>
  <p:transition spd="slow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90800" y="6477298"/>
            <a:ext cx="571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R. Mitteau - </a:t>
            </a:r>
            <a:r>
              <a:rPr lang="en-GB" sz="1000" b="1" dirty="0" err="1" smtClean="0">
                <a:solidFill>
                  <a:srgbClr val="000000"/>
                </a:solidFill>
                <a:latin typeface="Verdana" pitchFamily="34" charset="0"/>
              </a:rPr>
              <a:t>5rd</a:t>
            </a: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 Karlsruhe International School on Fusion Technologies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t>Page </a:t>
            </a:r>
            <a:fld id="{ED14697F-F80F-4C5A-8A84-66ABE6C59317}" type="slidenum"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smtClean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490498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565635"/>
            <a:ext cx="7772400" cy="5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879723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5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75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736129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86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453129"/>
      </p:ext>
    </p:extLst>
  </p:cSld>
  <p:clrMapOvr>
    <a:masterClrMapping/>
  </p:clrMapOvr>
  <p:transition spd="slow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9578263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91478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6037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430" y="584528"/>
            <a:ext cx="5141152" cy="5232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0657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431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89864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4990"/>
            <a:ext cx="370967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5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455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28"/>
            <a:ext cx="370967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199867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5321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6251" y="622016"/>
            <a:ext cx="615553" cy="50488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196850"/>
            <a:ext cx="5848350" cy="5899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361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90800" y="6477298"/>
            <a:ext cx="571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R. Mitteau - </a:t>
            </a:r>
            <a:r>
              <a:rPr lang="en-GB" sz="1000" b="1" dirty="0" err="1" smtClean="0">
                <a:solidFill>
                  <a:srgbClr val="000000"/>
                </a:solidFill>
                <a:latin typeface="Verdana" pitchFamily="34" charset="0"/>
              </a:rPr>
              <a:t>5rd</a:t>
            </a: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 Karlsruhe International School on Fusion Technologies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t>Page </a:t>
            </a:r>
            <a:fld id="{D5E49E94-8B85-4904-9FE7-519F7CF990F6}" type="slidenum"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smtClean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490498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565635"/>
            <a:ext cx="7772400" cy="5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95633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073895"/>
      </p:ext>
    </p:extLst>
  </p:cSld>
  <p:clrMapOvr>
    <a:masterClrMapping/>
  </p:clrMapOvr>
  <p:transition spd="slow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5019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9578263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71609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910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430" y="584528"/>
            <a:ext cx="5141152" cy="5232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159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4991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11898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4990"/>
            <a:ext cx="370967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5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76085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28"/>
            <a:ext cx="370967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28087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1863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6251" y="622016"/>
            <a:ext cx="615553" cy="50488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196850"/>
            <a:ext cx="5848350" cy="5899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59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3574"/>
      </p:ext>
    </p:extLst>
  </p:cSld>
  <p:clrMapOvr>
    <a:masterClrMapping/>
  </p:clrMapOvr>
  <p:transition spd="slow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90800" y="6477298"/>
            <a:ext cx="571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R. Mitteau - </a:t>
            </a:r>
            <a:r>
              <a:rPr lang="en-GB" sz="1000" b="1" dirty="0" err="1" smtClean="0">
                <a:solidFill>
                  <a:srgbClr val="000000"/>
                </a:solidFill>
                <a:latin typeface="Verdana" pitchFamily="34" charset="0"/>
              </a:rPr>
              <a:t>5rd</a:t>
            </a: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 Karlsruhe International School on Fusion Technologies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t>Page </a:t>
            </a:r>
            <a:fld id="{87F518EB-C8FE-4A64-9EDE-65ACF87041B0}" type="slidenum"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smtClean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490498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565635"/>
            <a:ext cx="7772400" cy="5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81063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0121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9578263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029241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751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430" y="584528"/>
            <a:ext cx="5141152" cy="5232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5309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6687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15563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4990"/>
            <a:ext cx="370967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5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78268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28"/>
            <a:ext cx="370967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20992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01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968232"/>
      </p:ext>
    </p:extLst>
  </p:cSld>
  <p:clrMapOvr>
    <a:masterClrMapping/>
  </p:clrMapOvr>
  <p:transition spd="slow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6251" y="622016"/>
            <a:ext cx="615553" cy="50488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196850"/>
            <a:ext cx="5848350" cy="5899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1571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90800" y="6477298"/>
            <a:ext cx="571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R. Mitteau - </a:t>
            </a:r>
            <a:r>
              <a:rPr lang="en-GB" sz="1000" b="1" dirty="0" err="1" smtClean="0">
                <a:solidFill>
                  <a:srgbClr val="000000"/>
                </a:solidFill>
                <a:latin typeface="Verdana" pitchFamily="34" charset="0"/>
              </a:rPr>
              <a:t>5rd</a:t>
            </a: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 Karlsruhe International School on Fusion Technologies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t>Page </a:t>
            </a:r>
            <a:fld id="{0CCB5922-10C9-4B96-861F-79B7E99AE37B}" type="slidenum"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smtClean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490498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565635"/>
            <a:ext cx="7772400" cy="5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005773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01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9578263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408738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407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430" y="584528"/>
            <a:ext cx="5141152" cy="5232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6817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7394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51726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4990"/>
            <a:ext cx="370967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5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53797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28"/>
            <a:ext cx="370967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814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C0435351-E487-4A41-902E-CC0B7005E5D4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357445"/>
      </p:ext>
    </p:extLst>
  </p:cSld>
  <p:clrMapOvr>
    <a:masterClrMapping/>
  </p:clrMapOvr>
  <p:transition spd="med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6130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6251" y="622016"/>
            <a:ext cx="615553" cy="50488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196850"/>
            <a:ext cx="5848350" cy="5899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528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90800" y="6477298"/>
            <a:ext cx="571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R. Mitteau - </a:t>
            </a:r>
            <a:r>
              <a:rPr lang="en-GB" sz="1000" b="1" dirty="0" err="1" smtClean="0">
                <a:solidFill>
                  <a:srgbClr val="000000"/>
                </a:solidFill>
                <a:latin typeface="Verdana" pitchFamily="34" charset="0"/>
              </a:rPr>
              <a:t>5rd</a:t>
            </a: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 Karlsruhe International School on Fusion Technologies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t>Page </a:t>
            </a:r>
            <a:fld id="{B02583FB-8FE4-41A8-B2F1-B25B1CF1DAE0}" type="slidenum"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smtClean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490498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565635"/>
            <a:ext cx="7772400" cy="5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31756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5671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9578263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258795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809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430" y="584528"/>
            <a:ext cx="5141152" cy="5232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3752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0992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93226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4990"/>
            <a:ext cx="370967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5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182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488982"/>
      </p:ext>
    </p:extLst>
  </p:cSld>
  <p:clrMapOvr>
    <a:masterClrMapping/>
  </p:clrMapOvr>
  <p:transition spd="med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28"/>
            <a:ext cx="370967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68528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6958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6251" y="622016"/>
            <a:ext cx="615553" cy="50488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196850"/>
            <a:ext cx="5848350" cy="5899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91473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6ABD5360-A91D-4444-9AB8-B42B3D11F5F9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pic>
        <p:nvPicPr>
          <p:cNvPr id="4" name="Picture 4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2636838" y="6381750"/>
            <a:ext cx="58213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16</a:t>
            </a:r>
            <a:r>
              <a:rPr kumimoji="0" lang="en-US" altLang="ja-JP" sz="1100" baseline="300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th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 ITPA </a:t>
            </a:r>
            <a:r>
              <a:rPr kumimoji="0" lang="en-US" altLang="ja-JP" sz="1100" dirty="0" err="1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DivSOL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 Meeting, </a:t>
            </a:r>
            <a:r>
              <a:rPr kumimoji="0" lang="en-US" altLang="ja-JP" sz="1100" dirty="0" err="1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Juelich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, Germany,  16-19 January 2012</a:t>
            </a:r>
            <a:r>
              <a:rPr kumimoji="0" lang="en-GB" altLang="ja-JP" sz="11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n-US" sz="1100" dirty="0" smtClean="0">
                <a:solidFill>
                  <a:srgbClr val="333399"/>
                </a:solidFill>
                <a:latin typeface="Arial" charset="0"/>
              </a:rPr>
              <a:t>(ITER_D_6Y22LJ)</a:t>
            </a:r>
            <a:endParaRPr kumimoji="0" lang="en-GB" altLang="ja-JP" sz="1100" dirty="0" smtClean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4131345"/>
      </p:ext>
    </p:extLst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352205"/>
      </p:ext>
    </p:extLst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3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930369"/>
      </p:ext>
    </p:extLst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776479"/>
      </p:ext>
    </p:extLst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272128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753051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53440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69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1206461"/>
      </p:ext>
    </p:extLst>
  </p:cSld>
  <p:clrMapOvr>
    <a:masterClrMapping/>
  </p:clrMapOvr>
  <p:transition spd="med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535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207605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6567571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331614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69959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289" y="485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fr-FR" noProof="0" smtClean="0"/>
          </a:p>
        </p:txBody>
      </p:sp>
    </p:spTree>
    <p:extLst>
      <p:ext uri="{BB962C8B-B14F-4D97-AF65-F5344CB8AC3E}">
        <p14:creationId xmlns:p14="http://schemas.microsoft.com/office/powerpoint/2010/main" val="2103085341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385888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3D5F8529-7C3A-4B2D-A60C-C1CD7E4C0A00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pic>
        <p:nvPicPr>
          <p:cNvPr id="4" name="Picture 4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2636838" y="6381750"/>
            <a:ext cx="58213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16</a:t>
            </a:r>
            <a:r>
              <a:rPr kumimoji="0" lang="en-US" altLang="ja-JP" sz="1100" baseline="300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th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 ITPA </a:t>
            </a:r>
            <a:r>
              <a:rPr kumimoji="0" lang="en-US" altLang="ja-JP" sz="1100" dirty="0" err="1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DivSOL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 Meeting, </a:t>
            </a:r>
            <a:r>
              <a:rPr kumimoji="0" lang="en-US" altLang="ja-JP" sz="1100" dirty="0" err="1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Juelich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, Germany,  16-19 January 2012</a:t>
            </a:r>
            <a:r>
              <a:rPr kumimoji="0" lang="en-GB" altLang="ja-JP" sz="11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n-US" sz="1100" dirty="0" smtClean="0">
                <a:solidFill>
                  <a:srgbClr val="333399"/>
                </a:solidFill>
                <a:latin typeface="Arial" charset="0"/>
              </a:rPr>
              <a:t>(ITER_D_6Y22LJ)</a:t>
            </a:r>
            <a:endParaRPr kumimoji="0" lang="en-GB" altLang="ja-JP" sz="1100" dirty="0" smtClean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1766221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906685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3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808988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84800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480983"/>
      </p:ext>
    </p:extLst>
  </p:cSld>
  <p:clrMapOvr>
    <a:masterClrMapping/>
  </p:clrMapOvr>
  <p:transition spd="med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796986"/>
      </p:ext>
    </p:extLst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816160"/>
      </p:ext>
    </p:extLst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523557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49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963264"/>
      </p:ext>
    </p:extLst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989583"/>
      </p:ext>
    </p:extLst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649403"/>
      </p:ext>
    </p:extLst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839386"/>
      </p:ext>
    </p:extLst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267" y="441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fr-FR" noProof="0" smtClean="0"/>
          </a:p>
        </p:txBody>
      </p:sp>
    </p:spTree>
    <p:extLst>
      <p:ext uri="{BB962C8B-B14F-4D97-AF65-F5344CB8AC3E}">
        <p14:creationId xmlns:p14="http://schemas.microsoft.com/office/powerpoint/2010/main" val="2748617587"/>
      </p:ext>
    </p:extLst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651799"/>
      </p:ext>
    </p:extLst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E1D380A4-407E-4FEA-862B-F64090292796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33039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679682"/>
      </p:ext>
    </p:extLst>
  </p:cSld>
  <p:clrMapOvr>
    <a:masterClrMapping/>
  </p:clrMapOvr>
  <p:transition spd="med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80534"/>
      </p:ext>
    </p:extLst>
  </p:cSld>
  <p:clrMapOvr>
    <a:masterClrMapping/>
  </p:clrMapOvr>
  <p:transition spd="slow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7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749880"/>
      </p:ext>
    </p:extLst>
  </p:cSld>
  <p:clrMapOvr>
    <a:masterClrMapping/>
  </p:clrMapOvr>
  <p:transition spd="slow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71164"/>
      </p:ext>
    </p:extLst>
  </p:cSld>
  <p:clrMapOvr>
    <a:masterClrMapping/>
  </p:clrMapOvr>
  <p:transition spd="slow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480265"/>
      </p:ext>
    </p:extLst>
  </p:cSld>
  <p:clrMapOvr>
    <a:masterClrMapping/>
  </p:clrMapOvr>
  <p:transition spd="slow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042489"/>
      </p:ext>
    </p:extLst>
  </p:cSld>
  <p:clrMapOvr>
    <a:masterClrMapping/>
  </p:clrMapOvr>
  <p:transition spd="slow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32506"/>
      </p:ext>
    </p:extLst>
  </p:cSld>
  <p:clrMapOvr>
    <a:masterClrMapping/>
  </p:clrMapOvr>
  <p:transition spd="slow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82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186725"/>
      </p:ext>
    </p:extLst>
  </p:cSld>
  <p:clrMapOvr>
    <a:masterClrMapping/>
  </p:clrMapOvr>
  <p:transition spd="slow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039097"/>
      </p:ext>
    </p:extLst>
  </p:cSld>
  <p:clrMapOvr>
    <a:masterClrMapping/>
  </p:clrMapOvr>
  <p:transition spd="slow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329403"/>
      </p:ext>
    </p:extLst>
  </p:cSld>
  <p:clrMapOvr>
    <a:masterClrMapping/>
  </p:clrMapOvr>
  <p:transition spd="slow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225327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742637"/>
      </p:ext>
    </p:extLst>
  </p:cSld>
  <p:clrMapOvr>
    <a:masterClrMapping/>
  </p:clrMapOvr>
  <p:transition spd="med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CEED30C6-CDFA-4B98-88AD-7D39EE37D522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42911"/>
      </p:ext>
    </p:extLst>
  </p:cSld>
  <p:clrMapOvr>
    <a:masterClrMapping/>
  </p:clrMapOvr>
  <p:transition spd="slow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037925"/>
      </p:ext>
    </p:extLst>
  </p:cSld>
  <p:clrMapOvr>
    <a:masterClrMapping/>
  </p:clrMapOvr>
  <p:transition spd="slow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67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629889"/>
      </p:ext>
    </p:extLst>
  </p:cSld>
  <p:clrMapOvr>
    <a:masterClrMapping/>
  </p:clrMapOvr>
  <p:transition spd="slow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509407"/>
      </p:ext>
    </p:extLst>
  </p:cSld>
  <p:clrMapOvr>
    <a:masterClrMapping/>
  </p:clrMapOvr>
  <p:transition spd="slow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55016"/>
      </p:ext>
    </p:extLst>
  </p:cSld>
  <p:clrMapOvr>
    <a:masterClrMapping/>
  </p:clrMapOvr>
  <p:transition spd="slow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652869"/>
      </p:ext>
    </p:extLst>
  </p:cSld>
  <p:clrMapOvr>
    <a:masterClrMapping/>
  </p:clrMapOvr>
  <p:transition spd="slow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930443"/>
      </p:ext>
    </p:extLst>
  </p:cSld>
  <p:clrMapOvr>
    <a:masterClrMapping/>
  </p:clrMapOvr>
  <p:transition spd="slow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778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407708"/>
      </p:ext>
    </p:extLst>
  </p:cSld>
  <p:clrMapOvr>
    <a:masterClrMapping/>
  </p:clrMapOvr>
  <p:transition spd="slow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3614517"/>
      </p:ext>
    </p:extLst>
  </p:cSld>
  <p:clrMapOvr>
    <a:masterClrMapping/>
  </p:clrMapOvr>
  <p:transition spd="slow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83092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622961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276429"/>
      </p:ext>
    </p:extLst>
  </p:cSld>
  <p:clrMapOvr>
    <a:masterClrMapping/>
  </p:clrMapOvr>
  <p:transition spd="med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653429"/>
      </p:ext>
    </p:extLst>
  </p:cSld>
  <p:clrMapOvr>
    <a:masterClrMapping/>
  </p:clrMapOvr>
  <p:transition spd="slow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CAD08997-8B38-4CA1-854E-599916752657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26076"/>
      </p:ext>
    </p:extLst>
  </p:cSld>
  <p:clrMapOvr>
    <a:masterClrMapping/>
  </p:clrMapOvr>
  <p:transition spd="slow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810816"/>
      </p:ext>
    </p:extLst>
  </p:cSld>
  <p:clrMapOvr>
    <a:masterClrMapping/>
  </p:clrMapOvr>
  <p:transition spd="slow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5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930733"/>
      </p:ext>
    </p:extLst>
  </p:cSld>
  <p:clrMapOvr>
    <a:masterClrMapping/>
  </p:clrMapOvr>
  <p:transition spd="slow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551008"/>
      </p:ext>
    </p:extLst>
  </p:cSld>
  <p:clrMapOvr>
    <a:masterClrMapping/>
  </p:clrMapOvr>
  <p:transition spd="slow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263522"/>
      </p:ext>
    </p:extLst>
  </p:cSld>
  <p:clrMapOvr>
    <a:masterClrMapping/>
  </p:clrMapOvr>
  <p:transition spd="slow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995772"/>
      </p:ext>
    </p:extLst>
  </p:cSld>
  <p:clrMapOvr>
    <a:masterClrMapping/>
  </p:clrMapOvr>
  <p:transition spd="slow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532162"/>
      </p:ext>
    </p:extLst>
  </p:cSld>
  <p:clrMapOvr>
    <a:masterClrMapping/>
  </p:clrMapOvr>
  <p:transition spd="slow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688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546755"/>
      </p:ext>
    </p:extLst>
  </p:cSld>
  <p:clrMapOvr>
    <a:masterClrMapping/>
  </p:clrMapOvr>
  <p:transition spd="slow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8638379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80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2729007"/>
      </p:ext>
    </p:extLst>
  </p:cSld>
  <p:clrMapOvr>
    <a:masterClrMapping/>
  </p:clrMapOvr>
  <p:transition spd="med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20935"/>
      </p:ext>
    </p:extLst>
  </p:cSld>
  <p:clrMapOvr>
    <a:masterClrMapping/>
  </p:clrMapOvr>
  <p:transition spd="slow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955259"/>
      </p:ext>
    </p:extLst>
  </p:cSld>
  <p:clrMapOvr>
    <a:masterClrMapping/>
  </p:clrMapOvr>
  <p:transition spd="slow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BA7DB950-B4DF-45FC-AACA-3297FF78BCF0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58358"/>
      </p:ext>
    </p:extLst>
  </p:cSld>
  <p:clrMapOvr>
    <a:masterClrMapping/>
  </p:clrMapOvr>
  <p:transition spd="slow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099929"/>
      </p:ext>
    </p:extLst>
  </p:cSld>
  <p:clrMapOvr>
    <a:masterClrMapping/>
  </p:clrMapOvr>
  <p:transition spd="slow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6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882080"/>
      </p:ext>
    </p:extLst>
  </p:cSld>
  <p:clrMapOvr>
    <a:masterClrMapping/>
  </p:clrMapOvr>
  <p:transition spd="slow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029692"/>
      </p:ext>
    </p:extLst>
  </p:cSld>
  <p:clrMapOvr>
    <a:masterClrMapping/>
  </p:clrMapOvr>
  <p:transition spd="slow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732371"/>
      </p:ext>
    </p:extLst>
  </p:cSld>
  <p:clrMapOvr>
    <a:masterClrMapping/>
  </p:clrMapOvr>
  <p:transition spd="slow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521452"/>
      </p:ext>
    </p:extLst>
  </p:cSld>
  <p:clrMapOvr>
    <a:masterClrMapping/>
  </p:clrMapOvr>
  <p:transition spd="slow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374672"/>
      </p:ext>
    </p:extLst>
  </p:cSld>
  <p:clrMapOvr>
    <a:masterClrMapping/>
  </p:clrMapOvr>
  <p:transition spd="slow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726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52963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8405244"/>
      </p:ext>
    </p:extLst>
  </p:cSld>
  <p:clrMapOvr>
    <a:masterClrMapping/>
  </p:clrMapOvr>
  <p:transition spd="med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9284892"/>
      </p:ext>
    </p:extLst>
  </p:cSld>
  <p:clrMapOvr>
    <a:masterClrMapping/>
  </p:clrMapOvr>
  <p:transition spd="slow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744884"/>
      </p:ext>
    </p:extLst>
  </p:cSld>
  <p:clrMapOvr>
    <a:masterClrMapping/>
  </p:clrMapOvr>
  <p:transition spd="slow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275615"/>
      </p:ext>
    </p:extLst>
  </p:cSld>
  <p:clrMapOvr>
    <a:masterClrMapping/>
  </p:clrMapOvr>
  <p:transition spd="slow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9557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560"/>
            <a:ext cx="9144000" cy="6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9558" name="Text Box 6"/>
          <p:cNvSpPr txBox="1">
            <a:spLocks noChangeArrowheads="1"/>
          </p:cNvSpPr>
          <p:nvPr/>
        </p:nvSpPr>
        <p:spPr bwMode="auto">
          <a:xfrm>
            <a:off x="2672867" y="6343897"/>
            <a:ext cx="565345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R. A. Pitts, 3</a:t>
            </a:r>
            <a:r>
              <a:rPr lang="en-US" altLang="en-US" sz="1000" baseline="30000" smtClean="0">
                <a:solidFill>
                  <a:srgbClr val="000000"/>
                </a:solidFill>
                <a:latin typeface="Arial" charset="0"/>
              </a:rPr>
              <a:t>rd</a:t>
            </a: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 IISS, Aix-en-Provence, France, 22 June 2009 (ITER_D_</a:t>
            </a:r>
            <a:r>
              <a:rPr lang="en-GB" altLang="en-US" sz="1000" smtClean="0">
                <a:solidFill>
                  <a:srgbClr val="000000"/>
                </a:solidFill>
                <a:latin typeface="Arial" charset="0"/>
              </a:rPr>
              <a:t>2MD8K5</a:t>
            </a:r>
            <a:r>
              <a:rPr lang="en-GB" altLang="en-US" sz="200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GB" altLang="en-US" sz="1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9559" name="Text Box 7"/>
          <p:cNvSpPr txBox="1">
            <a:spLocks noChangeArrowheads="1"/>
          </p:cNvSpPr>
          <p:nvPr/>
        </p:nvSpPr>
        <p:spPr bwMode="auto">
          <a:xfrm>
            <a:off x="8458200" y="6477247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000" smtClean="0">
                <a:solidFill>
                  <a:srgbClr val="000000"/>
                </a:solidFill>
                <a:latin typeface="Arial" charset="0"/>
              </a:rPr>
              <a:t>Page </a:t>
            </a:r>
            <a:fld id="{1997617C-B603-4829-9D22-5CBA17FE8031}" type="slidenum">
              <a:rPr lang="en-GB" altLang="en-US" sz="1000" smtClean="0">
                <a:solidFill>
                  <a:srgbClr val="000000"/>
                </a:solidFill>
                <a:latin typeface="Arial" charset="0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en-GB" altLang="en-US" sz="100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058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706727"/>
      </p:ext>
    </p:extLst>
  </p:cSld>
  <p:clrMapOvr>
    <a:masterClrMapping/>
  </p:clrMapOvr>
  <p:transition spd="slow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1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0894466"/>
      </p:ext>
    </p:extLst>
  </p:cSld>
  <p:clrMapOvr>
    <a:masterClrMapping/>
  </p:clrMapOvr>
  <p:transition spd="slow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164450"/>
      </p:ext>
    </p:extLst>
  </p:cSld>
  <p:clrMapOvr>
    <a:masterClrMapping/>
  </p:clrMapOvr>
  <p:transition spd="slow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232337"/>
      </p:ext>
    </p:extLst>
  </p:cSld>
  <p:clrMapOvr>
    <a:masterClrMapping/>
  </p:clrMapOvr>
  <p:transition spd="slow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191945"/>
      </p:ext>
    </p:extLst>
  </p:cSld>
  <p:clrMapOvr>
    <a:masterClrMapping/>
  </p:clrMapOvr>
  <p:transition spd="slow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4884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782247"/>
      </p:ext>
    </p:extLst>
  </p:cSld>
  <p:clrMapOvr>
    <a:masterClrMapping/>
  </p:clrMapOvr>
  <p:transition spd="med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29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94195"/>
      </p:ext>
    </p:extLst>
  </p:cSld>
  <p:clrMapOvr>
    <a:masterClrMapping/>
  </p:clrMapOvr>
  <p:transition spd="slow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017105"/>
      </p:ext>
    </p:extLst>
  </p:cSld>
  <p:clrMapOvr>
    <a:masterClrMapping/>
  </p:clrMapOvr>
  <p:transition spd="slow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279398"/>
      </p:ext>
    </p:extLst>
  </p:cSld>
  <p:clrMapOvr>
    <a:masterClrMapping/>
  </p:clrMapOvr>
  <p:transition spd="slow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53348"/>
      </p:ext>
    </p:extLst>
  </p:cSld>
  <p:clrMapOvr>
    <a:masterClrMapping/>
  </p:clrMapOvr>
  <p:transition spd="slow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559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896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46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EE5A570E-94CC-4825-9B3C-112C63551F8A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43964"/>
      </p:ext>
    </p:extLst>
  </p:cSld>
  <p:clrMapOvr>
    <a:masterClrMapping/>
  </p:clrMapOvr>
  <p:transition spd="slow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15690"/>
      </p:ext>
    </p:extLst>
  </p:cSld>
  <p:clrMapOvr>
    <a:masterClrMapping/>
  </p:clrMapOvr>
  <p:transition spd="slow"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4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3504596"/>
      </p:ext>
    </p:extLst>
  </p:cSld>
  <p:clrMapOvr>
    <a:masterClrMapping/>
  </p:clrMapOvr>
  <p:transition spd="slow"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118819"/>
      </p:ext>
    </p:extLst>
  </p:cSld>
  <p:clrMapOvr>
    <a:masterClrMapping/>
  </p:clrMapOvr>
  <p:transition spd="slow"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408680"/>
      </p:ext>
    </p:extLst>
  </p:cSld>
  <p:clrMapOvr>
    <a:masterClrMapping/>
  </p:clrMapOvr>
  <p:transition spd="slow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28855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843674"/>
      </p:ext>
    </p:extLst>
  </p:cSld>
  <p:clrMapOvr>
    <a:masterClrMapping/>
  </p:clrMapOvr>
  <p:transition spd="med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41262"/>
      </p:ext>
    </p:extLst>
  </p:cSld>
  <p:clrMapOvr>
    <a:masterClrMapping/>
  </p:clrMapOvr>
  <p:transition spd="slow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558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4867614"/>
      </p:ext>
    </p:extLst>
  </p:cSld>
  <p:clrMapOvr>
    <a:masterClrMapping/>
  </p:clrMapOvr>
  <p:transition spd="slow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548171"/>
      </p:ext>
    </p:extLst>
  </p:cSld>
  <p:clrMapOvr>
    <a:masterClrMapping/>
  </p:clrMapOvr>
  <p:transition spd="slow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60768"/>
      </p:ext>
    </p:extLst>
  </p:cSld>
  <p:clrMapOvr>
    <a:masterClrMapping/>
  </p:clrMapOvr>
  <p:transition spd="slow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350148"/>
      </p:ext>
    </p:extLst>
  </p:cSld>
  <p:clrMapOvr>
    <a:masterClrMapping/>
  </p:clrMapOvr>
  <p:transition spd="slow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9557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504"/>
            <a:ext cx="9144000" cy="6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9558" name="Text Box 6"/>
          <p:cNvSpPr txBox="1">
            <a:spLocks noChangeArrowheads="1"/>
          </p:cNvSpPr>
          <p:nvPr/>
        </p:nvSpPr>
        <p:spPr bwMode="auto">
          <a:xfrm>
            <a:off x="2672867" y="6343841"/>
            <a:ext cx="565345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R. A. Pitts, 3</a:t>
            </a:r>
            <a:r>
              <a:rPr lang="en-US" altLang="en-US" sz="1000" baseline="30000" smtClean="0">
                <a:solidFill>
                  <a:srgbClr val="000000"/>
                </a:solidFill>
                <a:latin typeface="Arial" charset="0"/>
              </a:rPr>
              <a:t>rd</a:t>
            </a: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 IISS, Aix-en-Provence, France, 22 June 2009 (ITER_D_</a:t>
            </a:r>
            <a:r>
              <a:rPr lang="en-GB" altLang="en-US" sz="1000" smtClean="0">
                <a:solidFill>
                  <a:srgbClr val="000000"/>
                </a:solidFill>
                <a:latin typeface="Arial" charset="0"/>
              </a:rPr>
              <a:t>2MD8K5</a:t>
            </a:r>
            <a:r>
              <a:rPr lang="en-GB" altLang="en-US" sz="200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GB" altLang="en-US" sz="1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9559" name="Text Box 7"/>
          <p:cNvSpPr txBox="1">
            <a:spLocks noChangeArrowheads="1"/>
          </p:cNvSpPr>
          <p:nvPr/>
        </p:nvSpPr>
        <p:spPr bwMode="auto">
          <a:xfrm>
            <a:off x="8458200" y="6477191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000" smtClean="0">
                <a:solidFill>
                  <a:srgbClr val="000000"/>
                </a:solidFill>
                <a:latin typeface="Arial" charset="0"/>
              </a:rPr>
              <a:t>Page </a:t>
            </a:r>
            <a:fld id="{F6781873-9B7F-4B6A-881B-969EA7EA0DCA}" type="slidenum">
              <a:rPr lang="en-GB" altLang="en-US" sz="1000" smtClean="0">
                <a:solidFill>
                  <a:srgbClr val="000000"/>
                </a:solidFill>
                <a:latin typeface="Arial" charset="0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en-GB" altLang="en-US" sz="100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040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542738"/>
      </p:ext>
    </p:extLst>
  </p:cSld>
  <p:clrMapOvr>
    <a:masterClrMapping/>
  </p:clrMapOvr>
  <p:transition spd="slow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5300953"/>
      </p:ext>
    </p:extLst>
  </p:cSld>
  <p:clrMapOvr>
    <a:masterClrMapping/>
  </p:clrMapOvr>
  <p:transition spd="slow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115493"/>
      </p:ext>
    </p:extLst>
  </p:cSld>
  <p:clrMapOvr>
    <a:masterClrMapping/>
  </p:clrMapOvr>
  <p:transition spd="slow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562423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474747"/>
      </p:ext>
    </p:extLst>
  </p:cSld>
  <p:clrMapOvr>
    <a:masterClrMapping/>
  </p:clrMapOvr>
  <p:transition spd="med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997975"/>
      </p:ext>
    </p:extLst>
  </p:cSld>
  <p:clrMapOvr>
    <a:masterClrMapping/>
  </p:clrMapOvr>
  <p:transition spd="slow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449752"/>
      </p:ext>
    </p:extLst>
  </p:cSld>
  <p:clrMapOvr>
    <a:masterClrMapping/>
  </p:clrMapOvr>
  <p:transition spd="slow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24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13571"/>
      </p:ext>
    </p:extLst>
  </p:cSld>
  <p:clrMapOvr>
    <a:masterClrMapping/>
  </p:clrMapOvr>
  <p:transition spd="slow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262133"/>
      </p:ext>
    </p:extLst>
  </p:cSld>
  <p:clrMapOvr>
    <a:masterClrMapping/>
  </p:clrMapOvr>
  <p:transition spd="slow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352569"/>
      </p:ext>
    </p:extLst>
  </p:cSld>
  <p:clrMapOvr>
    <a:masterClrMapping/>
  </p:clrMapOvr>
  <p:transition spd="slow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317953"/>
      </p:ext>
    </p:extLst>
  </p:cSld>
  <p:clrMapOvr>
    <a:masterClrMapping/>
  </p:clrMapOvr>
  <p:transition spd="slow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9557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46"/>
            <a:ext cx="9144000" cy="6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9558" name="Text Box 6"/>
          <p:cNvSpPr txBox="1">
            <a:spLocks noChangeArrowheads="1"/>
          </p:cNvSpPr>
          <p:nvPr/>
        </p:nvSpPr>
        <p:spPr bwMode="auto">
          <a:xfrm>
            <a:off x="2672867" y="6343783"/>
            <a:ext cx="565345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R. A. Pitts, 3</a:t>
            </a:r>
            <a:r>
              <a:rPr lang="en-US" altLang="en-US" sz="1000" baseline="30000" smtClean="0">
                <a:solidFill>
                  <a:srgbClr val="000000"/>
                </a:solidFill>
                <a:latin typeface="Arial" charset="0"/>
              </a:rPr>
              <a:t>rd</a:t>
            </a: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 IISS, Aix-en-Provence, France, 22 June 2009 (ITER_D_</a:t>
            </a:r>
            <a:r>
              <a:rPr lang="en-GB" altLang="en-US" sz="1000" smtClean="0">
                <a:solidFill>
                  <a:srgbClr val="000000"/>
                </a:solidFill>
                <a:latin typeface="Arial" charset="0"/>
              </a:rPr>
              <a:t>2MD8K5</a:t>
            </a:r>
            <a:r>
              <a:rPr lang="en-GB" altLang="en-US" sz="200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GB" altLang="en-US" sz="1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9559" name="Text Box 7"/>
          <p:cNvSpPr txBox="1">
            <a:spLocks noChangeArrowheads="1"/>
          </p:cNvSpPr>
          <p:nvPr/>
        </p:nvSpPr>
        <p:spPr bwMode="auto">
          <a:xfrm>
            <a:off x="8458200" y="647713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000" smtClean="0">
                <a:solidFill>
                  <a:srgbClr val="000000"/>
                </a:solidFill>
                <a:latin typeface="Arial" charset="0"/>
              </a:rPr>
              <a:t>Page </a:t>
            </a:r>
            <a:fld id="{F6781873-9B7F-4B6A-881B-969EA7EA0DCA}" type="slidenum">
              <a:rPr lang="en-GB" altLang="en-US" sz="1000" smtClean="0">
                <a:solidFill>
                  <a:srgbClr val="000000"/>
                </a:solidFill>
                <a:latin typeface="Arial" charset="0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en-GB" altLang="en-US" sz="100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8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752741"/>
      </p:ext>
    </p:extLst>
  </p:cSld>
  <p:clrMapOvr>
    <a:masterClrMapping/>
  </p:clrMapOvr>
  <p:transition spd="slow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0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40086"/>
      </p:ext>
    </p:extLst>
  </p:cSld>
  <p:clrMapOvr>
    <a:masterClrMapping/>
  </p:clrMapOvr>
  <p:transition spd="slow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957378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44" y="755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435376510"/>
      </p:ext>
    </p:extLst>
  </p:cSld>
  <p:clrMapOvr>
    <a:masterClrMapping/>
  </p:clrMapOvr>
  <p:transition spd="med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001047"/>
      </p:ext>
    </p:extLst>
  </p:cSld>
  <p:clrMapOvr>
    <a:masterClrMapping/>
  </p:clrMapOvr>
  <p:transition spd="slow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098994"/>
      </p:ext>
    </p:extLst>
  </p:cSld>
  <p:clrMapOvr>
    <a:masterClrMapping/>
  </p:clrMapOvr>
  <p:transition spd="slow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46981"/>
      </p:ext>
    </p:extLst>
  </p:cSld>
  <p:clrMapOvr>
    <a:masterClrMapping/>
  </p:clrMapOvr>
  <p:transition spd="slow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18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414111"/>
      </p:ext>
    </p:extLst>
  </p:cSld>
  <p:clrMapOvr>
    <a:masterClrMapping/>
  </p:clrMapOvr>
  <p:transition spd="slow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4067144"/>
      </p:ext>
    </p:extLst>
  </p:cSld>
  <p:clrMapOvr>
    <a:masterClrMapping/>
  </p:clrMapOvr>
  <p:transition spd="slow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429033"/>
      </p:ext>
    </p:extLst>
  </p:cSld>
  <p:clrMapOvr>
    <a:masterClrMapping/>
  </p:clrMapOvr>
  <p:transition spd="slow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858163"/>
      </p:ext>
    </p:extLst>
  </p:cSld>
  <p:clrMapOvr>
    <a:masterClrMapping/>
  </p:clrMapOvr>
  <p:transition spd="slow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45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782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132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FC25A65A-EC84-4E9E-AE1C-31876DAD26B6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73003"/>
      </p:ext>
    </p:extLst>
  </p:cSld>
  <p:clrMapOvr>
    <a:masterClrMapping/>
  </p:clrMapOvr>
  <p:transition spd="slow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49303"/>
      </p:ext>
    </p:extLst>
  </p:cSld>
  <p:clrMapOvr>
    <a:masterClrMapping/>
  </p:clrMapOvr>
  <p:transition spd="slow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3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105751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44" y="755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26323"/>
      </p:ext>
    </p:extLst>
  </p:cSld>
  <p:clrMapOvr>
    <a:masterClrMapping/>
  </p:clrMapOvr>
  <p:transition spd="med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308670"/>
      </p:ext>
    </p:extLst>
  </p:cSld>
  <p:clrMapOvr>
    <a:masterClrMapping/>
  </p:clrMapOvr>
  <p:transition spd="slow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022609"/>
      </p:ext>
    </p:extLst>
  </p:cSld>
  <p:clrMapOvr>
    <a:masterClrMapping/>
  </p:clrMapOvr>
  <p:transition spd="slow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890429"/>
      </p:ext>
    </p:extLst>
  </p:cSld>
  <p:clrMapOvr>
    <a:masterClrMapping/>
  </p:clrMapOvr>
  <p:transition spd="slow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722598"/>
      </p:ext>
    </p:extLst>
  </p:cSld>
  <p:clrMapOvr>
    <a:masterClrMapping/>
  </p:clrMapOvr>
  <p:transition spd="slow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44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4592870"/>
      </p:ext>
    </p:extLst>
  </p:cSld>
  <p:clrMapOvr>
    <a:masterClrMapping/>
  </p:clrMapOvr>
  <p:transition spd="slow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9843752"/>
      </p:ext>
    </p:extLst>
  </p:cSld>
  <p:clrMapOvr>
    <a:masterClrMapping/>
  </p:clrMapOvr>
  <p:transition spd="slow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595186"/>
      </p:ext>
    </p:extLst>
  </p:cSld>
  <p:clrMapOvr>
    <a:masterClrMapping/>
  </p:clrMapOvr>
  <p:transition spd="slow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008789"/>
      </p:ext>
    </p:extLst>
  </p:cSld>
  <p:clrMapOvr>
    <a:masterClrMapping/>
  </p:clrMapOvr>
  <p:transition spd="slow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45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782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132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FC25A65A-EC84-4E9E-AE1C-31876DAD26B6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993966"/>
      </p:ext>
    </p:extLst>
  </p:cSld>
  <p:clrMapOvr>
    <a:masterClrMapping/>
  </p:clrMapOvr>
  <p:transition spd="slow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273124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DF572F0B-EA16-4E9F-A315-1A7B22C65A91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512642"/>
      </p:ext>
    </p:extLst>
  </p:cSld>
  <p:clrMapOvr>
    <a:masterClrMapping/>
  </p:clrMapOvr>
  <p:transition spd="med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3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7159153"/>
      </p:ext>
    </p:extLst>
  </p:cSld>
  <p:clrMapOvr>
    <a:masterClrMapping/>
  </p:clrMapOvr>
  <p:transition spd="slow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000758"/>
      </p:ext>
    </p:extLst>
  </p:cSld>
  <p:clrMapOvr>
    <a:masterClrMapping/>
  </p:clrMapOvr>
  <p:transition spd="slow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578448"/>
      </p:ext>
    </p:extLst>
  </p:cSld>
  <p:clrMapOvr>
    <a:masterClrMapping/>
  </p:clrMapOvr>
  <p:transition spd="slow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914019"/>
      </p:ext>
    </p:extLst>
  </p:cSld>
  <p:clrMapOvr>
    <a:masterClrMapping/>
  </p:clrMapOvr>
  <p:transition spd="slow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706745"/>
      </p:ext>
    </p:extLst>
  </p:cSld>
  <p:clrMapOvr>
    <a:masterClrMapping/>
  </p:clrMapOvr>
  <p:transition spd="slow"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44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635453"/>
      </p:ext>
    </p:extLst>
  </p:cSld>
  <p:clrMapOvr>
    <a:masterClrMapping/>
  </p:clrMapOvr>
  <p:transition spd="slow"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0507541"/>
      </p:ext>
    </p:extLst>
  </p:cSld>
  <p:clrMapOvr>
    <a:masterClrMapping/>
  </p:clrMapOvr>
  <p:transition spd="slow"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739493"/>
      </p:ext>
    </p:extLst>
  </p:cSld>
  <p:clrMapOvr>
    <a:masterClrMapping/>
  </p:clrMapOvr>
  <p:transition spd="slow"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113171"/>
      </p:ext>
    </p:extLst>
  </p:cSld>
  <p:clrMapOvr>
    <a:masterClrMapping/>
  </p:clrMapOvr>
  <p:transition spd="slow"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382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2867" y="6343719"/>
            <a:ext cx="565345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069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1F0BED21-CEE5-428B-890F-A105ABD2A0C1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12335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730569"/>
      </p:ext>
    </p:extLst>
  </p:cSld>
  <p:clrMapOvr>
    <a:masterClrMapping/>
  </p:clrMapOvr>
  <p:transition spd="med"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834128"/>
      </p:ext>
    </p:extLst>
  </p:cSld>
  <p:clrMapOvr>
    <a:masterClrMapping/>
  </p:clrMapOvr>
  <p:transition spd="slow"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39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081355"/>
      </p:ext>
    </p:extLst>
  </p:cSld>
  <p:clrMapOvr>
    <a:masterClrMapping/>
  </p:clrMapOvr>
  <p:transition spd="slow"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623427"/>
      </p:ext>
    </p:extLst>
  </p:cSld>
  <p:clrMapOvr>
    <a:masterClrMapping/>
  </p:clrMapOvr>
  <p:transition spd="slow"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898915"/>
      </p:ext>
    </p:extLst>
  </p:cSld>
  <p:clrMapOvr>
    <a:masterClrMapping/>
  </p:clrMapOvr>
  <p:transition spd="slow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525374"/>
      </p:ext>
    </p:extLst>
  </p:cSld>
  <p:clrMapOvr>
    <a:masterClrMapping/>
  </p:clrMapOvr>
  <p:transition spd="slow"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548584"/>
      </p:ext>
    </p:extLst>
  </p:cSld>
  <p:clrMapOvr>
    <a:masterClrMapping/>
  </p:clrMapOvr>
  <p:transition spd="slow"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496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39705"/>
      </p:ext>
    </p:extLst>
  </p:cSld>
  <p:clrMapOvr>
    <a:masterClrMapping/>
  </p:clrMapOvr>
  <p:transition spd="slow"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457117"/>
      </p:ext>
    </p:extLst>
  </p:cSld>
  <p:clrMapOvr>
    <a:masterClrMapping/>
  </p:clrMapOvr>
  <p:transition spd="slow"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386344"/>
      </p:ext>
    </p:extLst>
  </p:cSld>
  <p:clrMapOvr>
    <a:masterClrMapping/>
  </p:clrMapOvr>
  <p:transition spd="slow"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47199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74201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6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854258"/>
      </p:ext>
    </p:extLst>
  </p:cSld>
  <p:clrMapOvr>
    <a:masterClrMapping/>
  </p:clrMapOvr>
  <p:transition spd="med"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314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2862" y="6343651"/>
            <a:ext cx="565345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001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1F0BED21-CEE5-428B-890F-A105ABD2A0C1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04772"/>
      </p:ext>
    </p:extLst>
  </p:cSld>
  <p:clrMapOvr>
    <a:masterClrMapping/>
  </p:clrMapOvr>
  <p:transition spd="slow"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100441"/>
      </p:ext>
    </p:extLst>
  </p:cSld>
  <p:clrMapOvr>
    <a:masterClrMapping/>
  </p:clrMapOvr>
  <p:transition spd="slow"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3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738145"/>
      </p:ext>
    </p:extLst>
  </p:cSld>
  <p:clrMapOvr>
    <a:masterClrMapping/>
  </p:clrMapOvr>
  <p:transition spd="slow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903470"/>
      </p:ext>
    </p:extLst>
  </p:cSld>
  <p:clrMapOvr>
    <a:masterClrMapping/>
  </p:clrMapOvr>
  <p:transition spd="slow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422489"/>
      </p:ext>
    </p:extLst>
  </p:cSld>
  <p:clrMapOvr>
    <a:masterClrMapping/>
  </p:clrMapOvr>
  <p:transition spd="slow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80178"/>
      </p:ext>
    </p:extLst>
  </p:cSld>
  <p:clrMapOvr>
    <a:masterClrMapping/>
  </p:clrMapOvr>
  <p:transition spd="slow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298018"/>
      </p:ext>
    </p:extLst>
  </p:cSld>
  <p:clrMapOvr>
    <a:masterClrMapping/>
  </p:clrMapOvr>
  <p:transition spd="slow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428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588979"/>
      </p:ext>
    </p:extLst>
  </p:cSld>
  <p:clrMapOvr>
    <a:masterClrMapping/>
  </p:clrMapOvr>
  <p:transition spd="slow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047300"/>
      </p:ext>
    </p:extLst>
  </p:cSld>
  <p:clrMapOvr>
    <a:masterClrMapping/>
  </p:clrMapOvr>
  <p:transition spd="slow"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74877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292649"/>
      </p:ext>
    </p:extLst>
  </p:cSld>
  <p:clrMapOvr>
    <a:masterClrMapping/>
  </p:clrMapOvr>
  <p:transition spd="med"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16383"/>
      </p:ext>
    </p:extLst>
  </p:cSld>
  <p:clrMapOvr>
    <a:masterClrMapping/>
  </p:clrMapOvr>
  <p:transition spd="slow"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00CB-1F9A-40ED-8BA9-A27323C6F9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93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600D-FB15-4D18-8809-2E7C6B344D1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0000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3A56-B396-4D67-BD42-6DEE98F9BF6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17065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C9F-E182-4508-9BF2-07DF9CCEC87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49134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2C7EF-5D6B-4020-8EBA-88B46030250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63041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D325-07AF-499A-B96C-A4BA57E090F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6450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8A4-BBA7-427F-9F0B-4596E4803D1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2775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4CC7-CA40-4BC2-B185-B7663DD50C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50141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59FD-C801-47ED-9CA8-279AED92174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0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776721"/>
      </p:ext>
    </p:extLst>
  </p:cSld>
  <p:clrMapOvr>
    <a:masterClrMapping/>
  </p:clrMapOvr>
  <p:transition spd="med"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71E-F558-44EB-9A87-3DD6FBF43EA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19193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A174-74D4-47BD-AA2F-04E95CE3206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42230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79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816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166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668FD2FC-670D-4CA2-AE85-65738A80686A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7750"/>
      </p:ext>
    </p:extLst>
  </p:cSld>
  <p:clrMapOvr>
    <a:masterClrMapping/>
  </p:clrMapOvr>
  <p:transition spd="slow"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9317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6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1322362"/>
      </p:ext>
    </p:extLst>
  </p:cSld>
  <p:clrMapOvr>
    <a:masterClrMapping/>
  </p:clrMapOvr>
  <p:transition spd="slow"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828925"/>
      </p:ext>
    </p:extLst>
  </p:cSld>
  <p:clrMapOvr>
    <a:masterClrMapping/>
  </p:clrMapOvr>
  <p:transition spd="slow"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01180"/>
      </p:ext>
    </p:extLst>
  </p:cSld>
  <p:clrMapOvr>
    <a:masterClrMapping/>
  </p:clrMapOvr>
  <p:transition spd="slow"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255323"/>
      </p:ext>
    </p:extLst>
  </p:cSld>
  <p:clrMapOvr>
    <a:masterClrMapping/>
  </p:clrMapOvr>
  <p:transition spd="slow"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262708"/>
      </p:ext>
    </p:extLst>
  </p:cSld>
  <p:clrMapOvr>
    <a:masterClrMapping/>
  </p:clrMapOvr>
  <p:transition spd="slow"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730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1942897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256734"/>
      </p:ext>
    </p:extLst>
  </p:cSld>
  <p:clrMapOvr>
    <a:masterClrMapping/>
  </p:clrMapOvr>
  <p:transition spd="med"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260662"/>
      </p:ext>
    </p:extLst>
  </p:cSld>
  <p:clrMapOvr>
    <a:masterClrMapping/>
  </p:clrMapOvr>
  <p:transition spd="slow"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375870"/>
      </p:ext>
    </p:extLst>
  </p:cSld>
  <p:clrMapOvr>
    <a:masterClrMapping/>
  </p:clrMapOvr>
  <p:transition spd="slow"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332405"/>
      </p:ext>
    </p:extLst>
  </p:cSld>
  <p:clrMapOvr>
    <a:masterClrMapping/>
  </p:clrMapOvr>
  <p:transition spd="slow"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27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764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114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EE5A570E-94CC-4825-9B3C-112C63551F8A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8640"/>
      </p:ext>
    </p:extLst>
  </p:cSld>
  <p:clrMapOvr>
    <a:masterClrMapping/>
  </p:clrMapOvr>
  <p:transition spd="slow"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248877"/>
      </p:ext>
    </p:extLst>
  </p:cSld>
  <p:clrMapOvr>
    <a:masterClrMapping/>
  </p:clrMapOvr>
  <p:transition spd="slow"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3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758169"/>
      </p:ext>
    </p:extLst>
  </p:cSld>
  <p:clrMapOvr>
    <a:masterClrMapping/>
  </p:clrMapOvr>
  <p:transition spd="slow"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978782"/>
      </p:ext>
    </p:extLst>
  </p:cSld>
  <p:clrMapOvr>
    <a:masterClrMapping/>
  </p:clrMapOvr>
  <p:transition spd="slow"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475466"/>
      </p:ext>
    </p:extLst>
  </p:cSld>
  <p:clrMapOvr>
    <a:masterClrMapping/>
  </p:clrMapOvr>
  <p:transition spd="slow"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466781"/>
      </p:ext>
    </p:extLst>
  </p:cSld>
  <p:clrMapOvr>
    <a:masterClrMapping/>
  </p:clrMapOvr>
  <p:transition spd="slow"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02849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661880"/>
      </p:ext>
    </p:extLst>
  </p:cSld>
  <p:clrMapOvr>
    <a:masterClrMapping/>
  </p:clrMapOvr>
  <p:transition spd="med"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426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19425"/>
      </p:ext>
    </p:extLst>
  </p:cSld>
  <p:clrMapOvr>
    <a:masterClrMapping/>
  </p:clrMapOvr>
  <p:transition spd="slow"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301035"/>
      </p:ext>
    </p:extLst>
  </p:cSld>
  <p:clrMapOvr>
    <a:masterClrMapping/>
  </p:clrMapOvr>
  <p:transition spd="slow"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31710"/>
      </p:ext>
    </p:extLst>
  </p:cSld>
  <p:clrMapOvr>
    <a:masterClrMapping/>
  </p:clrMapOvr>
  <p:transition spd="slow"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496193"/>
      </p:ext>
    </p:extLst>
  </p:cSld>
  <p:clrMapOvr>
    <a:masterClrMapping/>
  </p:clrMapOvr>
  <p:transition spd="slow"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668FD2FC-670D-4CA2-AE85-65738A80686A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69175"/>
      </p:ext>
    </p:extLst>
  </p:cSld>
  <p:clrMapOvr>
    <a:masterClrMapping/>
  </p:clrMapOvr>
  <p:transition spd="slow"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4389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75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405026"/>
      </p:ext>
    </p:extLst>
  </p:cSld>
  <p:clrMapOvr>
    <a:masterClrMapping/>
  </p:clrMapOvr>
  <p:transition spd="slow"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191558"/>
      </p:ext>
    </p:extLst>
  </p:cSld>
  <p:clrMapOvr>
    <a:masterClrMapping/>
  </p:clrMapOvr>
  <p:transition spd="slow"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802871"/>
      </p:ext>
    </p:extLst>
  </p:cSld>
  <p:clrMapOvr>
    <a:masterClrMapping/>
  </p:clrMapOvr>
  <p:transition spd="slow"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069792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79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915876"/>
      </p:ext>
    </p:extLst>
  </p:cSld>
  <p:clrMapOvr>
    <a:masterClrMapping/>
  </p:clrMapOvr>
  <p:transition spd="med"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674564"/>
      </p:ext>
    </p:extLst>
  </p:cSld>
  <p:clrMapOvr>
    <a:masterClrMapping/>
  </p:clrMapOvr>
  <p:transition spd="slow"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86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0344611"/>
      </p:ext>
    </p:extLst>
  </p:cSld>
  <p:clrMapOvr>
    <a:masterClrMapping/>
  </p:clrMapOvr>
  <p:transition spd="slow"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648458"/>
      </p:ext>
    </p:extLst>
  </p:cSld>
  <p:clrMapOvr>
    <a:masterClrMapping/>
  </p:clrMapOvr>
  <p:transition spd="slow"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508443"/>
      </p:ext>
    </p:extLst>
  </p:cSld>
  <p:clrMapOvr>
    <a:masterClrMapping/>
  </p:clrMapOvr>
  <p:transition spd="slow"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472942"/>
      </p:ext>
    </p:extLst>
  </p:cSld>
  <p:clrMapOvr>
    <a:masterClrMapping/>
  </p:clrMapOvr>
  <p:transition spd="slow"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660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5838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2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707453"/>
      </p:ext>
    </p:extLst>
  </p:cSld>
  <p:clrMapOvr>
    <a:masterClrMapping/>
  </p:clrMapOvr>
  <p:transition spd="slow"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509448"/>
      </p:ext>
    </p:extLst>
  </p:cSld>
  <p:clrMapOvr>
    <a:masterClrMapping/>
  </p:clrMapOvr>
  <p:transition spd="slow"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374644"/>
      </p:ext>
    </p:extLst>
  </p:cSld>
  <p:clrMapOvr>
    <a:masterClrMapping/>
  </p:clrMapOvr>
  <p:transition spd="slow"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271925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428866"/>
      </p:ext>
    </p:extLst>
  </p:cSld>
  <p:clrMapOvr>
    <a:masterClrMapping/>
  </p:clrMapOvr>
  <p:transition spd="med"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33202"/>
      </p:ext>
    </p:extLst>
  </p:cSld>
  <p:clrMapOvr>
    <a:masterClrMapping/>
  </p:clrMapOvr>
  <p:transition spd="slow"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31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405006"/>
      </p:ext>
    </p:extLst>
  </p:cSld>
  <p:clrMapOvr>
    <a:masterClrMapping/>
  </p:clrMapOvr>
  <p:transition spd="slow"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292374"/>
      </p:ext>
    </p:extLst>
  </p:cSld>
  <p:clrMapOvr>
    <a:masterClrMapping/>
  </p:clrMapOvr>
  <p:transition spd="slow"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419949"/>
      </p:ext>
    </p:extLst>
  </p:cSld>
  <p:clrMapOvr>
    <a:masterClrMapping/>
  </p:clrMapOvr>
  <p:transition spd="slow"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728993"/>
      </p:ext>
    </p:extLst>
  </p:cSld>
  <p:clrMapOvr>
    <a:masterClrMapping/>
  </p:clrMapOvr>
  <p:transition spd="slow"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660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270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2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365764"/>
      </p:ext>
    </p:extLst>
  </p:cSld>
  <p:clrMapOvr>
    <a:masterClrMapping/>
  </p:clrMapOvr>
  <p:transition spd="slow"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400009"/>
      </p:ext>
    </p:extLst>
  </p:cSld>
  <p:clrMapOvr>
    <a:masterClrMapping/>
  </p:clrMapOvr>
  <p:transition spd="slow"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703076"/>
      </p:ext>
    </p:extLst>
  </p:cSld>
  <p:clrMapOvr>
    <a:masterClrMapping/>
  </p:clrMapOvr>
  <p:transition spd="slow"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447840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290319"/>
      </p:ext>
    </p:extLst>
  </p:cSld>
  <p:clrMapOvr>
    <a:masterClrMapping/>
  </p:clrMapOvr>
  <p:transition spd="med"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127414"/>
      </p:ext>
    </p:extLst>
  </p:cSld>
  <p:clrMapOvr>
    <a:masterClrMapping/>
  </p:clrMapOvr>
  <p:transition spd="slow"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31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202263"/>
      </p:ext>
    </p:extLst>
  </p:cSld>
  <p:clrMapOvr>
    <a:masterClrMapping/>
  </p:clrMapOvr>
  <p:transition spd="slow"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988699"/>
      </p:ext>
    </p:extLst>
  </p:cSld>
  <p:clrMapOvr>
    <a:masterClrMapping/>
  </p:clrMapOvr>
  <p:transition spd="slow"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381707"/>
      </p:ext>
    </p:extLst>
  </p:cSld>
  <p:clrMapOvr>
    <a:masterClrMapping/>
  </p:clrMapOvr>
  <p:transition spd="slow"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673871"/>
      </p:ext>
    </p:extLst>
  </p:cSld>
  <p:clrMapOvr>
    <a:masterClrMapping/>
  </p:clrMapOvr>
  <p:transition spd="slow"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79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816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166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668FD2FC-670D-4CA2-AE85-65738A80686A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18895"/>
      </p:ext>
    </p:extLst>
  </p:cSld>
  <p:clrMapOvr>
    <a:masterClrMapping/>
  </p:clrMapOvr>
  <p:transition spd="slow"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363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6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139568"/>
      </p:ext>
    </p:extLst>
  </p:cSld>
  <p:clrMapOvr>
    <a:masterClrMapping/>
  </p:clrMapOvr>
  <p:transition spd="slow"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965288"/>
      </p:ext>
    </p:extLst>
  </p:cSld>
  <p:clrMapOvr>
    <a:masterClrMapping/>
  </p:clrMapOvr>
  <p:transition spd="slow"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068187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616211"/>
      </p:ext>
    </p:extLst>
  </p:cSld>
  <p:clrMapOvr>
    <a:masterClrMapping/>
  </p:clrMapOvr>
  <p:transition spd="med"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351157"/>
      </p:ext>
    </p:extLst>
  </p:cSld>
  <p:clrMapOvr>
    <a:masterClrMapping/>
  </p:clrMapOvr>
  <p:transition spd="slow"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269580"/>
      </p:ext>
    </p:extLst>
  </p:cSld>
  <p:clrMapOvr>
    <a:masterClrMapping/>
  </p:clrMapOvr>
  <p:transition spd="slow"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730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703262"/>
      </p:ext>
    </p:extLst>
  </p:cSld>
  <p:clrMapOvr>
    <a:masterClrMapping/>
  </p:clrMapOvr>
  <p:transition spd="slow"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579056"/>
      </p:ext>
    </p:extLst>
  </p:cSld>
  <p:clrMapOvr>
    <a:masterClrMapping/>
  </p:clrMapOvr>
  <p:transition spd="slow"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770721"/>
      </p:ext>
    </p:extLst>
  </p:cSld>
  <p:clrMapOvr>
    <a:masterClrMapping/>
  </p:clrMapOvr>
  <p:transition spd="slow"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904883"/>
      </p:ext>
    </p:extLst>
  </p:cSld>
  <p:clrMapOvr>
    <a:masterClrMapping/>
  </p:clrMapOvr>
  <p:transition spd="slow"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00CB-1F9A-40ED-8BA9-A27323C6F9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11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600D-FB15-4D18-8809-2E7C6B344D1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22266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3A56-B396-4D67-BD42-6DEE98F9BF6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65214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FC9F-E182-4508-9BF2-07DF9CCEC87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37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338091"/>
      </p:ext>
    </p:extLst>
  </p:cSld>
  <p:clrMapOvr>
    <a:masterClrMapping/>
  </p:clrMapOvr>
  <p:transition spd="med"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2C7EF-5D6B-4020-8EBA-88B46030250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057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D325-07AF-499A-B96C-A4BA57E090F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61230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8A4-BBA7-427F-9F0B-4596E4803D1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59128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4CC7-CA40-4BC2-B185-B7663DD50C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45229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59FD-C801-47ED-9CA8-279AED92174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15053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71E-F558-44EB-9A87-3DD6FBF43EA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93503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A174-74D4-47BD-AA2F-04E95CE3206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7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5177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21" y="747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17106157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21" y="747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88257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6A394FD8-C4D7-49C8-BA36-F1EE0E6FC037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12615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14634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67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1280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2021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29192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5575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31682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78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292318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360752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205172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58089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96524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64743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21" y="738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400809605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21" y="738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48088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73350" y="6343948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R. A. Pitts, 3</a:t>
            </a:r>
            <a:r>
              <a:rPr lang="en-US" sz="1000" baseline="30000" smtClean="0">
                <a:solidFill>
                  <a:srgbClr val="000000"/>
                </a:solidFill>
              </a:rPr>
              <a:t>rd</a:t>
            </a:r>
            <a:r>
              <a:rPr lang="en-US" sz="1000" smtClean="0">
                <a:solidFill>
                  <a:srgbClr val="000000"/>
                </a:solidFill>
              </a:rPr>
              <a:t> IISS, Aix-en-Provence, France, 22 June 2009 (ITER_D_</a:t>
            </a:r>
            <a:r>
              <a:rPr lang="en-GB" sz="1000" smtClean="0">
                <a:solidFill>
                  <a:srgbClr val="000000"/>
                </a:solidFill>
              </a:rPr>
              <a:t>2MD8K5</a:t>
            </a:r>
            <a:r>
              <a:rPr lang="en-GB" sz="2000" smtClean="0">
                <a:solidFill>
                  <a:srgbClr val="000000"/>
                </a:solidFill>
              </a:rPr>
              <a:t> </a:t>
            </a:r>
            <a:r>
              <a:rPr lang="en-US" sz="1000" smtClean="0">
                <a:solidFill>
                  <a:srgbClr val="000000"/>
                </a:solidFill>
              </a:rPr>
              <a:t>)</a:t>
            </a:r>
            <a:endParaRPr lang="en-GB" sz="1000" smtClean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951067EE-AEDF-495C-A749-E427AFE25B91}" type="slidenum">
              <a:rPr lang="en-GB" sz="10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9050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76948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6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373298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44113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86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848218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427199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26783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127069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748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033565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76108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648369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013" y="114300"/>
            <a:ext cx="206472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431" y="114300"/>
            <a:ext cx="6057900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417395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24280225-E73C-4AA8-A41B-0B4A7D3EE247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7" descr="ITER_PICTURE_081106_small"/>
          <p:cNvPicPr>
            <a:picLocks noChangeArrowheads="1"/>
          </p:cNvPicPr>
          <p:nvPr userDrawn="1"/>
        </p:nvPicPr>
        <p:blipFill>
          <a:blip r:embed="rId3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21092"/>
          <a:stretch>
            <a:fillRect/>
          </a:stretch>
        </p:blipFill>
        <p:spPr bwMode="auto">
          <a:xfrm>
            <a:off x="377825" y="298"/>
            <a:ext cx="84407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29389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88436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6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29841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215858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31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646" y="1557338"/>
            <a:ext cx="37279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99691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513304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94668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1398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73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620440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1448179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73626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8723" y="0"/>
            <a:ext cx="2020766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037" y="0"/>
            <a:ext cx="5926015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32411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2031" y="0"/>
            <a:ext cx="8087458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066661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08" y="683"/>
            <a:ext cx="7876443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2031" y="1557338"/>
            <a:ext cx="7596554" cy="45259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46181128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2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6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slideLayout" Target="../slideLayouts/slideLayout377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8.xml"/><Relationship Id="rId3" Type="http://schemas.openxmlformats.org/officeDocument/2006/relationships/slideLayout" Target="../slideLayouts/slideLayout513.xml"/><Relationship Id="rId7" Type="http://schemas.openxmlformats.org/officeDocument/2006/relationships/slideLayout" Target="../slideLayouts/slideLayout517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9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5.xml"/><Relationship Id="rId7" Type="http://schemas.openxmlformats.org/officeDocument/2006/relationships/slideLayout" Target="../slideLayouts/slideLayout539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34.xml"/><Relationship Id="rId1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8.xml"/><Relationship Id="rId11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41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1.xml"/><Relationship Id="rId3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50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45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2.xml"/><Relationship Id="rId3" Type="http://schemas.openxmlformats.org/officeDocument/2006/relationships/slideLayout" Target="../slideLayouts/slideLayout557.xml"/><Relationship Id="rId7" Type="http://schemas.openxmlformats.org/officeDocument/2006/relationships/slideLayout" Target="../slideLayouts/slideLayout561.xml"/><Relationship Id="rId2" Type="http://schemas.openxmlformats.org/officeDocument/2006/relationships/slideLayout" Target="../slideLayouts/slideLayout556.xml"/><Relationship Id="rId1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60.xml"/><Relationship Id="rId11" Type="http://schemas.openxmlformats.org/officeDocument/2006/relationships/theme" Target="../theme/theme47.xml"/><Relationship Id="rId5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63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2.xml"/><Relationship Id="rId3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71.xml"/><Relationship Id="rId2" Type="http://schemas.openxmlformats.org/officeDocument/2006/relationships/slideLayout" Target="../slideLayouts/slideLayout566.xml"/><Relationship Id="rId1" Type="http://schemas.openxmlformats.org/officeDocument/2006/relationships/slideLayout" Target="../slideLayouts/slideLayout565.xml"/><Relationship Id="rId6" Type="http://schemas.openxmlformats.org/officeDocument/2006/relationships/slideLayout" Target="../slideLayouts/slideLayout570.xml"/><Relationship Id="rId11" Type="http://schemas.openxmlformats.org/officeDocument/2006/relationships/theme" Target="../theme/theme48.xml"/><Relationship Id="rId5" Type="http://schemas.openxmlformats.org/officeDocument/2006/relationships/slideLayout" Target="../slideLayouts/slideLayout569.xml"/><Relationship Id="rId10" Type="http://schemas.openxmlformats.org/officeDocument/2006/relationships/slideLayout" Target="../slideLayouts/slideLayout574.xml"/><Relationship Id="rId4" Type="http://schemas.openxmlformats.org/officeDocument/2006/relationships/slideLayout" Target="../slideLayouts/slideLayout568.xml"/><Relationship Id="rId9" Type="http://schemas.openxmlformats.org/officeDocument/2006/relationships/slideLayout" Target="../slideLayouts/slideLayout573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7.xml"/><Relationship Id="rId7" Type="http://schemas.openxmlformats.org/officeDocument/2006/relationships/slideLayout" Target="../slideLayouts/slideLayout581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76.xml"/><Relationship Id="rId1" Type="http://schemas.openxmlformats.org/officeDocument/2006/relationships/slideLayout" Target="../slideLayouts/slideLayout575.xml"/><Relationship Id="rId6" Type="http://schemas.openxmlformats.org/officeDocument/2006/relationships/slideLayout" Target="../slideLayouts/slideLayout580.xml"/><Relationship Id="rId11" Type="http://schemas.openxmlformats.org/officeDocument/2006/relationships/slideLayout" Target="../slideLayouts/slideLayout585.xml"/><Relationship Id="rId5" Type="http://schemas.openxmlformats.org/officeDocument/2006/relationships/slideLayout" Target="../slideLayouts/slideLayout579.xml"/><Relationship Id="rId10" Type="http://schemas.openxmlformats.org/officeDocument/2006/relationships/slideLayout" Target="../slideLayouts/slideLayout584.xml"/><Relationship Id="rId4" Type="http://schemas.openxmlformats.org/officeDocument/2006/relationships/slideLayout" Target="../slideLayouts/slideLayout578.xml"/><Relationship Id="rId9" Type="http://schemas.openxmlformats.org/officeDocument/2006/relationships/slideLayout" Target="../slideLayouts/slideLayout58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3.xml"/><Relationship Id="rId3" Type="http://schemas.openxmlformats.org/officeDocument/2006/relationships/slideLayout" Target="../slideLayouts/slideLayout588.xml"/><Relationship Id="rId7" Type="http://schemas.openxmlformats.org/officeDocument/2006/relationships/slideLayout" Target="../slideLayouts/slideLayout592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87.xml"/><Relationship Id="rId1" Type="http://schemas.openxmlformats.org/officeDocument/2006/relationships/slideLayout" Target="../slideLayouts/slideLayout586.xml"/><Relationship Id="rId6" Type="http://schemas.openxmlformats.org/officeDocument/2006/relationships/slideLayout" Target="../slideLayouts/slideLayout591.xml"/><Relationship Id="rId11" Type="http://schemas.openxmlformats.org/officeDocument/2006/relationships/slideLayout" Target="../slideLayouts/slideLayout596.xml"/><Relationship Id="rId5" Type="http://schemas.openxmlformats.org/officeDocument/2006/relationships/slideLayout" Target="../slideLayouts/slideLayout590.xml"/><Relationship Id="rId10" Type="http://schemas.openxmlformats.org/officeDocument/2006/relationships/slideLayout" Target="../slideLayouts/slideLayout595.xml"/><Relationship Id="rId4" Type="http://schemas.openxmlformats.org/officeDocument/2006/relationships/slideLayout" Target="../slideLayouts/slideLayout589.xml"/><Relationship Id="rId9" Type="http://schemas.openxmlformats.org/officeDocument/2006/relationships/slideLayout" Target="../slideLayouts/slideLayout5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35" r:id="rId1"/>
    <p:sldLayoutId id="2147501547" r:id="rId2"/>
    <p:sldLayoutId id="2147501548" r:id="rId3"/>
    <p:sldLayoutId id="2147501549" r:id="rId4"/>
    <p:sldLayoutId id="2147501550" r:id="rId5"/>
    <p:sldLayoutId id="2147501551" r:id="rId6"/>
    <p:sldLayoutId id="2147501552" r:id="rId7"/>
    <p:sldLayoutId id="2147501553" r:id="rId8"/>
    <p:sldLayoutId id="2147501554" r:id="rId9"/>
    <p:sldLayoutId id="2147501555" r:id="rId10"/>
    <p:sldLayoutId id="2147501556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245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59FCD66A-9EE2-442E-9792-06A762890EBE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44" r:id="rId1"/>
    <p:sldLayoutId id="2147501652" r:id="rId2"/>
    <p:sldLayoutId id="2147501653" r:id="rId3"/>
    <p:sldLayoutId id="2147501654" r:id="rId4"/>
    <p:sldLayoutId id="2147501655" r:id="rId5"/>
    <p:sldLayoutId id="2147501656" r:id="rId6"/>
    <p:sldLayoutId id="2147501657" r:id="rId7"/>
    <p:sldLayoutId id="2147501658" r:id="rId8"/>
    <p:sldLayoutId id="2147501659" r:id="rId9"/>
    <p:sldLayoutId id="2147501660" r:id="rId10"/>
    <p:sldLayoutId id="2147501661" r:id="rId11"/>
    <p:sldLayoutId id="2147501662" r:id="rId12"/>
    <p:sldLayoutId id="2147501663" r:id="rId13"/>
    <p:sldLayoutId id="2147501664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126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1268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269" name="Picture 29" descr="PowerPoint_Graphi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5073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 Carlos Magnus Summer School / </a:t>
            </a:r>
            <a:r>
              <a:rPr lang="en-US" sz="1000" dirty="0" err="1" smtClean="0">
                <a:solidFill>
                  <a:srgbClr val="000000"/>
                </a:solidFill>
              </a:rPr>
              <a:t>Weert</a:t>
            </a:r>
            <a:r>
              <a:rPr lang="en-US" sz="1000" dirty="0" smtClean="0">
                <a:solidFill>
                  <a:srgbClr val="000000"/>
                </a:solidFill>
              </a:rPr>
              <a:t> /  September 5-16, 2011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507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983BF3C4-A802-4594-BA63-5D3C80826126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45" r:id="rId1"/>
    <p:sldLayoutId id="2147501665" r:id="rId2"/>
    <p:sldLayoutId id="2147501666" r:id="rId3"/>
    <p:sldLayoutId id="2147501667" r:id="rId4"/>
    <p:sldLayoutId id="2147501668" r:id="rId5"/>
    <p:sldLayoutId id="2147501669" r:id="rId6"/>
    <p:sldLayoutId id="2147501670" r:id="rId7"/>
    <p:sldLayoutId id="2147501671" r:id="rId8"/>
    <p:sldLayoutId id="2147501672" r:id="rId9"/>
    <p:sldLayoutId id="2147501673" r:id="rId10"/>
    <p:sldLayoutId id="2147501674" r:id="rId11"/>
    <p:sldLayoutId id="2147501946" r:id="rId12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2293" name="Picture 5" descr="PowerPoint_Graphic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8458200" y="64772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fr-FR" sz="1000" b="0" smtClean="0">
                <a:solidFill>
                  <a:srgbClr val="000000"/>
                </a:solidFill>
              </a:rPr>
              <a:t>Page </a:t>
            </a:r>
            <a:fld id="{6AE28A45-AB1F-4D4B-ABB5-8FB2824E0DF4}" type="slidenum">
              <a:rPr kumimoji="0" lang="fr-FR" sz="1000" b="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fr-FR" sz="1000" b="0" smtClean="0">
              <a:solidFill>
                <a:srgbClr val="FFFFFF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dirty="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CETE, Univ. de Provence, Marseille, 30 </a:t>
            </a:r>
            <a:r>
              <a:rPr kumimoji="0" lang="en-US" altLang="ja-JP" sz="1200" dirty="0" err="1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juin</a:t>
            </a:r>
            <a:r>
              <a:rPr kumimoji="0" lang="en-US" altLang="ja-JP" sz="1200" dirty="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 2011 </a:t>
            </a:r>
            <a:r>
              <a:rPr kumimoji="0" lang="en-US" sz="1200" dirty="0" smtClean="0">
                <a:solidFill>
                  <a:srgbClr val="333399"/>
                </a:solidFill>
                <a:latin typeface="Arial" pitchFamily="34" charset="0"/>
              </a:rPr>
              <a:t>(ITER_D_4GGQH7)</a:t>
            </a:r>
            <a:endParaRPr kumimoji="0" lang="en-GB" altLang="ja-JP" sz="120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47" r:id="rId1"/>
    <p:sldLayoutId id="2147501675" r:id="rId2"/>
    <p:sldLayoutId id="2147501676" r:id="rId3"/>
    <p:sldLayoutId id="2147501677" r:id="rId4"/>
    <p:sldLayoutId id="2147501678" r:id="rId5"/>
    <p:sldLayoutId id="2147501679" r:id="rId6"/>
    <p:sldLayoutId id="2147501680" r:id="rId7"/>
    <p:sldLayoutId id="2147501681" r:id="rId8"/>
    <p:sldLayoutId id="2147501682" r:id="rId9"/>
    <p:sldLayoutId id="2147501683" r:id="rId10"/>
    <p:sldLayoutId id="2147501684" r:id="rId11"/>
    <p:sldLayoutId id="2147501685" r:id="rId12"/>
    <p:sldLayoutId id="2147501686" r:id="rId13"/>
    <p:sldLayoutId id="2147501948" r:id="rId14"/>
    <p:sldLayoutId id="2147501949" r:id="rId15"/>
  </p:sldLayoutIdLst>
  <p:transition spd="slow"/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CC3300"/>
        </a:buClr>
        <a:buFont typeface="Arial" pitchFamily="34" charset="0"/>
        <a:buChar char="−"/>
        <a:defRPr kumimoji="1" sz="2800">
          <a:solidFill>
            <a:srgbClr val="CC33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317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410CA0A5-B7D0-4C9F-9302-50A41EF2A56B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50" r:id="rId1"/>
    <p:sldLayoutId id="2147501687" r:id="rId2"/>
    <p:sldLayoutId id="2147501688" r:id="rId3"/>
    <p:sldLayoutId id="2147501689" r:id="rId4"/>
    <p:sldLayoutId id="2147501690" r:id="rId5"/>
    <p:sldLayoutId id="2147501691" r:id="rId6"/>
    <p:sldLayoutId id="2147501692" r:id="rId7"/>
    <p:sldLayoutId id="2147501693" r:id="rId8"/>
    <p:sldLayoutId id="2147501694" r:id="rId9"/>
    <p:sldLayoutId id="2147501695" r:id="rId10"/>
    <p:sldLayoutId id="2147501696" r:id="rId11"/>
    <p:sldLayoutId id="2147501697" r:id="rId12"/>
    <p:sldLayoutId id="2147501698" r:id="rId13"/>
    <p:sldLayoutId id="2147501699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4341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5A2D6F6E-AE11-46CF-A9FE-3D4F0073E9DD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51" r:id="rId1"/>
    <p:sldLayoutId id="2147501700" r:id="rId2"/>
    <p:sldLayoutId id="2147501701" r:id="rId3"/>
    <p:sldLayoutId id="2147501702" r:id="rId4"/>
    <p:sldLayoutId id="2147501703" r:id="rId5"/>
    <p:sldLayoutId id="2147501704" r:id="rId6"/>
    <p:sldLayoutId id="2147501705" r:id="rId7"/>
    <p:sldLayoutId id="2147501706" r:id="rId8"/>
    <p:sldLayoutId id="2147501707" r:id="rId9"/>
    <p:sldLayoutId id="2147501708" r:id="rId10"/>
    <p:sldLayoutId id="2147501709" r:id="rId11"/>
    <p:sldLayoutId id="2147501710" r:id="rId12"/>
    <p:sldLayoutId id="2147501711" r:id="rId13"/>
    <p:sldLayoutId id="2147501712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4" descr="PowerPoint_Graphi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09600" y="6096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989138"/>
            <a:ext cx="800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590949" y="6477000"/>
            <a:ext cx="5942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200" smtClean="0">
                <a:solidFill>
                  <a:srgbClr val="333399"/>
                </a:solidFill>
                <a:latin typeface="Times New Roman" pitchFamily="18" charset="0"/>
              </a:rPr>
              <a:t>J A Snipes, MIT PSFC Seminar, 			15 March 2010</a:t>
            </a:r>
          </a:p>
        </p:txBody>
      </p:sp>
      <p:sp>
        <p:nvSpPr>
          <p:cNvPr id="1030" name="Text Box 16"/>
          <p:cNvSpPr txBox="1">
            <a:spLocks noChangeArrowheads="1"/>
          </p:cNvSpPr>
          <p:nvPr/>
        </p:nvSpPr>
        <p:spPr bwMode="auto">
          <a:xfrm>
            <a:off x="8604255" y="6453486"/>
            <a:ext cx="36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FDD634C5-BFDD-4FFA-82B4-706CC1713C76}" type="slidenum">
              <a:rPr lang="en-GB" sz="1000" smtClean="0">
                <a:solidFill>
                  <a:srgbClr val="333399"/>
                </a:solidFill>
                <a:latin typeface="Times New Roman" pitchFamily="18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713" r:id="rId1"/>
    <p:sldLayoutId id="2147501714" r:id="rId2"/>
    <p:sldLayoutId id="2147501715" r:id="rId3"/>
    <p:sldLayoutId id="2147501716" r:id="rId4"/>
    <p:sldLayoutId id="2147501717" r:id="rId5"/>
    <p:sldLayoutId id="2147501718" r:id="rId6"/>
    <p:sldLayoutId id="2147501719" r:id="rId7"/>
    <p:sldLayoutId id="2147501720" r:id="rId8"/>
    <p:sldLayoutId id="2147501721" r:id="rId9"/>
    <p:sldLayoutId id="2147501722" r:id="rId10"/>
    <p:sldLayoutId id="2147501723" r:id="rId11"/>
    <p:sldLayoutId id="214750172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 descr="PowerPoint_Graphi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09600" y="6096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989138"/>
            <a:ext cx="800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590949" y="6477000"/>
            <a:ext cx="5942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200" smtClean="0">
                <a:solidFill>
                  <a:srgbClr val="333399"/>
                </a:solidFill>
                <a:latin typeface="Times New Roman" pitchFamily="18" charset="0"/>
              </a:rPr>
              <a:t>J A Snipes, MIT PSFC Seminar, 			15 March 2010</a:t>
            </a:r>
          </a:p>
        </p:txBody>
      </p:sp>
      <p:sp>
        <p:nvSpPr>
          <p:cNvPr id="1030" name="Text Box 16"/>
          <p:cNvSpPr txBox="1">
            <a:spLocks noChangeArrowheads="1"/>
          </p:cNvSpPr>
          <p:nvPr/>
        </p:nvSpPr>
        <p:spPr bwMode="auto">
          <a:xfrm>
            <a:off x="8604255" y="6453486"/>
            <a:ext cx="36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569C534E-A88C-44D2-9591-6837F32ED890}" type="slidenum">
              <a:rPr lang="en-GB" sz="1000" smtClean="0">
                <a:solidFill>
                  <a:srgbClr val="333399"/>
                </a:solidFill>
                <a:latin typeface="Times New Roman" pitchFamily="18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725" r:id="rId1"/>
    <p:sldLayoutId id="2147501726" r:id="rId2"/>
    <p:sldLayoutId id="2147501727" r:id="rId3"/>
    <p:sldLayoutId id="2147501728" r:id="rId4"/>
    <p:sldLayoutId id="2147501729" r:id="rId5"/>
    <p:sldLayoutId id="2147501730" r:id="rId6"/>
    <p:sldLayoutId id="2147501731" r:id="rId7"/>
    <p:sldLayoutId id="2147501732" r:id="rId8"/>
    <p:sldLayoutId id="2147501733" r:id="rId9"/>
    <p:sldLayoutId id="2147501734" r:id="rId10"/>
    <p:sldLayoutId id="2147501735" r:id="rId11"/>
    <p:sldLayoutId id="214750173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4" descr="PowerPoint_Graphi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09600" y="6096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989138"/>
            <a:ext cx="800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590949" y="6477000"/>
            <a:ext cx="5942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200" smtClean="0">
                <a:solidFill>
                  <a:srgbClr val="333399"/>
                </a:solidFill>
                <a:latin typeface="Times New Roman" pitchFamily="18" charset="0"/>
              </a:rPr>
              <a:t>J A Snipes, MIT PSFC Seminar, 			15 March 2010</a:t>
            </a:r>
          </a:p>
        </p:txBody>
      </p:sp>
      <p:sp>
        <p:nvSpPr>
          <p:cNvPr id="1030" name="Text Box 16"/>
          <p:cNvSpPr txBox="1">
            <a:spLocks noChangeArrowheads="1"/>
          </p:cNvSpPr>
          <p:nvPr/>
        </p:nvSpPr>
        <p:spPr bwMode="auto">
          <a:xfrm>
            <a:off x="8604255" y="6453486"/>
            <a:ext cx="36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48BC1189-A2FD-4A70-A4FB-FAAA931DD4D4}" type="slidenum">
              <a:rPr lang="en-GB" sz="1000" smtClean="0">
                <a:solidFill>
                  <a:srgbClr val="333399"/>
                </a:solidFill>
                <a:latin typeface="Times New Roman" pitchFamily="18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737" r:id="rId1"/>
    <p:sldLayoutId id="2147501738" r:id="rId2"/>
    <p:sldLayoutId id="2147501739" r:id="rId3"/>
    <p:sldLayoutId id="2147501740" r:id="rId4"/>
    <p:sldLayoutId id="2147501741" r:id="rId5"/>
    <p:sldLayoutId id="2147501742" r:id="rId6"/>
    <p:sldLayoutId id="2147501743" r:id="rId7"/>
    <p:sldLayoutId id="2147501744" r:id="rId8"/>
    <p:sldLayoutId id="2147501745" r:id="rId9"/>
    <p:sldLayoutId id="2147501746" r:id="rId10"/>
    <p:sldLayoutId id="2147501747" r:id="rId11"/>
    <p:sldLayoutId id="21475017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437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BF3672AD-04AF-41D1-AAFA-513F4BB627AA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52" r:id="rId1"/>
    <p:sldLayoutId id="2147501749" r:id="rId2"/>
    <p:sldLayoutId id="2147501750" r:id="rId3"/>
    <p:sldLayoutId id="2147501751" r:id="rId4"/>
    <p:sldLayoutId id="2147501752" r:id="rId5"/>
    <p:sldLayoutId id="2147501753" r:id="rId6"/>
    <p:sldLayoutId id="2147501754" r:id="rId7"/>
    <p:sldLayoutId id="2147501755" r:id="rId8"/>
    <p:sldLayoutId id="2147501756" r:id="rId9"/>
    <p:sldLayoutId id="2147501757" r:id="rId10"/>
    <p:sldLayoutId id="2147501758" r:id="rId11"/>
    <p:sldLayoutId id="2147501759" r:id="rId12"/>
    <p:sldLayoutId id="2147501760" r:id="rId13"/>
    <p:sldLayoutId id="2147501761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9461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4C6307BD-E9DC-4EB8-AF7A-AABC330DAAEA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53" r:id="rId1"/>
    <p:sldLayoutId id="2147501762" r:id="rId2"/>
    <p:sldLayoutId id="2147501763" r:id="rId3"/>
    <p:sldLayoutId id="2147501764" r:id="rId4"/>
    <p:sldLayoutId id="2147501765" r:id="rId5"/>
    <p:sldLayoutId id="2147501766" r:id="rId6"/>
    <p:sldLayoutId id="2147501767" r:id="rId7"/>
    <p:sldLayoutId id="2147501768" r:id="rId8"/>
    <p:sldLayoutId id="2147501769" r:id="rId9"/>
    <p:sldLayoutId id="2147501770" r:id="rId10"/>
    <p:sldLayoutId id="2147501771" r:id="rId11"/>
    <p:sldLayoutId id="2147501772" r:id="rId12"/>
    <p:sldLayoutId id="2147501773" r:id="rId13"/>
    <p:sldLayoutId id="2147501774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052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053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5073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smtClean="0">
                <a:solidFill>
                  <a:srgbClr val="000000"/>
                </a:solidFill>
              </a:rPr>
              <a:t>S. Lisgo / </a:t>
            </a:r>
            <a:r>
              <a:rPr lang="fr-FR" sz="1000" smtClean="0">
                <a:solidFill>
                  <a:srgbClr val="000000"/>
                </a:solidFill>
              </a:rPr>
              <a:t>Les enjeux des diagnostics d'imagerie pour la fusion</a:t>
            </a:r>
            <a:r>
              <a:rPr lang="en-US" sz="1000" smtClean="0">
                <a:solidFill>
                  <a:srgbClr val="000000"/>
                </a:solidFill>
              </a:rPr>
              <a:t>, Cadarache, November 30, 2010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507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0C9CD390-AC61-4F23-A7F5-C53788DAFB8D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36" r:id="rId1"/>
    <p:sldLayoutId id="2147501557" r:id="rId2"/>
    <p:sldLayoutId id="2147501558" r:id="rId3"/>
    <p:sldLayoutId id="2147501559" r:id="rId4"/>
    <p:sldLayoutId id="2147501560" r:id="rId5"/>
    <p:sldLayoutId id="2147501561" r:id="rId6"/>
    <p:sldLayoutId id="2147501562" r:id="rId7"/>
    <p:sldLayoutId id="2147501563" r:id="rId8"/>
    <p:sldLayoutId id="2147501564" r:id="rId9"/>
    <p:sldLayoutId id="2147501565" r:id="rId10"/>
    <p:sldLayoutId id="2147501566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0485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D121EBED-7C8E-4B25-B263-5BE8B6A0750C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54" r:id="rId1"/>
    <p:sldLayoutId id="2147501775" r:id="rId2"/>
    <p:sldLayoutId id="2147501776" r:id="rId3"/>
    <p:sldLayoutId id="2147501777" r:id="rId4"/>
    <p:sldLayoutId id="2147501778" r:id="rId5"/>
    <p:sldLayoutId id="2147501779" r:id="rId6"/>
    <p:sldLayoutId id="2147501780" r:id="rId7"/>
    <p:sldLayoutId id="2147501781" r:id="rId8"/>
    <p:sldLayoutId id="2147501782" r:id="rId9"/>
    <p:sldLayoutId id="2147501783" r:id="rId10"/>
    <p:sldLayoutId id="2147501784" r:id="rId11"/>
    <p:sldLayoutId id="2147501785" r:id="rId12"/>
    <p:sldLayoutId id="2147501786" r:id="rId13"/>
    <p:sldLayoutId id="2147501787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1509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ABFBB5A2-BA92-4DDA-8B8A-15AE53C38A96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55" r:id="rId1"/>
    <p:sldLayoutId id="2147501788" r:id="rId2"/>
    <p:sldLayoutId id="2147501789" r:id="rId3"/>
    <p:sldLayoutId id="2147501790" r:id="rId4"/>
    <p:sldLayoutId id="2147501791" r:id="rId5"/>
    <p:sldLayoutId id="2147501792" r:id="rId6"/>
    <p:sldLayoutId id="2147501793" r:id="rId7"/>
    <p:sldLayoutId id="2147501794" r:id="rId8"/>
    <p:sldLayoutId id="2147501795" r:id="rId9"/>
    <p:sldLayoutId id="2147501796" r:id="rId10"/>
    <p:sldLayoutId id="2147501797" r:id="rId11"/>
    <p:sldLayoutId id="2147501798" r:id="rId12"/>
    <p:sldLayoutId id="2147501799" r:id="rId13"/>
    <p:sldLayoutId id="2147501800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253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2532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2533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5073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IPP Summer School / Greifswald / September 26-30, 2011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507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351B0BFF-CE5D-4050-ABD1-4414FCFD037E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56" r:id="rId1"/>
    <p:sldLayoutId id="2147501801" r:id="rId2"/>
    <p:sldLayoutId id="2147501802" r:id="rId3"/>
    <p:sldLayoutId id="2147501803" r:id="rId4"/>
    <p:sldLayoutId id="2147501804" r:id="rId5"/>
    <p:sldLayoutId id="2147501805" r:id="rId6"/>
    <p:sldLayoutId id="2147501806" r:id="rId7"/>
    <p:sldLayoutId id="2147501807" r:id="rId8"/>
    <p:sldLayoutId id="2147501808" r:id="rId9"/>
    <p:sldLayoutId id="2147501809" r:id="rId10"/>
    <p:sldLayoutId id="2147501810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355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3556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3557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5073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IPP Physics Meeting / February 27, 2013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507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C7706AC5-E172-4DF5-BCB3-3CA6009135D0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57" r:id="rId1"/>
    <p:sldLayoutId id="2147501811" r:id="rId2"/>
    <p:sldLayoutId id="2147501812" r:id="rId3"/>
    <p:sldLayoutId id="2147501813" r:id="rId4"/>
    <p:sldLayoutId id="2147501814" r:id="rId5"/>
    <p:sldLayoutId id="2147501815" r:id="rId6"/>
    <p:sldLayoutId id="2147501816" r:id="rId7"/>
    <p:sldLayoutId id="2147501817" r:id="rId8"/>
    <p:sldLayoutId id="2147501818" r:id="rId9"/>
    <p:sldLayoutId id="2147501819" r:id="rId10"/>
    <p:sldLayoutId id="2147501820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968087" y="194797"/>
            <a:ext cx="514115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752600"/>
            <a:ext cx="800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4581" name="Picture 5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8458200" y="6477298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t>Page </a:t>
            </a:r>
            <a:fld id="{4DA08BE4-8ACC-4E58-9B08-07F16E423CE5}" type="slidenum"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smtClean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2590800" y="6477298"/>
            <a:ext cx="571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R. Mitteau - </a:t>
            </a:r>
            <a:r>
              <a:rPr lang="en-GB" sz="1000" b="1" dirty="0" err="1" smtClean="0">
                <a:solidFill>
                  <a:srgbClr val="000000"/>
                </a:solidFill>
                <a:latin typeface="Verdana" pitchFamily="34" charset="0"/>
              </a:rPr>
              <a:t>5rd</a:t>
            </a: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 Karlsruhe International School on Fusion Technologies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958" r:id="rId1"/>
    <p:sldLayoutId id="2147501821" r:id="rId2"/>
    <p:sldLayoutId id="2147501822" r:id="rId3"/>
    <p:sldLayoutId id="2147501823" r:id="rId4"/>
    <p:sldLayoutId id="2147501824" r:id="rId5"/>
    <p:sldLayoutId id="2147501825" r:id="rId6"/>
    <p:sldLayoutId id="2147501826" r:id="rId7"/>
    <p:sldLayoutId id="2147501827" r:id="rId8"/>
    <p:sldLayoutId id="2147501828" r:id="rId9"/>
    <p:sldLayoutId id="2147501829" r:id="rId10"/>
    <p:sldLayoutId id="2147501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87338" indent="-287338" algn="l" defTabSz="795338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l" defTabSz="7953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2pPr>
      <a:lvl3pPr marL="1136650" indent="-188913" algn="l" defTabSz="795338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511300" indent="-184150" algn="l" defTabSz="79533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l" defTabSz="79533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968087" y="194797"/>
            <a:ext cx="514115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752600"/>
            <a:ext cx="800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5605" name="Picture 5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8458200" y="6477298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t>Page </a:t>
            </a:r>
            <a:fld id="{EA9BB591-8FC7-4D87-B5F1-332B0993D788}" type="slidenum"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smtClean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2590800" y="6477298"/>
            <a:ext cx="571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R. Mitteau - </a:t>
            </a:r>
            <a:r>
              <a:rPr lang="en-GB" sz="1000" b="1" dirty="0" err="1" smtClean="0">
                <a:solidFill>
                  <a:srgbClr val="000000"/>
                </a:solidFill>
                <a:latin typeface="Verdana" pitchFamily="34" charset="0"/>
              </a:rPr>
              <a:t>5rd</a:t>
            </a: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 Karlsruhe International School on Fusion Technologies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959" r:id="rId1"/>
    <p:sldLayoutId id="2147501831" r:id="rId2"/>
    <p:sldLayoutId id="2147501832" r:id="rId3"/>
    <p:sldLayoutId id="2147501833" r:id="rId4"/>
    <p:sldLayoutId id="2147501834" r:id="rId5"/>
    <p:sldLayoutId id="2147501835" r:id="rId6"/>
    <p:sldLayoutId id="2147501836" r:id="rId7"/>
    <p:sldLayoutId id="2147501837" r:id="rId8"/>
    <p:sldLayoutId id="2147501838" r:id="rId9"/>
    <p:sldLayoutId id="2147501839" r:id="rId10"/>
    <p:sldLayoutId id="21475018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87338" indent="-287338" algn="l" defTabSz="795338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l" defTabSz="7953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2pPr>
      <a:lvl3pPr marL="1136650" indent="-188913" algn="l" defTabSz="795338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511300" indent="-184150" algn="l" defTabSz="79533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l" defTabSz="79533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968087" y="194797"/>
            <a:ext cx="514115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752600"/>
            <a:ext cx="800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6629" name="Picture 5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8458200" y="6477298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t>Page </a:t>
            </a:r>
            <a:fld id="{D167B7E9-21BE-4AB2-A971-B3AFB1BADC89}" type="slidenum"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smtClean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2590800" y="6477298"/>
            <a:ext cx="571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R. Mitteau - </a:t>
            </a:r>
            <a:r>
              <a:rPr lang="en-GB" sz="1000" b="1" dirty="0" err="1" smtClean="0">
                <a:solidFill>
                  <a:srgbClr val="000000"/>
                </a:solidFill>
                <a:latin typeface="Verdana" pitchFamily="34" charset="0"/>
              </a:rPr>
              <a:t>5rd</a:t>
            </a: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 Karlsruhe International School on Fusion Technologies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960" r:id="rId1"/>
    <p:sldLayoutId id="2147501841" r:id="rId2"/>
    <p:sldLayoutId id="2147501842" r:id="rId3"/>
    <p:sldLayoutId id="2147501843" r:id="rId4"/>
    <p:sldLayoutId id="2147501844" r:id="rId5"/>
    <p:sldLayoutId id="2147501845" r:id="rId6"/>
    <p:sldLayoutId id="2147501846" r:id="rId7"/>
    <p:sldLayoutId id="2147501847" r:id="rId8"/>
    <p:sldLayoutId id="2147501848" r:id="rId9"/>
    <p:sldLayoutId id="2147501849" r:id="rId10"/>
    <p:sldLayoutId id="21475018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87338" indent="-287338" algn="l" defTabSz="795338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l" defTabSz="7953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2pPr>
      <a:lvl3pPr marL="1136650" indent="-188913" algn="l" defTabSz="795338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511300" indent="-184150" algn="l" defTabSz="79533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l" defTabSz="79533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968087" y="194797"/>
            <a:ext cx="514115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752600"/>
            <a:ext cx="800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7653" name="Picture 5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8458200" y="6477298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t>Page </a:t>
            </a:r>
            <a:fld id="{90E3195D-FBD2-44EB-A5DA-3BD04D8D7F10}" type="slidenum"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smtClean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2590800" y="6477298"/>
            <a:ext cx="571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R. Mitteau - </a:t>
            </a:r>
            <a:r>
              <a:rPr lang="en-GB" sz="1000" b="1" dirty="0" err="1" smtClean="0">
                <a:solidFill>
                  <a:srgbClr val="000000"/>
                </a:solidFill>
                <a:latin typeface="Verdana" pitchFamily="34" charset="0"/>
              </a:rPr>
              <a:t>5rd</a:t>
            </a: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 Karlsruhe International School on Fusion Technologies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961" r:id="rId1"/>
    <p:sldLayoutId id="2147501851" r:id="rId2"/>
    <p:sldLayoutId id="2147501852" r:id="rId3"/>
    <p:sldLayoutId id="2147501853" r:id="rId4"/>
    <p:sldLayoutId id="2147501854" r:id="rId5"/>
    <p:sldLayoutId id="2147501855" r:id="rId6"/>
    <p:sldLayoutId id="2147501856" r:id="rId7"/>
    <p:sldLayoutId id="2147501857" r:id="rId8"/>
    <p:sldLayoutId id="2147501858" r:id="rId9"/>
    <p:sldLayoutId id="2147501859" r:id="rId10"/>
    <p:sldLayoutId id="2147501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87338" indent="-287338" algn="l" defTabSz="795338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l" defTabSz="7953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2pPr>
      <a:lvl3pPr marL="1136650" indent="-188913" algn="l" defTabSz="795338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511300" indent="-184150" algn="l" defTabSz="79533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l" defTabSz="79533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968087" y="194797"/>
            <a:ext cx="514115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752600"/>
            <a:ext cx="800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8677" name="Picture 5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8458200" y="6477298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t>Page </a:t>
            </a:r>
            <a:fld id="{691274E9-56C7-43E3-8CB0-6A26252C3234}" type="slidenum">
              <a:rPr lang="en-GB" sz="800" smtClean="0">
                <a:solidFill>
                  <a:srgbClr val="000000"/>
                </a:solidFill>
                <a:latin typeface="Garamond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smtClean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2590800" y="6477298"/>
            <a:ext cx="571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R. Mitteau - </a:t>
            </a:r>
            <a:r>
              <a:rPr lang="en-GB" sz="1000" b="1" dirty="0" err="1" smtClean="0">
                <a:solidFill>
                  <a:srgbClr val="000000"/>
                </a:solidFill>
                <a:latin typeface="Verdana" pitchFamily="34" charset="0"/>
              </a:rPr>
              <a:t>5rd</a:t>
            </a:r>
            <a:r>
              <a:rPr lang="en-GB" sz="1000" b="1" dirty="0" smtClean="0">
                <a:solidFill>
                  <a:srgbClr val="000000"/>
                </a:solidFill>
                <a:latin typeface="Verdana" pitchFamily="34" charset="0"/>
              </a:rPr>
              <a:t> Karlsruhe International School on Fusion Technologies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962" r:id="rId1"/>
    <p:sldLayoutId id="2147501861" r:id="rId2"/>
    <p:sldLayoutId id="2147501862" r:id="rId3"/>
    <p:sldLayoutId id="2147501863" r:id="rId4"/>
    <p:sldLayoutId id="2147501864" r:id="rId5"/>
    <p:sldLayoutId id="2147501865" r:id="rId6"/>
    <p:sldLayoutId id="2147501866" r:id="rId7"/>
    <p:sldLayoutId id="2147501867" r:id="rId8"/>
    <p:sldLayoutId id="2147501868" r:id="rId9"/>
    <p:sldLayoutId id="2147501869" r:id="rId10"/>
    <p:sldLayoutId id="21475018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87338" indent="-287338" algn="l" defTabSz="795338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l" defTabSz="7953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2pPr>
      <a:lvl3pPr marL="1136650" indent="-188913" algn="l" defTabSz="795338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511300" indent="-184150" algn="l" defTabSz="79533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l" defTabSz="79533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9701" name="Picture 5" descr="PowerPoint_Graphic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7C841216-A0ED-4DE2-90DE-82D5E46B1F00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636838" y="6381750"/>
            <a:ext cx="58213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16</a:t>
            </a:r>
            <a:r>
              <a:rPr kumimoji="0" lang="en-US" altLang="ja-JP" sz="1100" baseline="300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th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 ITPA </a:t>
            </a:r>
            <a:r>
              <a:rPr kumimoji="0" lang="en-US" altLang="ja-JP" sz="1100" dirty="0" err="1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DivSOL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 Meeting, </a:t>
            </a:r>
            <a:r>
              <a:rPr kumimoji="0" lang="en-US" altLang="ja-JP" sz="1100" dirty="0" err="1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Juelich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, Germany,  16-19 January 2012</a:t>
            </a:r>
            <a:r>
              <a:rPr kumimoji="0" lang="en-GB" altLang="ja-JP" sz="11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n-US" sz="1100" dirty="0" smtClean="0">
                <a:solidFill>
                  <a:srgbClr val="333399"/>
                </a:solidFill>
                <a:latin typeface="Arial" charset="0"/>
              </a:rPr>
              <a:t>(ITER_D_6Y22LJ)</a:t>
            </a:r>
            <a:endParaRPr kumimoji="0" lang="en-GB" altLang="ja-JP" sz="1100" dirty="0" smtClean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63" r:id="rId1"/>
    <p:sldLayoutId id="2147501871" r:id="rId2"/>
    <p:sldLayoutId id="2147501872" r:id="rId3"/>
    <p:sldLayoutId id="2147501873" r:id="rId4"/>
    <p:sldLayoutId id="2147501874" r:id="rId5"/>
    <p:sldLayoutId id="2147501875" r:id="rId6"/>
    <p:sldLayoutId id="2147501876" r:id="rId7"/>
    <p:sldLayoutId id="2147501877" r:id="rId8"/>
    <p:sldLayoutId id="2147501878" r:id="rId9"/>
    <p:sldLayoutId id="2147501879" r:id="rId10"/>
    <p:sldLayoutId id="2147501880" r:id="rId11"/>
    <p:sldLayoutId id="2147501881" r:id="rId12"/>
    <p:sldLayoutId id="2147501882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307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3076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077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5073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smtClean="0">
                <a:solidFill>
                  <a:srgbClr val="000000"/>
                </a:solidFill>
              </a:rPr>
              <a:t>S. W. Lisgo / …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507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00C315C4-FF44-4542-AFC1-39EDDD0FF7B1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37" r:id="rId1"/>
    <p:sldLayoutId id="2147501567" r:id="rId2"/>
    <p:sldLayoutId id="2147501568" r:id="rId3"/>
    <p:sldLayoutId id="2147501569" r:id="rId4"/>
    <p:sldLayoutId id="2147501570" r:id="rId5"/>
    <p:sldLayoutId id="2147501571" r:id="rId6"/>
    <p:sldLayoutId id="2147501572" r:id="rId7"/>
    <p:sldLayoutId id="2147501573" r:id="rId8"/>
    <p:sldLayoutId id="2147501574" r:id="rId9"/>
    <p:sldLayoutId id="2147501575" r:id="rId10"/>
    <p:sldLayoutId id="2147501576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0725" name="Picture 5" descr="PowerPoint_Graphic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31875892-26AE-4155-9825-E03558DAE391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636838" y="6381750"/>
            <a:ext cx="58213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16</a:t>
            </a:r>
            <a:r>
              <a:rPr kumimoji="0" lang="en-US" altLang="ja-JP" sz="1100" baseline="300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th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 ITPA </a:t>
            </a:r>
            <a:r>
              <a:rPr kumimoji="0" lang="en-US" altLang="ja-JP" sz="1100" dirty="0" err="1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DivSOL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 Meeting, </a:t>
            </a:r>
            <a:r>
              <a:rPr kumimoji="0" lang="en-US" altLang="ja-JP" sz="1100" dirty="0" err="1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Juelich</a:t>
            </a:r>
            <a:r>
              <a:rPr kumimoji="0" lang="en-US" altLang="ja-JP" sz="1100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, Germany,  16-19 January 2012</a:t>
            </a:r>
            <a:r>
              <a:rPr kumimoji="0" lang="en-GB" altLang="ja-JP" sz="11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n-US" sz="1100" dirty="0" smtClean="0">
                <a:solidFill>
                  <a:srgbClr val="333399"/>
                </a:solidFill>
                <a:latin typeface="Arial" charset="0"/>
              </a:rPr>
              <a:t>(ITER_D_6Y22LJ)</a:t>
            </a:r>
            <a:endParaRPr kumimoji="0" lang="en-GB" altLang="ja-JP" sz="1100" dirty="0" smtClean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64" r:id="rId1"/>
    <p:sldLayoutId id="2147501883" r:id="rId2"/>
    <p:sldLayoutId id="2147501884" r:id="rId3"/>
    <p:sldLayoutId id="2147501885" r:id="rId4"/>
    <p:sldLayoutId id="2147501886" r:id="rId5"/>
    <p:sldLayoutId id="2147501887" r:id="rId6"/>
    <p:sldLayoutId id="2147501888" r:id="rId7"/>
    <p:sldLayoutId id="2147501889" r:id="rId8"/>
    <p:sldLayoutId id="2147501890" r:id="rId9"/>
    <p:sldLayoutId id="2147501891" r:id="rId10"/>
    <p:sldLayoutId id="2147501892" r:id="rId11"/>
    <p:sldLayoutId id="2147501893" r:id="rId12"/>
    <p:sldLayoutId id="2147501894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3174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31748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1749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5073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ICAMDATA 2012 / NIST, Gaithersburg, Maryland / October 2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507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552956CB-D010-479A-A892-91AC4951F63E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65" r:id="rId1"/>
    <p:sldLayoutId id="2147501895" r:id="rId2"/>
    <p:sldLayoutId id="2147501896" r:id="rId3"/>
    <p:sldLayoutId id="2147501897" r:id="rId4"/>
    <p:sldLayoutId id="2147501898" r:id="rId5"/>
    <p:sldLayoutId id="2147501899" r:id="rId6"/>
    <p:sldLayoutId id="2147501900" r:id="rId7"/>
    <p:sldLayoutId id="2147501901" r:id="rId8"/>
    <p:sldLayoutId id="2147501902" r:id="rId9"/>
    <p:sldLayoutId id="2147501903" r:id="rId10"/>
    <p:sldLayoutId id="2147501904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3277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32772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2773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5073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ICAMDATA 2012 / NIST, Gaithersburg, Maryland / October 2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507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C57DFD42-8757-464B-9AE7-C30B40CBFDA6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66" r:id="rId1"/>
    <p:sldLayoutId id="2147501905" r:id="rId2"/>
    <p:sldLayoutId id="2147501906" r:id="rId3"/>
    <p:sldLayoutId id="2147501907" r:id="rId4"/>
    <p:sldLayoutId id="2147501908" r:id="rId5"/>
    <p:sldLayoutId id="2147501909" r:id="rId6"/>
    <p:sldLayoutId id="2147501910" r:id="rId7"/>
    <p:sldLayoutId id="2147501911" r:id="rId8"/>
    <p:sldLayoutId id="2147501912" r:id="rId9"/>
    <p:sldLayoutId id="2147501913" r:id="rId10"/>
    <p:sldLayoutId id="2147501914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3379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33796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3797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5073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IPP Summer School / Greifswald / September 26-30, 2011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507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982004C7-F1FC-4F10-87A8-DABAC282945A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67" r:id="rId1"/>
    <p:sldLayoutId id="2147501915" r:id="rId2"/>
    <p:sldLayoutId id="2147501916" r:id="rId3"/>
    <p:sldLayoutId id="2147501917" r:id="rId4"/>
    <p:sldLayoutId id="2147501918" r:id="rId5"/>
    <p:sldLayoutId id="2147501919" r:id="rId6"/>
    <p:sldLayoutId id="2147501920" r:id="rId7"/>
    <p:sldLayoutId id="2147501921" r:id="rId8"/>
    <p:sldLayoutId id="2147501922" r:id="rId9"/>
    <p:sldLayoutId id="2147501923" r:id="rId10"/>
    <p:sldLayoutId id="2147501924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3481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34820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4821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5073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ICAMDATA 2012 / NIST, Gaithersburg, Maryland / October 2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507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360115BC-1882-4239-AD75-F769EC58B8A5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68" r:id="rId1"/>
    <p:sldLayoutId id="2147501925" r:id="rId2"/>
    <p:sldLayoutId id="2147501926" r:id="rId3"/>
    <p:sldLayoutId id="2147501927" r:id="rId4"/>
    <p:sldLayoutId id="2147501928" r:id="rId5"/>
    <p:sldLayoutId id="2147501929" r:id="rId6"/>
    <p:sldLayoutId id="2147501930" r:id="rId7"/>
    <p:sldLayoutId id="2147501931" r:id="rId8"/>
    <p:sldLayoutId id="2147501932" r:id="rId9"/>
    <p:sldLayoutId id="2147501933" r:id="rId10"/>
    <p:sldLayoutId id="2147501934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431" y="114304"/>
            <a:ext cx="8263304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26875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031" y="1557338"/>
            <a:ext cx="759655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268764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0" hangingPunct="0">
              <a:lnSpc>
                <a:spcPts val="2300"/>
              </a:lnSpc>
              <a:buClr>
                <a:srgbClr val="FFFFFF"/>
              </a:buClr>
            </a:pPr>
            <a:endParaRPr kumimoji="1" lang="en-GB" sz="20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268765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560"/>
            <a:ext cx="9144000" cy="6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66" name="Text Box 30"/>
          <p:cNvSpPr txBox="1">
            <a:spLocks noChangeArrowheads="1"/>
          </p:cNvSpPr>
          <p:nvPr/>
        </p:nvSpPr>
        <p:spPr bwMode="auto">
          <a:xfrm>
            <a:off x="2646491" y="6388347"/>
            <a:ext cx="565345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S. Lisgo / ARIES Town Meeting / May 20-21, 2010</a:t>
            </a:r>
            <a:br>
              <a:rPr lang="en-US" altLang="en-US" sz="1000" smtClean="0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 “Edge Plasma Physics and PMI in the Fusion Power Plant Regime” </a:t>
            </a:r>
          </a:p>
        </p:txBody>
      </p:sp>
      <p:sp>
        <p:nvSpPr>
          <p:cNvPr id="1268767" name="Text Box 31"/>
          <p:cNvSpPr txBox="1">
            <a:spLocks noChangeArrowheads="1"/>
          </p:cNvSpPr>
          <p:nvPr/>
        </p:nvSpPr>
        <p:spPr bwMode="auto">
          <a:xfrm>
            <a:off x="8458200" y="6477247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000" smtClean="0">
                <a:solidFill>
                  <a:srgbClr val="000000"/>
                </a:solidFill>
                <a:latin typeface="Arial" charset="0"/>
              </a:rPr>
              <a:t>Page </a:t>
            </a:r>
            <a:fld id="{C9A8AE00-F080-43D8-81D4-7215673387E0}" type="slidenum">
              <a:rPr lang="en-GB" altLang="en-US" sz="1000" smtClean="0">
                <a:solidFill>
                  <a:srgbClr val="000000"/>
                </a:solidFill>
                <a:latin typeface="Arial" charset="0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en-GB" altLang="en-US" sz="1000" smtClean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268796" name="Group 60"/>
          <p:cNvGraphicFramePr>
            <a:graphicFrameLocks noGrp="1"/>
          </p:cNvGraphicFramePr>
          <p:nvPr/>
        </p:nvGraphicFramePr>
        <p:xfrm>
          <a:off x="1524000" y="1227138"/>
          <a:ext cx="6096000" cy="4402138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6850"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8438"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850"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4523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1970" r:id="rId1"/>
    <p:sldLayoutId id="2147501971" r:id="rId2"/>
    <p:sldLayoutId id="2147501972" r:id="rId3"/>
    <p:sldLayoutId id="2147501973" r:id="rId4"/>
    <p:sldLayoutId id="2147501974" r:id="rId5"/>
    <p:sldLayoutId id="2147501975" r:id="rId6"/>
    <p:sldLayoutId id="2147501976" r:id="rId7"/>
    <p:sldLayoutId id="2147501977" r:id="rId8"/>
    <p:sldLayoutId id="2147501978" r:id="rId9"/>
    <p:sldLayoutId id="2147501979" r:id="rId10"/>
    <p:sldLayoutId id="2147501980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fontAlgn="base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3399"/>
          </a:solidFill>
          <a:latin typeface="+mn-lt"/>
          <a:ea typeface="+mn-ea"/>
          <a:cs typeface="+mn-cs"/>
        </a:defRPr>
      </a:lvl1pPr>
      <a:lvl2pPr marL="715963" indent="-258763" algn="l" rtl="0" fontAlgn="base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fontAlgn="base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fontAlgn="base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028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9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559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5021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Carlos Magnus Summer School / Bad </a:t>
            </a:r>
            <a:r>
              <a:rPr lang="en-US" sz="1000" dirty="0" err="1" smtClean="0">
                <a:solidFill>
                  <a:srgbClr val="000000"/>
                </a:solidFill>
              </a:rPr>
              <a:t>Honnef</a:t>
            </a:r>
            <a:r>
              <a:rPr lang="en-US" sz="1000" dirty="0" smtClean="0">
                <a:solidFill>
                  <a:srgbClr val="000000"/>
                </a:solidFill>
              </a:rPr>
              <a:t>  / August 26 – September 6, 2013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5021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5B899639-A218-4A5D-9460-681C2F245E36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428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1982" r:id="rId1"/>
    <p:sldLayoutId id="2147501983" r:id="rId2"/>
    <p:sldLayoutId id="2147501984" r:id="rId3"/>
    <p:sldLayoutId id="2147501985" r:id="rId4"/>
    <p:sldLayoutId id="2147501986" r:id="rId5"/>
    <p:sldLayoutId id="2147501987" r:id="rId6"/>
    <p:sldLayoutId id="2147501988" r:id="rId7"/>
    <p:sldLayoutId id="2147501989" r:id="rId8"/>
    <p:sldLayoutId id="2147501990" r:id="rId9"/>
    <p:sldLayoutId id="2147501991" r:id="rId10"/>
    <p:sldLayoutId id="2147501992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431" y="114304"/>
            <a:ext cx="8263304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26875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031" y="1557338"/>
            <a:ext cx="759655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268764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0" hangingPunct="0">
              <a:lnSpc>
                <a:spcPts val="2300"/>
              </a:lnSpc>
              <a:buClr>
                <a:srgbClr val="FFFFFF"/>
              </a:buClr>
            </a:pPr>
            <a:endParaRPr kumimoji="1" lang="en-GB" sz="20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268765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504"/>
            <a:ext cx="9144000" cy="6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66" name="Text Box 30"/>
          <p:cNvSpPr txBox="1">
            <a:spLocks noChangeArrowheads="1"/>
          </p:cNvSpPr>
          <p:nvPr/>
        </p:nvSpPr>
        <p:spPr bwMode="auto">
          <a:xfrm>
            <a:off x="2646491" y="6388291"/>
            <a:ext cx="565345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S. Lisgo / ARIES Town Meeting / May 20-21, 2010</a:t>
            </a:r>
            <a:br>
              <a:rPr lang="en-US" altLang="en-US" sz="1000" smtClean="0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 “Edge Plasma Physics and PMI in the Fusion Power Plant Regime” </a:t>
            </a:r>
          </a:p>
        </p:txBody>
      </p:sp>
      <p:sp>
        <p:nvSpPr>
          <p:cNvPr id="1268767" name="Text Box 31"/>
          <p:cNvSpPr txBox="1">
            <a:spLocks noChangeArrowheads="1"/>
          </p:cNvSpPr>
          <p:nvPr/>
        </p:nvSpPr>
        <p:spPr bwMode="auto">
          <a:xfrm>
            <a:off x="8458200" y="6477191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000" smtClean="0">
                <a:solidFill>
                  <a:srgbClr val="000000"/>
                </a:solidFill>
                <a:latin typeface="Arial" charset="0"/>
              </a:rPr>
              <a:t>Page </a:t>
            </a:r>
            <a:fld id="{5B003222-16B9-4095-B8E9-7BCC7EBB5171}" type="slidenum">
              <a:rPr lang="en-GB" altLang="en-US" sz="1000" smtClean="0">
                <a:solidFill>
                  <a:srgbClr val="000000"/>
                </a:solidFill>
                <a:latin typeface="Arial" charset="0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en-GB" altLang="en-US" sz="1000" smtClean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268796" name="Group 60"/>
          <p:cNvGraphicFramePr>
            <a:graphicFrameLocks noGrp="1"/>
          </p:cNvGraphicFramePr>
          <p:nvPr/>
        </p:nvGraphicFramePr>
        <p:xfrm>
          <a:off x="1524000" y="1227138"/>
          <a:ext cx="6096000" cy="4402138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6850"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8438"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850"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2041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1994" r:id="rId1"/>
    <p:sldLayoutId id="2147501995" r:id="rId2"/>
    <p:sldLayoutId id="2147501996" r:id="rId3"/>
    <p:sldLayoutId id="2147501997" r:id="rId4"/>
    <p:sldLayoutId id="2147501998" r:id="rId5"/>
    <p:sldLayoutId id="2147501999" r:id="rId6"/>
    <p:sldLayoutId id="2147502000" r:id="rId7"/>
    <p:sldLayoutId id="2147502001" r:id="rId8"/>
    <p:sldLayoutId id="2147502002" r:id="rId9"/>
    <p:sldLayoutId id="2147502003" r:id="rId10"/>
    <p:sldLayoutId id="2147502004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fontAlgn="base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3399"/>
          </a:solidFill>
          <a:latin typeface="+mn-lt"/>
          <a:ea typeface="+mn-ea"/>
          <a:cs typeface="+mn-cs"/>
        </a:defRPr>
      </a:lvl1pPr>
      <a:lvl2pPr marL="715963" indent="-258763" algn="l" rtl="0" fontAlgn="base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fontAlgn="base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fontAlgn="base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431" y="114304"/>
            <a:ext cx="8263304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26875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031" y="1557338"/>
            <a:ext cx="759655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268764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0" hangingPunct="0">
              <a:lnSpc>
                <a:spcPts val="2300"/>
              </a:lnSpc>
              <a:buClr>
                <a:srgbClr val="FFFFFF"/>
              </a:buClr>
            </a:pPr>
            <a:endParaRPr kumimoji="1" lang="en-GB" sz="20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268765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46"/>
            <a:ext cx="9144000" cy="6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66" name="Text Box 30"/>
          <p:cNvSpPr txBox="1">
            <a:spLocks noChangeArrowheads="1"/>
          </p:cNvSpPr>
          <p:nvPr/>
        </p:nvSpPr>
        <p:spPr bwMode="auto">
          <a:xfrm>
            <a:off x="2646491" y="6388233"/>
            <a:ext cx="565345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S. Lisgo / ARIES Town Meeting / May 20-21, 2010</a:t>
            </a:r>
            <a:br>
              <a:rPr lang="en-US" altLang="en-US" sz="1000" smtClean="0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000" smtClean="0">
                <a:solidFill>
                  <a:srgbClr val="000000"/>
                </a:solidFill>
                <a:latin typeface="Arial" charset="0"/>
              </a:rPr>
              <a:t> “Edge Plasma Physics and PMI in the Fusion Power Plant Regime” </a:t>
            </a:r>
          </a:p>
        </p:txBody>
      </p:sp>
      <p:sp>
        <p:nvSpPr>
          <p:cNvPr id="1268767" name="Text Box 31"/>
          <p:cNvSpPr txBox="1">
            <a:spLocks noChangeArrowheads="1"/>
          </p:cNvSpPr>
          <p:nvPr/>
        </p:nvSpPr>
        <p:spPr bwMode="auto">
          <a:xfrm>
            <a:off x="8458200" y="647713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000" smtClean="0">
                <a:solidFill>
                  <a:srgbClr val="000000"/>
                </a:solidFill>
                <a:latin typeface="Arial" charset="0"/>
              </a:rPr>
              <a:t>Page </a:t>
            </a:r>
            <a:fld id="{5B003222-16B9-4095-B8E9-7BCC7EBB5171}" type="slidenum">
              <a:rPr lang="en-GB" altLang="en-US" sz="1000" smtClean="0">
                <a:solidFill>
                  <a:srgbClr val="000000"/>
                </a:solidFill>
                <a:latin typeface="Arial" charset="0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en-GB" altLang="en-US" sz="1000" smtClean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268796" name="Group 60"/>
          <p:cNvGraphicFramePr>
            <a:graphicFrameLocks noGrp="1"/>
          </p:cNvGraphicFramePr>
          <p:nvPr/>
        </p:nvGraphicFramePr>
        <p:xfrm>
          <a:off x="1524000" y="1227138"/>
          <a:ext cx="6096000" cy="4402138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6850"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8438"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850"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buClr>
                          <a:srgbClr val="003399"/>
                        </a:buClr>
                        <a:buFont typeface="Wingdings" pitchFamily="2" charset="2"/>
                        <a:defRPr kumimoji="1" sz="20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80808"/>
                        </a:buClr>
                        <a:buFont typeface="Arial" charset="0"/>
                        <a:defRPr kumimoji="1">
                          <a:solidFill>
                            <a:srgbClr val="080808"/>
                          </a:solidFill>
                          <a:latin typeface="Arial" charset="0"/>
                        </a:defRPr>
                      </a:lvl2pPr>
                      <a:lvl3pPr marL="919163" algn="l">
                        <a:buClr>
                          <a:srgbClr val="080808"/>
                        </a:buClr>
                        <a:buFont typeface="Wingdings" pitchFamily="2" charset="2"/>
                        <a:defRPr kumimoji="1" sz="1600">
                          <a:solidFill>
                            <a:srgbClr val="080808"/>
                          </a:solidFill>
                          <a:latin typeface="Arial" charset="0"/>
                        </a:defRPr>
                      </a:lvl3pPr>
                      <a:lvl4pPr algn="l">
                        <a:buClr>
                          <a:srgbClr val="000000"/>
                        </a:buClr>
                        <a:buFont typeface="Arial" charset="0"/>
                        <a:defRPr kumimoji="1"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algn="l"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10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7617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006" r:id="rId1"/>
    <p:sldLayoutId id="2147502007" r:id="rId2"/>
    <p:sldLayoutId id="2147502008" r:id="rId3"/>
    <p:sldLayoutId id="2147502009" r:id="rId4"/>
    <p:sldLayoutId id="2147502010" r:id="rId5"/>
    <p:sldLayoutId id="2147502011" r:id="rId6"/>
    <p:sldLayoutId id="2147502012" r:id="rId7"/>
    <p:sldLayoutId id="2147502013" r:id="rId8"/>
    <p:sldLayoutId id="2147502014" r:id="rId9"/>
    <p:sldLayoutId id="2147502015" r:id="rId10"/>
    <p:sldLayoutId id="2147502016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fontAlgn="base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3399"/>
          </a:solidFill>
          <a:latin typeface="+mn-lt"/>
          <a:ea typeface="+mn-ea"/>
          <a:cs typeface="+mn-cs"/>
        </a:defRPr>
      </a:lvl1pPr>
      <a:lvl2pPr marL="715963" indent="-258763" algn="l" rtl="0" fontAlgn="base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fontAlgn="base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fontAlgn="base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028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9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45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4907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Carlos Magnus Summer School / Bad </a:t>
            </a:r>
            <a:r>
              <a:rPr lang="en-US" sz="1000" dirty="0" err="1" smtClean="0">
                <a:solidFill>
                  <a:srgbClr val="000000"/>
                </a:solidFill>
              </a:rPr>
              <a:t>Honnef</a:t>
            </a:r>
            <a:r>
              <a:rPr lang="en-US" sz="1000" dirty="0" smtClean="0">
                <a:solidFill>
                  <a:srgbClr val="000000"/>
                </a:solidFill>
              </a:rPr>
              <a:t>  / August 26 – September 6, 2013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4907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C126985A-E37F-4E61-B9B8-2EFFE2EC249F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39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079" r:id="rId1"/>
    <p:sldLayoutId id="2147502080" r:id="rId2"/>
    <p:sldLayoutId id="2147502081" r:id="rId3"/>
    <p:sldLayoutId id="2147502082" r:id="rId4"/>
    <p:sldLayoutId id="2147502083" r:id="rId5"/>
    <p:sldLayoutId id="2147502084" r:id="rId6"/>
    <p:sldLayoutId id="2147502085" r:id="rId7"/>
    <p:sldLayoutId id="2147502086" r:id="rId8"/>
    <p:sldLayoutId id="2147502087" r:id="rId9"/>
    <p:sldLayoutId id="2147502088" r:id="rId10"/>
    <p:sldLayoutId id="2147502089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101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04632518-8EAE-4B03-85AC-C6D3D74F4D49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dirty="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dirty="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dirty="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dirty="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38" r:id="rId1"/>
    <p:sldLayoutId id="2147501577" r:id="rId2"/>
    <p:sldLayoutId id="2147501578" r:id="rId3"/>
    <p:sldLayoutId id="2147501579" r:id="rId4"/>
    <p:sldLayoutId id="2147501580" r:id="rId5"/>
    <p:sldLayoutId id="2147501581" r:id="rId6"/>
    <p:sldLayoutId id="2147501582" r:id="rId7"/>
    <p:sldLayoutId id="2147501583" r:id="rId8"/>
    <p:sldLayoutId id="2147501584" r:id="rId9"/>
    <p:sldLayoutId id="2147501585" r:id="rId10"/>
    <p:sldLayoutId id="2147501586" r:id="rId11"/>
    <p:sldLayoutId id="2147501587" r:id="rId12"/>
    <p:sldLayoutId id="2147501588" r:id="rId13"/>
    <p:sldLayoutId id="2147501589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028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9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45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4907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Carlos Magnus Summer School / Bad </a:t>
            </a:r>
            <a:r>
              <a:rPr lang="en-US" sz="1000" dirty="0" err="1" smtClean="0">
                <a:solidFill>
                  <a:srgbClr val="000000"/>
                </a:solidFill>
              </a:rPr>
              <a:t>Honnef</a:t>
            </a:r>
            <a:r>
              <a:rPr lang="en-US" sz="1000" dirty="0" smtClean="0">
                <a:solidFill>
                  <a:srgbClr val="000000"/>
                </a:solidFill>
              </a:rPr>
              <a:t>  / August 26 – September 6, 2013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4907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C126985A-E37F-4E61-B9B8-2EFFE2EC249F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383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091" r:id="rId1"/>
    <p:sldLayoutId id="2147502092" r:id="rId2"/>
    <p:sldLayoutId id="2147502093" r:id="rId3"/>
    <p:sldLayoutId id="2147502094" r:id="rId4"/>
    <p:sldLayoutId id="2147502095" r:id="rId5"/>
    <p:sldLayoutId id="2147502096" r:id="rId6"/>
    <p:sldLayoutId id="2147502097" r:id="rId7"/>
    <p:sldLayoutId id="2147502098" r:id="rId8"/>
    <p:sldLayoutId id="2147502099" r:id="rId9"/>
    <p:sldLayoutId id="2147502100" r:id="rId10"/>
    <p:sldLayoutId id="2147502101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431" y="114304"/>
            <a:ext cx="8263304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741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031" y="1557338"/>
            <a:ext cx="759655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7412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0" hangingPunct="0">
              <a:lnSpc>
                <a:spcPts val="2300"/>
              </a:lnSpc>
              <a:buClr>
                <a:srgbClr val="FFFFFF"/>
              </a:buClr>
            </a:pPr>
            <a:endParaRPr kumimoji="1" lang="en-GB" sz="20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413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382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491" y="6454844"/>
            <a:ext cx="5653454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ICAMDATA 2012 / NIST, Gaithersburg, Maryland / October 2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4844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646F0630-437E-4F58-82AA-92401240FAAD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071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127" r:id="rId1"/>
    <p:sldLayoutId id="2147502128" r:id="rId2"/>
    <p:sldLayoutId id="2147502129" r:id="rId3"/>
    <p:sldLayoutId id="2147502130" r:id="rId4"/>
    <p:sldLayoutId id="2147502131" r:id="rId5"/>
    <p:sldLayoutId id="2147502132" r:id="rId6"/>
    <p:sldLayoutId id="2147502133" r:id="rId7"/>
    <p:sldLayoutId id="2147502134" r:id="rId8"/>
    <p:sldLayoutId id="2147502135" r:id="rId9"/>
    <p:sldLayoutId id="2147502136" r:id="rId10"/>
    <p:sldLayoutId id="2147502137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431" y="114301"/>
            <a:ext cx="8263304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741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031" y="1557338"/>
            <a:ext cx="759655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7412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0" hangingPunct="0">
              <a:lnSpc>
                <a:spcPts val="2300"/>
              </a:lnSpc>
              <a:buClr>
                <a:srgbClr val="FFFFFF"/>
              </a:buClr>
            </a:pPr>
            <a:endParaRPr kumimoji="1" lang="en-GB" sz="20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413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314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485" y="6454776"/>
            <a:ext cx="5653454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ICAMDATA 2012 / NIST, Gaithersburg, Maryland / October 2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4776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646F0630-437E-4F58-82AA-92401240FAAD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609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139" r:id="rId1"/>
    <p:sldLayoutId id="2147502140" r:id="rId2"/>
    <p:sldLayoutId id="2147502141" r:id="rId3"/>
    <p:sldLayoutId id="2147502142" r:id="rId4"/>
    <p:sldLayoutId id="2147502143" r:id="rId5"/>
    <p:sldLayoutId id="2147502144" r:id="rId6"/>
    <p:sldLayoutId id="2147502145" r:id="rId7"/>
    <p:sldLayoutId id="2147502146" r:id="rId8"/>
    <p:sldLayoutId id="2147502147" r:id="rId9"/>
    <p:sldLayoutId id="2147502148" r:id="rId10"/>
    <p:sldLayoutId id="2147502149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E7672-47D9-4877-B1F9-B9B5D875381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16/11/2018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4660" y="65552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35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175" r:id="rId1"/>
    <p:sldLayoutId id="2147502176" r:id="rId2"/>
    <p:sldLayoutId id="2147502177" r:id="rId3"/>
    <p:sldLayoutId id="2147502178" r:id="rId4"/>
    <p:sldLayoutId id="2147502179" r:id="rId5"/>
    <p:sldLayoutId id="2147502180" r:id="rId6"/>
    <p:sldLayoutId id="2147502181" r:id="rId7"/>
    <p:sldLayoutId id="2147502182" r:id="rId8"/>
    <p:sldLayoutId id="2147502183" r:id="rId9"/>
    <p:sldLayoutId id="2147502184" r:id="rId10"/>
    <p:sldLayoutId id="214750218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028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9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79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4941"/>
            <a:ext cx="56530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ICFRM 17 / Aachen, Germany / 11.09.2015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4941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2CF0F3D4-27E7-46B5-89BE-32B6A34C45A1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069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223" r:id="rId1"/>
    <p:sldLayoutId id="2147502224" r:id="rId2"/>
    <p:sldLayoutId id="2147502225" r:id="rId3"/>
    <p:sldLayoutId id="2147502226" r:id="rId4"/>
    <p:sldLayoutId id="2147502227" r:id="rId5"/>
    <p:sldLayoutId id="2147502228" r:id="rId6"/>
    <p:sldLayoutId id="2147502229" r:id="rId7"/>
    <p:sldLayoutId id="2147502230" r:id="rId8"/>
    <p:sldLayoutId id="2147502231" r:id="rId9"/>
    <p:sldLayoutId id="2147502232" r:id="rId10"/>
    <p:sldLayoutId id="2147502233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028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9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27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4889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Carlos Magnus Summer School / Bad </a:t>
            </a:r>
            <a:r>
              <a:rPr lang="en-US" sz="1000" dirty="0" err="1" smtClean="0">
                <a:solidFill>
                  <a:srgbClr val="000000"/>
                </a:solidFill>
              </a:rPr>
              <a:t>Honnef</a:t>
            </a:r>
            <a:r>
              <a:rPr lang="en-US" sz="1000" dirty="0" smtClean="0">
                <a:solidFill>
                  <a:srgbClr val="000000"/>
                </a:solidFill>
              </a:rPr>
              <a:t>  / August 26 – September 6, 2013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4889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5B899639-A218-4A5D-9460-681C2F245E36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863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235" r:id="rId1"/>
    <p:sldLayoutId id="2147502236" r:id="rId2"/>
    <p:sldLayoutId id="2147502237" r:id="rId3"/>
    <p:sldLayoutId id="2147502238" r:id="rId4"/>
    <p:sldLayoutId id="2147502239" r:id="rId5"/>
    <p:sldLayoutId id="2147502240" r:id="rId6"/>
    <p:sldLayoutId id="2147502241" r:id="rId7"/>
    <p:sldLayoutId id="2147502242" r:id="rId8"/>
    <p:sldLayoutId id="2147502243" r:id="rId9"/>
    <p:sldLayoutId id="2147502244" r:id="rId10"/>
    <p:sldLayoutId id="2147502245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346416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260" r:id="rId1"/>
    <p:sldLayoutId id="2147502261" r:id="rId2"/>
    <p:sldLayoutId id="2147502262" r:id="rId3"/>
    <p:sldLayoutId id="2147502263" r:id="rId4"/>
    <p:sldLayoutId id="2147502264" r:id="rId5"/>
    <p:sldLayoutId id="2147502265" r:id="rId6"/>
    <p:sldLayoutId id="2147502266" r:id="rId7"/>
    <p:sldLayoutId id="2147502267" r:id="rId8"/>
    <p:sldLayoutId id="2147502268" r:id="rId9"/>
    <p:sldLayoutId id="2147502269" r:id="rId10"/>
    <p:sldLayoutId id="2147502270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0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4775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  <a:cs typeface="Arial" charset="0"/>
              </a:rPr>
              <a:t>Page </a:t>
            </a:r>
            <a:fld id="{520720C9-7946-4860-AEBD-D16D47A7B812}" type="slidenum">
              <a:rPr lang="en-GB" sz="1000" smtClean="0">
                <a:solidFill>
                  <a:srgbClr val="000000"/>
                </a:solidFill>
                <a:cs typeface="Arial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521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273" r:id="rId1"/>
    <p:sldLayoutId id="2147502274" r:id="rId2"/>
    <p:sldLayoutId id="2147502275" r:id="rId3"/>
    <p:sldLayoutId id="2147502276" r:id="rId4"/>
    <p:sldLayoutId id="2147502277" r:id="rId5"/>
    <p:sldLayoutId id="2147502278" r:id="rId6"/>
    <p:sldLayoutId id="2147502279" r:id="rId7"/>
    <p:sldLayoutId id="2147502280" r:id="rId8"/>
    <p:sldLayoutId id="2147502281" r:id="rId9"/>
    <p:sldLayoutId id="2147502282" r:id="rId10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336600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336600"/>
          </a:solidFill>
          <a:latin typeface="Calibri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336600"/>
          </a:solidFill>
          <a:latin typeface="Calibri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336600"/>
          </a:solidFill>
          <a:latin typeface="Calibri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336600"/>
          </a:solidFill>
          <a:latin typeface="Calibri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0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4775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  <a:cs typeface="Arial" charset="0"/>
              </a:rPr>
              <a:t>Page </a:t>
            </a:r>
            <a:fld id="{520720C9-7946-4860-AEBD-D16D47A7B812}" type="slidenum">
              <a:rPr lang="en-GB" sz="1000" smtClean="0">
                <a:solidFill>
                  <a:srgbClr val="000000"/>
                </a:solidFill>
                <a:cs typeface="Arial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5126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284" r:id="rId1"/>
    <p:sldLayoutId id="2147502285" r:id="rId2"/>
    <p:sldLayoutId id="2147502286" r:id="rId3"/>
    <p:sldLayoutId id="2147502287" r:id="rId4"/>
    <p:sldLayoutId id="2147502288" r:id="rId5"/>
    <p:sldLayoutId id="2147502289" r:id="rId6"/>
    <p:sldLayoutId id="2147502290" r:id="rId7"/>
    <p:sldLayoutId id="2147502291" r:id="rId8"/>
    <p:sldLayoutId id="2147502292" r:id="rId9"/>
    <p:sldLayoutId id="2147502293" r:id="rId10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336600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336600"/>
          </a:solidFill>
          <a:latin typeface="Calibri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336600"/>
          </a:solidFill>
          <a:latin typeface="Calibri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336600"/>
          </a:solidFill>
          <a:latin typeface="Calibri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336600"/>
          </a:solidFill>
          <a:latin typeface="Calibri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028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29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479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0"/>
          <p:cNvSpPr txBox="1">
            <a:spLocks noChangeArrowheads="1"/>
          </p:cNvSpPr>
          <p:nvPr/>
        </p:nvSpPr>
        <p:spPr bwMode="auto">
          <a:xfrm>
            <a:off x="2646369" y="6454941"/>
            <a:ext cx="56530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S. W. Lisgo / ICFRM 17 / Aachen, Germany / 11.09.2015</a:t>
            </a:r>
          </a:p>
        </p:txBody>
      </p: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8458200" y="6454941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2CF0F3D4-27E7-46B5-89BE-32B6A34C45A1}" type="slidenum">
              <a:rPr lang="en-GB" sz="1000" smtClean="0">
                <a:solidFill>
                  <a:srgbClr val="000000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06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295" r:id="rId1"/>
    <p:sldLayoutId id="2147502296" r:id="rId2"/>
    <p:sldLayoutId id="2147502297" r:id="rId3"/>
    <p:sldLayoutId id="2147502298" r:id="rId4"/>
    <p:sldLayoutId id="2147502299" r:id="rId5"/>
    <p:sldLayoutId id="2147502300" r:id="rId6"/>
    <p:sldLayoutId id="2147502301" r:id="rId7"/>
    <p:sldLayoutId id="2147502302" r:id="rId8"/>
    <p:sldLayoutId id="2147502303" r:id="rId9"/>
    <p:sldLayoutId id="2147502304" r:id="rId10"/>
    <p:sldLayoutId id="2147502305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125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F6F64EA3-B0E0-4CE9-8904-1E4977B4174E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39" r:id="rId1"/>
    <p:sldLayoutId id="2147501590" r:id="rId2"/>
    <p:sldLayoutId id="2147501591" r:id="rId3"/>
    <p:sldLayoutId id="2147501592" r:id="rId4"/>
    <p:sldLayoutId id="2147501593" r:id="rId5"/>
    <p:sldLayoutId id="2147501594" r:id="rId6"/>
    <p:sldLayoutId id="2147501595" r:id="rId7"/>
    <p:sldLayoutId id="2147501596" r:id="rId8"/>
    <p:sldLayoutId id="2147501597" r:id="rId9"/>
    <p:sldLayoutId id="2147501598" r:id="rId10"/>
    <p:sldLayoutId id="2147501599" r:id="rId11"/>
    <p:sldLayoutId id="2147501600" r:id="rId12"/>
    <p:sldLayoutId id="2147501601" r:id="rId13"/>
    <p:sldLayoutId id="2147501602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7672-47D9-4877-B1F9-B9B5D875381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4660" y="65552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FFA10-3AD9-4DB0-BEBC-8D92828FA1F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3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307" r:id="rId1"/>
    <p:sldLayoutId id="2147502308" r:id="rId2"/>
    <p:sldLayoutId id="2147502309" r:id="rId3"/>
    <p:sldLayoutId id="2147502310" r:id="rId4"/>
    <p:sldLayoutId id="2147502311" r:id="rId5"/>
    <p:sldLayoutId id="2147502312" r:id="rId6"/>
    <p:sldLayoutId id="2147502313" r:id="rId7"/>
    <p:sldLayoutId id="2147502314" r:id="rId8"/>
    <p:sldLayoutId id="2147502315" r:id="rId9"/>
    <p:sldLayoutId id="2147502316" r:id="rId10"/>
    <p:sldLayoutId id="214750231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149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34020F44-6EC6-4053-B26A-E4C5667CC30F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40" r:id="rId1"/>
    <p:sldLayoutId id="2147501603" r:id="rId2"/>
    <p:sldLayoutId id="2147501604" r:id="rId3"/>
    <p:sldLayoutId id="2147501605" r:id="rId4"/>
    <p:sldLayoutId id="2147501606" r:id="rId5"/>
    <p:sldLayoutId id="2147501607" r:id="rId6"/>
    <p:sldLayoutId id="2147501608" r:id="rId7"/>
    <p:sldLayoutId id="2147501609" r:id="rId8"/>
    <p:sldLayoutId id="2147501610" r:id="rId9"/>
    <p:sldLayoutId id="2147501611" r:id="rId10"/>
    <p:sldLayoutId id="2147501612" r:id="rId11"/>
    <p:sldLayoutId id="2147501613" r:id="rId12"/>
    <p:sldLayoutId id="2147501614" r:id="rId13"/>
    <p:sldLayoutId id="2147501615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114304"/>
            <a:ext cx="82629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717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7172" name="Line 28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173" name="Picture 29" descr="PowerPoint_Graph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30"/>
          <p:cNvSpPr txBox="1">
            <a:spLocks noChangeArrowheads="1"/>
          </p:cNvSpPr>
          <p:nvPr/>
        </p:nvSpPr>
        <p:spPr bwMode="auto">
          <a:xfrm>
            <a:off x="2646369" y="6455073"/>
            <a:ext cx="565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1000" smtClean="0">
                <a:solidFill>
                  <a:srgbClr val="000000"/>
                </a:solidFill>
              </a:rPr>
              <a:t>S. Lisgo, Plasma Operations Directorate / Assessment of Port Plug PFM Options / 30.09.2010</a:t>
            </a:r>
          </a:p>
        </p:txBody>
      </p:sp>
      <p:sp>
        <p:nvSpPr>
          <p:cNvPr id="7175" name="Text Box 31"/>
          <p:cNvSpPr txBox="1">
            <a:spLocks noChangeArrowheads="1"/>
          </p:cNvSpPr>
          <p:nvPr/>
        </p:nvSpPr>
        <p:spPr bwMode="auto">
          <a:xfrm>
            <a:off x="8458200" y="6455073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000" smtClean="0">
                <a:solidFill>
                  <a:srgbClr val="000000"/>
                </a:solidFill>
              </a:rPr>
              <a:t>Page </a:t>
            </a:r>
            <a:fld id="{8E99EC0F-88DC-42C7-A139-8A38775A3AB6}" type="slidenum">
              <a:rPr lang="en-GB" sz="10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1000" smtClean="0">
              <a:solidFill>
                <a:srgbClr val="FFFFFF"/>
              </a:solidFill>
            </a:endParaRPr>
          </a:p>
        </p:txBody>
      </p:sp>
      <p:graphicFrame>
        <p:nvGraphicFramePr>
          <p:cNvPr id="1268796" name="Group 60"/>
          <p:cNvGraphicFramePr>
            <a:graphicFrameLocks noGrp="1"/>
          </p:cNvGraphicFramePr>
          <p:nvPr/>
        </p:nvGraphicFramePr>
        <p:xfrm>
          <a:off x="1524000" y="1227138"/>
          <a:ext cx="6096000" cy="4402138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 bg1="dk2" tx1="lt1" bg2="dk1" tx2="lt2" accent1="accent1" accent2="accent2" accent3="accent3" accent4="accent4" accent5="accent5" accent6="accent6" hlink="hlink" folHlink="folHlink"/>
  <p:sldLayoutIdLst>
    <p:sldLayoutId id="2147501941" r:id="rId1"/>
    <p:sldLayoutId id="2147501616" r:id="rId2"/>
    <p:sldLayoutId id="2147501617" r:id="rId3"/>
    <p:sldLayoutId id="2147501618" r:id="rId4"/>
    <p:sldLayoutId id="2147501619" r:id="rId5"/>
    <p:sldLayoutId id="2147501620" r:id="rId6"/>
    <p:sldLayoutId id="2147501621" r:id="rId7"/>
    <p:sldLayoutId id="2147501622" r:id="rId8"/>
    <p:sldLayoutId id="2147501623" r:id="rId9"/>
    <p:sldLayoutId id="2147501624" r:id="rId10"/>
    <p:sldLayoutId id="2147501625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2800" b="1">
          <a:solidFill>
            <a:srgbClr val="0000CC"/>
          </a:solidFill>
          <a:latin typeface="Arial" pitchFamily="34" charset="0"/>
        </a:defRPr>
      </a:lvl9pPr>
    </p:titleStyle>
    <p:bodyStyle>
      <a:lvl1pPr marL="182563" indent="-182563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Font typeface="Wingdings" pitchFamily="2" charset="2"/>
        <a:buChar char="§"/>
        <a:defRPr kumimoji="1" sz="2200">
          <a:solidFill>
            <a:srgbClr val="0000CC"/>
          </a:solidFill>
          <a:latin typeface="+mn-lt"/>
          <a:ea typeface="+mn-ea"/>
          <a:cs typeface="+mn-cs"/>
        </a:defRPr>
      </a:lvl1pPr>
      <a:lvl2pPr marL="715963" indent="-258763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080808"/>
        </a:buClr>
        <a:buFont typeface="Arial" pitchFamily="34" charset="0"/>
        <a:buChar char="−"/>
        <a:defRPr kumimoji="1" sz="2000">
          <a:solidFill>
            <a:srgbClr val="080808"/>
          </a:solidFill>
          <a:latin typeface="+mn-lt"/>
        </a:defRPr>
      </a:lvl2pPr>
      <a:lvl3pPr marL="1147763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80808"/>
        </a:buClr>
        <a:buFont typeface="Wingdings" pitchFamily="2" charset="2"/>
        <a:buChar char="§"/>
        <a:defRPr kumimoji="1">
          <a:solidFill>
            <a:srgbClr val="080808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8197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23F21EDC-60EF-4673-B9C8-82CA7869B75D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42" r:id="rId1"/>
    <p:sldLayoutId id="2147501626" r:id="rId2"/>
    <p:sldLayoutId id="2147501627" r:id="rId3"/>
    <p:sldLayoutId id="2147501628" r:id="rId4"/>
    <p:sldLayoutId id="2147501629" r:id="rId5"/>
    <p:sldLayoutId id="2147501630" r:id="rId6"/>
    <p:sldLayoutId id="2147501631" r:id="rId7"/>
    <p:sldLayoutId id="2147501632" r:id="rId8"/>
    <p:sldLayoutId id="2147501633" r:id="rId9"/>
    <p:sldLayoutId id="2147501634" r:id="rId10"/>
    <p:sldLayoutId id="2147501635" r:id="rId11"/>
    <p:sldLayoutId id="2147501636" r:id="rId12"/>
    <p:sldLayoutId id="2147501637" r:id="rId13"/>
    <p:sldLayoutId id="2147501638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5" y="298"/>
            <a:ext cx="7875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57338"/>
            <a:ext cx="759618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0" y="6667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221" name="Picture 5" descr="PowerPoint_Graphi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3611"/>
            <a:ext cx="9144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8458200" y="6401098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GB" sz="1000" b="0" smtClean="0">
                <a:solidFill>
                  <a:srgbClr val="000000"/>
                </a:solidFill>
              </a:rPr>
              <a:t> </a:t>
            </a:r>
            <a:fld id="{11281495-F0B5-49B4-B558-F6F7B5AEB4E8}" type="slidenum">
              <a:rPr kumimoji="0" lang="en-GB" sz="1000" b="0" smtClean="0">
                <a:solidFill>
                  <a:srgbClr val="333399"/>
                </a:solidFill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kumimoji="0" lang="en-GB" sz="1000" b="0" smtClean="0">
              <a:solidFill>
                <a:srgbClr val="333399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6987" y="6381750"/>
            <a:ext cx="5705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1200" smtClean="0">
                <a:solidFill>
                  <a:srgbClr val="333399"/>
                </a:solidFill>
                <a:latin typeface="Arial" pitchFamily="34" charset="0"/>
                <a:ea typeface="ＭＳ Ｐゴシック" charset="-128"/>
              </a:rPr>
              <a:t>Nuclear Fusion Engineering Masters, Torino, 11 January 2011 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(ITER_D_</a:t>
            </a:r>
            <a:r>
              <a:rPr kumimoji="0" lang="fr-FR" sz="1200" smtClean="0">
                <a:solidFill>
                  <a:srgbClr val="333399"/>
                </a:solidFill>
                <a:latin typeface="Arial" pitchFamily="34" charset="0"/>
              </a:rPr>
              <a:t>426AXG</a:t>
            </a:r>
            <a:r>
              <a:rPr kumimoji="0" lang="en-US" sz="1200" smtClean="0">
                <a:solidFill>
                  <a:srgbClr val="333399"/>
                </a:solidFill>
                <a:latin typeface="Arial" pitchFamily="34" charset="0"/>
              </a:rPr>
              <a:t>)</a:t>
            </a:r>
            <a:endParaRPr kumimoji="0" lang="en-GB" altLang="ja-JP" sz="120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43" r:id="rId1"/>
    <p:sldLayoutId id="2147501639" r:id="rId2"/>
    <p:sldLayoutId id="2147501640" r:id="rId3"/>
    <p:sldLayoutId id="2147501641" r:id="rId4"/>
    <p:sldLayoutId id="2147501642" r:id="rId5"/>
    <p:sldLayoutId id="2147501643" r:id="rId6"/>
    <p:sldLayoutId id="2147501644" r:id="rId7"/>
    <p:sldLayoutId id="2147501645" r:id="rId8"/>
    <p:sldLayoutId id="2147501646" r:id="rId9"/>
    <p:sldLayoutId id="2147501647" r:id="rId10"/>
    <p:sldLayoutId id="2147501648" r:id="rId11"/>
    <p:sldLayoutId id="2147501649" r:id="rId12"/>
    <p:sldLayoutId id="2147501650" r:id="rId13"/>
    <p:sldLayoutId id="2147501651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6.xml"/><Relationship Id="rId2" Type="http://schemas.openxmlformats.org/officeDocument/2006/relationships/video" Target="file:///C:\Users\lisgos\Share\pCloud\Inner\Education\2018_PhD_Event\videos\sun.wmv" TargetMode="External"/><Relationship Id="rId1" Type="http://schemas.microsoft.com/office/2007/relationships/media" Target="file:///C:\Users\lisgos\Share\pCloud\Inner\Education\2018_PhD_Event\videos\sun.wmv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1.xml"/><Relationship Id="rId2" Type="http://schemas.openxmlformats.org/officeDocument/2006/relationships/video" Target="file:///C:\Users\lisgos\Share\pCloud\Inner\Education\2018_PhD_Event\videos\A_survery_15fps.wmv" TargetMode="External"/><Relationship Id="rId1" Type="http://schemas.microsoft.com/office/2007/relationships/media" Target="file:///C:\Users\lisgos\Share\pCloud\Inner\Education\2018_PhD_Event\videos\A_survery_15fps.wmv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6.gi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1.xml"/><Relationship Id="rId2" Type="http://schemas.openxmlformats.org/officeDocument/2006/relationships/video" Target="file:///C:\Users\lisgos\Share\pCloud\Inner\Education\2018_PhD_Event\videos\B_manifolds_15fps.wmv" TargetMode="External"/><Relationship Id="rId1" Type="http://schemas.microsoft.com/office/2007/relationships/media" Target="file:///C:\Users\lisgos\Share\pCloud\Inner\Education\2018_PhD_Event\videos\B_manifolds_15fps.wmv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6.gi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1.xml"/><Relationship Id="rId2" Type="http://schemas.openxmlformats.org/officeDocument/2006/relationships/video" Target="file:///C:\Users\lisgos\Share\pCloud\Inner\Education\2018_PhD_Event\videos\C_SBs_15fps.wmv" TargetMode="External"/><Relationship Id="rId1" Type="http://schemas.microsoft.com/office/2007/relationships/media" Target="file:///C:\Users\lisgos\Share\pCloud\Inner\Education\2018_PhD_Event\videos\C_SBs_15fps.wmv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6.gi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1.xml"/><Relationship Id="rId2" Type="http://schemas.openxmlformats.org/officeDocument/2006/relationships/video" Target="file:///C:\Users\lisgos\Share\pCloud\Inner\Education\2018_PhD_Event\videos\D_FWPs_15fps.wmv" TargetMode="External"/><Relationship Id="rId1" Type="http://schemas.microsoft.com/office/2007/relationships/media" Target="file:///C:\Users\lisgos\Share\pCloud\Inner\Education\2018_PhD_Event\videos\D_FWPs_15fps.wmv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6.gif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1.xml"/><Relationship Id="rId2" Type="http://schemas.openxmlformats.org/officeDocument/2006/relationships/video" Target="file:///C:\Users\lisgos\Share\pCloud\Inner\Education\2018_PhD_Event\videos\E_divertor_15fps.wmv" TargetMode="External"/><Relationship Id="rId1" Type="http://schemas.microsoft.com/office/2007/relationships/media" Target="file:///C:\Users\lisgos\Share\pCloud\Inner\Education\2018_PhD_Event\videos\E_divertor_15fps.wmv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6.gi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511.xml"/><Relationship Id="rId7" Type="http://schemas.openxmlformats.org/officeDocument/2006/relationships/image" Target="../media/image2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jpeg"/><Relationship Id="rId11" Type="http://schemas.openxmlformats.org/officeDocument/2006/relationships/image" Target="../media/image28.png"/><Relationship Id="rId5" Type="http://schemas.openxmlformats.org/officeDocument/2006/relationships/image" Target="../media/image23.jpeg"/><Relationship Id="rId10" Type="http://schemas.openxmlformats.org/officeDocument/2006/relationships/image" Target="../media/image6.gif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1.xml"/><Relationship Id="rId6" Type="http://schemas.openxmlformats.org/officeDocument/2006/relationships/image" Target="../media/image6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1.xml"/><Relationship Id="rId5" Type="http://schemas.openxmlformats.org/officeDocument/2006/relationships/image" Target="../media/image6.gif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3.jpeg"/><Relationship Id="rId3" Type="http://schemas.openxmlformats.org/officeDocument/2006/relationships/image" Target="../media/image39.jpeg"/><Relationship Id="rId21" Type="http://schemas.openxmlformats.org/officeDocument/2006/relationships/image" Target="../media/image56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6.gif"/><Relationship Id="rId2" Type="http://schemas.openxmlformats.org/officeDocument/2006/relationships/image" Target="../media/image38.jpg"/><Relationship Id="rId16" Type="http://schemas.openxmlformats.org/officeDocument/2006/relationships/image" Target="../media/image52.jpe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511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4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Relationship Id="rId22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11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11.xml"/><Relationship Id="rId6" Type="http://schemas.openxmlformats.org/officeDocument/2006/relationships/image" Target="../media/image68.jpg"/><Relationship Id="rId5" Type="http://schemas.openxmlformats.org/officeDocument/2006/relationships/image" Target="../media/image6.gif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iopscience.iop.org/article/10.1088/0029-5515/52/12/123002/pdf" TargetMode="External"/><Relationship Id="rId3" Type="http://schemas.openxmlformats.org/officeDocument/2006/relationships/image" Target="../media/image6.gif"/><Relationship Id="rId7" Type="http://schemas.openxmlformats.org/officeDocument/2006/relationships/image" Target="../media/image7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11.xml"/><Relationship Id="rId6" Type="http://schemas.openxmlformats.org/officeDocument/2006/relationships/hyperlink" Target="http://iopscience.iop.org/article/10.1088/1741-4326/aa5e2a/meta" TargetMode="External"/><Relationship Id="rId5" Type="http://schemas.microsoft.com/office/2007/relationships/hdphoto" Target="../media/hdphoto1.wdp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1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11.xml"/><Relationship Id="rId4" Type="http://schemas.openxmlformats.org/officeDocument/2006/relationships/image" Target="../media/image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11.xml"/><Relationship Id="rId5" Type="http://schemas.openxmlformats.org/officeDocument/2006/relationships/image" Target="../media/image6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11.xml"/><Relationship Id="rId4" Type="http://schemas.openxmlformats.org/officeDocument/2006/relationships/hyperlink" Target="https://arxiv.org/ftp/arxiv/papers/1303/1303.7403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11.xml"/><Relationship Id="rId4" Type="http://schemas.openxmlformats.org/officeDocument/2006/relationships/hyperlink" Target="http://iopscience.iop.org/article/10.1088/0029-5515/55/5/053026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11.xml"/><Relationship Id="rId6" Type="http://schemas.openxmlformats.org/officeDocument/2006/relationships/image" Target="../media/image6.gif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84.jpeg"/><Relationship Id="rId7" Type="http://schemas.openxmlformats.org/officeDocument/2006/relationships/image" Target="../media/image5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1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6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1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11.xml"/><Relationship Id="rId5" Type="http://schemas.microsoft.com/office/2007/relationships/hdphoto" Target="../media/hdphoto3.wdp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1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aries.pppl.gov/LIB/MEETINGS/1005-ATMPMI/TALKS/Stangeby.ppt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11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11.xml"/><Relationship Id="rId5" Type="http://schemas.openxmlformats.org/officeDocument/2006/relationships/hyperlink" Target="https://www.researchgate.net/publication/226522527_Criteria_for_practical_fusion_power_systems_Report_from_the_EPRI_Fusion_Panel" TargetMode="Externa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1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1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1.xml"/><Relationship Id="rId5" Type="http://schemas.openxmlformats.org/officeDocument/2006/relationships/hyperlink" Target="https://en.wikipedia.org/wiki/Iron_Ring" TargetMode="Externa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80084" y="-1683210"/>
            <a:ext cx="14288018" cy="803701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15926"/>
            <a:ext cx="11607934" cy="7449650"/>
            <a:chOff x="0" y="-327026"/>
            <a:chExt cx="11607934" cy="744965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6208224"/>
              <a:ext cx="9517380" cy="914400"/>
            </a:xfrm>
            <a:prstGeom prst="rect">
              <a:avLst/>
            </a:prstGeom>
            <a:solidFill>
              <a:srgbClr val="F4BC1D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539990" y="-327026"/>
              <a:ext cx="4067944" cy="7449650"/>
            </a:xfrm>
            <a:prstGeom prst="rect">
              <a:avLst/>
            </a:prstGeom>
            <a:solidFill>
              <a:srgbClr val="F4BC1D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0" y="0"/>
              <a:ext cx="1470660" cy="7122624"/>
            </a:xfrm>
            <a:prstGeom prst="rect">
              <a:avLst/>
            </a:prstGeom>
            <a:solidFill>
              <a:srgbClr val="F4BC1D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0" y="-324950"/>
              <a:ext cx="9010650" cy="914400"/>
            </a:xfrm>
            <a:prstGeom prst="rect">
              <a:avLst/>
            </a:prstGeom>
            <a:solidFill>
              <a:srgbClr val="F4BC1D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3" name="Picture 3" descr="D:\Google Drive\Work\dump\iter_stickers_v8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660" y="589450"/>
              <a:ext cx="6103620" cy="581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676400" y="3571423"/>
              <a:ext cx="58635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Plasma Meets Wall</a:t>
              </a:r>
              <a:endPara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32660" y="3613224"/>
              <a:ext cx="4726975" cy="226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                            Steven Lisgo</a:t>
              </a:r>
              <a:r>
                <a:rPr kumimoji="0" lang="en-US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1800" b="0" i="1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   G. De Temmerman</a:t>
              </a:r>
              <a:r>
                <a:rPr lang="en-US" baseline="30000" dirty="0" smtClean="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(knowledge diffusion)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      engineering support: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           F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.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Escourbiac</a:t>
              </a:r>
              <a:r>
                <a:rPr lang="en-US" baseline="30000" dirty="0" smtClean="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, T. Hirai</a:t>
              </a:r>
              <a:r>
                <a:rPr lang="en-US" baseline="30000" dirty="0" smtClean="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, R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.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Mitteau</a:t>
              </a:r>
              <a:r>
                <a:rPr lang="en-US" baseline="30000" dirty="0" smtClean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                      </a:t>
              </a:r>
              <a:r>
                <a:rPr lang="en-US" baseline="30000" dirty="0" smtClean="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i="1" dirty="0" smtClean="0">
                  <a:solidFill>
                    <a:prstClr val="black"/>
                  </a:solidFill>
                  <a:latin typeface="Calibri"/>
                </a:rPr>
                <a:t>ITER CT, </a:t>
              </a:r>
              <a:r>
                <a:rPr lang="en-US" baseline="30000" dirty="0" smtClean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i="1" dirty="0" smtClean="0">
                  <a:solidFill>
                    <a:prstClr val="black"/>
                  </a:solidFill>
                  <a:latin typeface="Calibri"/>
                </a:rPr>
                <a:t>CEA/IRFM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00" dirty="0" smtClean="0">
                  <a:solidFill>
                    <a:prstClr val="black"/>
                  </a:solidFill>
                  <a:latin typeface="Calibri"/>
                </a:rPr>
                <a:t>                    </a:t>
              </a:r>
              <a:br>
                <a:rPr lang="en-US" sz="500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               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FuseNet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PhD Event, Provence</a:t>
              </a:r>
              <a:b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   6-8/11/2018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8660" y="6076057"/>
            <a:ext cx="775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views and opinions expressed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herein do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not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necessarily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reflect 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of the ITER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Organization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_survery_15f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20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SUMMARY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ITER Plasma Facing </a:t>
            </a:r>
            <a:r>
              <a:rPr lang="en-US" sz="2300" dirty="0">
                <a:latin typeface="Calibri"/>
              </a:rPr>
              <a:t>Components (PFCs</a:t>
            </a:r>
            <a:r>
              <a:rPr lang="en-US" sz="2300" dirty="0" smtClean="0">
                <a:latin typeface="Calibri"/>
              </a:rPr>
              <a:t>), vacuum vessel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01" y="6185286"/>
            <a:ext cx="1939627" cy="6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0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_manifolds_15f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20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SUMMARY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ITER Plasma Facing </a:t>
            </a:r>
            <a:r>
              <a:rPr lang="en-US" sz="2300" dirty="0">
                <a:latin typeface="Calibri"/>
              </a:rPr>
              <a:t>Components (PFCs</a:t>
            </a:r>
            <a:r>
              <a:rPr lang="en-US" sz="2300" dirty="0" smtClean="0">
                <a:latin typeface="Calibri"/>
              </a:rPr>
              <a:t>), water manifolds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01" y="6185286"/>
            <a:ext cx="1939627" cy="6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_SBs_15f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20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</a:t>
            </a:r>
            <a:r>
              <a:rPr lang="en-US" sz="1600" dirty="0" smtClean="0">
                <a:latin typeface="Calibri"/>
              </a:rPr>
              <a:t>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ITER Plasma Facing </a:t>
            </a:r>
            <a:r>
              <a:rPr lang="en-US" sz="2300" dirty="0">
                <a:latin typeface="Calibri"/>
              </a:rPr>
              <a:t>Components (PFCs</a:t>
            </a:r>
            <a:r>
              <a:rPr lang="en-US" sz="2300" dirty="0" smtClean="0">
                <a:latin typeface="Calibri"/>
              </a:rPr>
              <a:t>), shield blocks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01" y="6185286"/>
            <a:ext cx="1939627" cy="6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_FWPs_15f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20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</a:t>
            </a:r>
            <a:r>
              <a:rPr lang="en-US" sz="1600" dirty="0" smtClean="0">
                <a:latin typeface="Calibri"/>
              </a:rPr>
              <a:t>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ITER Plasma Facing Components (PFCs), First Wall Panels (FWPs)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01" y="6185286"/>
            <a:ext cx="1939627" cy="6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_divertor_15f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20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</a:t>
            </a:r>
            <a:r>
              <a:rPr lang="en-US" sz="1600" dirty="0" smtClean="0">
                <a:latin typeface="Calibri"/>
              </a:rPr>
              <a:t>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ITER Plasma Facing </a:t>
            </a:r>
            <a:r>
              <a:rPr lang="en-US" sz="2300" dirty="0">
                <a:latin typeface="Calibri"/>
              </a:rPr>
              <a:t>Components (PFCs</a:t>
            </a:r>
            <a:r>
              <a:rPr lang="en-US" sz="2300" dirty="0" smtClean="0">
                <a:latin typeface="Calibri"/>
              </a:rPr>
              <a:t>), The </a:t>
            </a:r>
            <a:r>
              <a:rPr lang="en-US" sz="2300" dirty="0" err="1" smtClean="0">
                <a:latin typeface="Calibri"/>
              </a:rPr>
              <a:t>Divertor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01" y="6185286"/>
            <a:ext cx="1939627" cy="6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even\Desktop\01 divertor_annotation_v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69" y="616052"/>
            <a:ext cx="9684126" cy="64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even\Desktop\02 divertor_annotation_v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69" y="616052"/>
            <a:ext cx="9684126" cy="64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even\Desktop\03 divertor_annotation_v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69" y="616052"/>
            <a:ext cx="9684126" cy="64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teven\Desktop\04 divertor_annotation_v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69" y="618241"/>
            <a:ext cx="9684125" cy="642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teven\Desktop\05 divertor_annotation_v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69" y="618241"/>
            <a:ext cx="9684125" cy="642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teven\Desktop\07 divertor_annotation_v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69" y="618241"/>
            <a:ext cx="9684125" cy="642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</a:t>
            </a:r>
            <a:r>
              <a:rPr lang="en-US" sz="1600" dirty="0" smtClean="0">
                <a:latin typeface="Calibri"/>
              </a:rPr>
              <a:t>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The </a:t>
            </a:r>
            <a:r>
              <a:rPr lang="en-US" sz="2300" dirty="0">
                <a:latin typeface="Calibri"/>
              </a:rPr>
              <a:t>D</a:t>
            </a:r>
            <a:r>
              <a:rPr lang="en-US" sz="2300" dirty="0" smtClean="0">
                <a:latin typeface="Calibri"/>
              </a:rPr>
              <a:t>ivertor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rc_wel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95885" y="4089037"/>
            <a:ext cx="2051538" cy="164134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6335845" y="736677"/>
            <a:ext cx="1079142" cy="619670"/>
            <a:chOff x="6042452" y="985394"/>
            <a:chExt cx="1079142" cy="619670"/>
          </a:xfrm>
        </p:grpSpPr>
        <p:sp>
          <p:nvSpPr>
            <p:cNvPr id="4" name="Rectangle 3"/>
            <p:cNvSpPr/>
            <p:nvPr/>
          </p:nvSpPr>
          <p:spPr>
            <a:xfrm>
              <a:off x="6042452" y="985394"/>
              <a:ext cx="10791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 smtClean="0">
                  <a:solidFill>
                    <a:srgbClr val="A1317C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100 MW</a:t>
              </a:r>
              <a:endParaRPr lang="en-GB" sz="2000" dirty="0">
                <a:solidFill>
                  <a:srgbClr val="A1317C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828818" y="1335270"/>
              <a:ext cx="214009" cy="269794"/>
            </a:xfrm>
            <a:prstGeom prst="straightConnector1">
              <a:avLst/>
            </a:prstGeom>
            <a:ln w="25400">
              <a:solidFill>
                <a:srgbClr val="A1317C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4315072" y="3329207"/>
            <a:ext cx="705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A1317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-70%</a:t>
            </a:r>
            <a:endParaRPr lang="en-GB" sz="2000" dirty="0">
              <a:solidFill>
                <a:srgbClr val="A1317C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7984" y="1787481"/>
            <a:ext cx="8812039" cy="2997274"/>
            <a:chOff x="57984" y="1787481"/>
            <a:chExt cx="8812039" cy="2997274"/>
          </a:xfrm>
        </p:grpSpPr>
        <p:sp>
          <p:nvSpPr>
            <p:cNvPr id="15" name="Rectangle 14"/>
            <p:cNvSpPr/>
            <p:nvPr/>
          </p:nvSpPr>
          <p:spPr>
            <a:xfrm>
              <a:off x="6010633" y="3735254"/>
              <a:ext cx="12762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BODY (EU)</a:t>
              </a:r>
              <a:endParaRPr lang="en-GB" sz="20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984" y="1787481"/>
              <a:ext cx="117442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INNER </a:t>
              </a:r>
            </a:p>
            <a:p>
              <a: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VERTICAL</a:t>
              </a:r>
              <a:b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TARGET,</a:t>
              </a:r>
              <a:b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IVT (EU)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95599" y="2551744"/>
              <a:ext cx="117442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OUTER</a:t>
              </a:r>
            </a:p>
            <a:p>
              <a:pPr algn="r"/>
              <a: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VERTICAL</a:t>
              </a:r>
              <a:b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TARGET, </a:t>
              </a:r>
              <a:b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n-GB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OVT </a:t>
              </a:r>
              <a:r>
                <a:rPr lang="en-US" sz="2000" dirty="0" smtClean="0">
                  <a:latin typeface="Calibri" panose="020F0502020204030204" pitchFamily="34" charset="0"/>
                </a:rPr>
                <a:t>(JA)</a:t>
              </a:r>
              <a:endParaRPr lang="en-GB" sz="20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7984" y="4076869"/>
              <a:ext cx="8563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DOME</a:t>
              </a:r>
            </a:p>
            <a:p>
              <a:r>
                <a:rPr lang="en-US" sz="2000" dirty="0" smtClean="0">
                  <a:latin typeface="Calibri" panose="020F0502020204030204" pitchFamily="34" charset="0"/>
                </a:rPr>
                <a:t>(RF)</a:t>
              </a:r>
              <a:endParaRPr lang="en-GB" sz="20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232408" y="2449200"/>
              <a:ext cx="117512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826477" y="4430812"/>
              <a:ext cx="158105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6111433" y="3211975"/>
              <a:ext cx="1657265" cy="10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0" y="6209922"/>
            <a:ext cx="9115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For the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engineering design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, a 5 mm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radial exponential decay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length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at the outer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mid-plane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was assumed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for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GB" sz="2000" dirty="0" smtClean="0">
                <a:solidFill>
                  <a:srgbClr val="CD58A6"/>
                </a:solidFill>
                <a:latin typeface="Calibri"/>
              </a:rPr>
              <a:t>power channel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3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lisgos\Desktop\detachment-cartoon_v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0622" y="882578"/>
            <a:ext cx="6999403" cy="588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lisgos\Desktop\detachment-cartoon_v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0619" y="882581"/>
            <a:ext cx="6999400" cy="588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lisgos\Desktop\detachment-cartoon_v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39551" y="882666"/>
            <a:ext cx="7004908" cy="588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isgos\Desktop\detachment-cartoon_v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0619" y="882582"/>
            <a:ext cx="6999399" cy="588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</a:t>
            </a:r>
            <a:r>
              <a:rPr lang="en-US" sz="1600" dirty="0" smtClean="0">
                <a:latin typeface="Calibri"/>
              </a:rPr>
              <a:t>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The Divertor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6998" y="6238349"/>
            <a:ext cx="389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  <a:latin typeface="+mn-lt"/>
              </a:rPr>
              <a:t>B</a:t>
            </a:r>
            <a:endParaRPr lang="en-GB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497"/>
            <a:ext cx="3296126" cy="616550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296126" y="692497"/>
            <a:ext cx="0" cy="616550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55321" y="6238349"/>
            <a:ext cx="389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467655"/>
                </a:solidFill>
                <a:latin typeface="+mn-lt"/>
              </a:rPr>
              <a:t>E</a:t>
            </a:r>
            <a:endParaRPr lang="en-GB" sz="2000" dirty="0">
              <a:solidFill>
                <a:srgbClr val="467655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6386" y="0"/>
            <a:ext cx="75285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FFC000"/>
                </a:solidFill>
                <a:latin typeface="Calibri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– Plasma detachment</a:t>
            </a:r>
            <a:endParaRPr lang="en-GB" sz="2300" dirty="0">
              <a:latin typeface="Calibri"/>
            </a:endParaRPr>
          </a:p>
        </p:txBody>
      </p:sp>
      <p:pic>
        <p:nvPicPr>
          <p:cNvPr id="17" name="Picture 4" descr="Image result for magnifying gla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208" y="4193714"/>
            <a:ext cx="1661795" cy="19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1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even\Desktop\08 divertor_annotation_v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67" y="625141"/>
            <a:ext cx="9382247" cy="622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even\Desktop\09 divertor_annotation_v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67" y="625141"/>
            <a:ext cx="9382247" cy="622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even\Desktop\10 divertor_annotation_v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67" y="625141"/>
            <a:ext cx="9382247" cy="622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</a:t>
            </a:r>
            <a:r>
              <a:rPr lang="en-US" sz="1600" dirty="0" smtClean="0">
                <a:latin typeface="Calibri"/>
              </a:rPr>
              <a:t>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The Divertor – Active cooling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0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29"/>
            <a:ext cx="2305186" cy="2566809"/>
          </a:xfrm>
          <a:prstGeom prst="rect">
            <a:avLst/>
          </a:prstGeom>
        </p:spPr>
      </p:pic>
      <p:pic>
        <p:nvPicPr>
          <p:cNvPr id="13" name="Picture 2" descr="D:\Google Drive\Outer\Outreach\2017_July_FZJ\sequences\01 diamond_PFC_v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897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Google Drive\Outer\Outreach\2017_July_FZJ\sequences\02 diamond_PFC_v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897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Google Drive\Outer\Outreach\2017_July_FZJ\sequences\03 diamond_PFC_v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897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Google Drive\Outer\Outreach\2017_July_FZJ\sequences\04 diamond_PFC_v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897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Google Drive\Outer\Outreach\2017_July_FZJ\sequences\05 diamond_PFC_v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897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D:\Google Drive\Outer\Outreach\2017_July_FZJ\sequences\06 diamond_PFC_v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897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D:\Google Drive\Outer\Outreach\2017_July_FZJ\sequences\07 diamond_PFC_v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897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D:\Google Drive\Outer\Outreach\2017_July_FZJ\sequences\08 diamond_PFC_v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897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Google Drive\Outer\Outreach\2017_July_FZJ\sequences\09 diamond_PFC_v1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897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D:\Google Drive\Outer\Outreach\2017_July_FZJ\sequences\10 diamond_PFC_v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897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D:\Google Drive\Outer\Outreach\2017_July_FZJ\sequences\12 diamond_PFC_v1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58" b="-43558"/>
          <a:stretch/>
        </p:blipFill>
        <p:spPr bwMode="auto">
          <a:xfrm rot="16200000">
            <a:off x="4644000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D:\Google Drive\Outer\Outreach\2017_July_FZJ\sequences\13 diamond_PFC_v11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5" b="-44205"/>
          <a:stretch/>
        </p:blipFill>
        <p:spPr bwMode="auto">
          <a:xfrm rot="16200000">
            <a:off x="4680000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D:\Google Drive\Outer\Outreach\2017_July_FZJ\sequences\14 diamond_PFC_v1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" t="44144" r="331" b="-44055"/>
          <a:stretch/>
        </p:blipFill>
        <p:spPr bwMode="auto">
          <a:xfrm rot="16200000">
            <a:off x="4680000" y="612000"/>
            <a:ext cx="7740000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D:\Google Drive\Outer\Outreach\2017_July_FZJ\sequences\15 diamond_PFC_v1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897" y="587106"/>
            <a:ext cx="7747066" cy="55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The Divertor – Plasma Facing Units (PFUs) and mono-blocks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18913" y="375920"/>
            <a:ext cx="4541050" cy="6425848"/>
            <a:chOff x="1132273" y="417474"/>
            <a:chExt cx="4591734" cy="6374134"/>
          </a:xfrm>
        </p:grpSpPr>
        <p:pic>
          <p:nvPicPr>
            <p:cNvPr id="35" name="Picture 13" descr="D:\Google Drive\Outer\Outreach\2017_July_FZJ\sequences\12 diamond_PFC_v11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5067" t="-2615" r="94639" b="2191"/>
            <a:stretch/>
          </p:blipFill>
          <p:spPr bwMode="auto">
            <a:xfrm rot="5400000">
              <a:off x="268273" y="1463608"/>
              <a:ext cx="6192000" cy="44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3" descr="D:\Google Drive\Outer\Outreach\2017_July_FZJ\sequences\12 diamond_PFC_v11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0" t="-55135" r="-5620" b="54711"/>
            <a:stretch/>
          </p:blipFill>
          <p:spPr bwMode="auto">
            <a:xfrm rot="16200000">
              <a:off x="487425" y="1255658"/>
              <a:ext cx="6074766" cy="4398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5" descr="C:\Documents and Settings\lisgos\My Documents\Work\meetings\2013_PFMC\divertor_annotation_v1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6" y="3318808"/>
            <a:ext cx="2424972" cy="36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C:\Documents and Settings\lisgos\My Documents\Work\meetings\2013_PFMC\divertor_annotation_v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6" y="3318808"/>
            <a:ext cx="2424972" cy="36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 rot="21095262">
            <a:off x="990374" y="5698722"/>
            <a:ext cx="250587" cy="100886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smtClean="0">
              <a:solidFill>
                <a:srgbClr val="FF0000"/>
              </a:solidFill>
            </a:endParaRPr>
          </a:p>
        </p:txBody>
      </p:sp>
      <p:pic>
        <p:nvPicPr>
          <p:cNvPr id="32" name="Picture 4" descr="C:\Users\Steven\Desktop\dump\b diamond_PFC_v11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37" y="5609031"/>
            <a:ext cx="1124847" cy="11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Steven\Desktop\dump\a diamond_PFC_v11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25" y="5609032"/>
            <a:ext cx="1124847" cy="11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404525" y="5112846"/>
            <a:ext cx="997795" cy="400110"/>
            <a:chOff x="7404525" y="5112846"/>
            <a:chExt cx="997795" cy="40011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404525" y="5502939"/>
              <a:ext cx="997795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564142" y="5112846"/>
              <a:ext cx="683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Calibri"/>
                </a:rPr>
                <a:t>!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877626" y="973801"/>
            <a:ext cx="2363852" cy="420900"/>
            <a:chOff x="2204584" y="662635"/>
            <a:chExt cx="2363433" cy="420687"/>
          </a:xfrm>
        </p:grpSpPr>
        <p:sp>
          <p:nvSpPr>
            <p:cNvPr id="31" name="Rectangle 9"/>
            <p:cNvSpPr>
              <a:spLocks noChangeArrowheads="1"/>
            </p:cNvSpPr>
            <p:nvPr/>
          </p:nvSpPr>
          <p:spPr bwMode="auto">
            <a:xfrm>
              <a:off x="2572003" y="662635"/>
              <a:ext cx="1996014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TUNGSTEN</a:t>
              </a:r>
              <a:br>
                <a:rPr lang="en-GB" alt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n-GB" alt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MONO-BLOCKS</a:t>
              </a:r>
              <a:endPara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4" name="Straight Arrow Connector 18"/>
            <p:cNvCxnSpPr>
              <a:cxnSpLocks noChangeShapeType="1"/>
            </p:cNvCxnSpPr>
            <p:nvPr/>
          </p:nvCxnSpPr>
          <p:spPr bwMode="auto">
            <a:xfrm flipH="1">
              <a:off x="2204584" y="872979"/>
              <a:ext cx="391048" cy="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789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The Divertor </a:t>
            </a:r>
            <a:r>
              <a:rPr lang="en-US" sz="2300" dirty="0">
                <a:latin typeface="Calibri"/>
              </a:rPr>
              <a:t>– Plasma Facing Units (PFUs) and </a:t>
            </a:r>
            <a:r>
              <a:rPr lang="en-US" sz="2300" dirty="0" smtClean="0">
                <a:latin typeface="Calibri"/>
              </a:rPr>
              <a:t>mono-blocks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Inventing as we go – many systems have had development issues.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12722" r="5068" b="15649"/>
          <a:stretch/>
        </p:blipFill>
        <p:spPr bwMode="auto">
          <a:xfrm>
            <a:off x="57839" y="2148864"/>
            <a:ext cx="9010927" cy="313423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0" y="69262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Only happening for the highest heat-flux specification of 20 MW m</a:t>
            </a:r>
            <a:r>
              <a:rPr lang="en-US" sz="2000" baseline="30000" dirty="0" smtClean="0">
                <a:solidFill>
                  <a:schemeClr val="bg1"/>
                </a:solidFill>
                <a:latin typeface="Calibri"/>
              </a:rPr>
              <a:t>-2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 for 10 seconds.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39" y="6139168"/>
            <a:ext cx="908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“ITER turbulence.” – A.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</a:rPr>
              <a:t>Kukushkin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2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FFC000"/>
                </a:solidFill>
                <a:latin typeface="Calibri"/>
              </a:rPr>
              <a:t>…</a:t>
            </a:r>
            <a:endParaRPr lang="en-GB" sz="1600" dirty="0">
              <a:solidFill>
                <a:srgbClr val="FFC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Overview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475847"/>
            <a:ext cx="9156066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alibri"/>
              </a:rPr>
              <a:t>PREFACE  |  ITER PFCs  |  HIGH-DUTY CYCLE  |  SUMMARY</a:t>
            </a:r>
            <a:endParaRPr lang="en-US" sz="2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9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28"/>
            <a:ext cx="2305186" cy="2662675"/>
          </a:xfrm>
          <a:prstGeom prst="rect">
            <a:avLst/>
          </a:prstGeom>
        </p:spPr>
      </p:pic>
      <p:pic>
        <p:nvPicPr>
          <p:cNvPr id="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9" y="3855664"/>
            <a:ext cx="4607811" cy="262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5"/>
          <p:cNvSpPr>
            <a:spLocks noChangeAspect="1"/>
          </p:cNvSpPr>
          <p:nvPr/>
        </p:nvSpPr>
        <p:spPr bwMode="auto">
          <a:xfrm>
            <a:off x="1781745" y="4398589"/>
            <a:ext cx="364987" cy="404678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GB" altLang="en-US" sz="16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 r="38644" b="40765"/>
          <a:stretch>
            <a:fillRect/>
          </a:stretch>
        </p:blipFill>
        <p:spPr bwMode="auto">
          <a:xfrm>
            <a:off x="5473424" y="3462055"/>
            <a:ext cx="3411027" cy="2940050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lisgos\Desktop\divertor_annotation_v3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00" y="3460965"/>
            <a:ext cx="3412800" cy="29412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48780" y="3648055"/>
            <a:ext cx="4572000" cy="2823498"/>
            <a:chOff x="19888" y="3180522"/>
            <a:chExt cx="4572000" cy="2823234"/>
          </a:xfrm>
        </p:grpSpPr>
        <p:grpSp>
          <p:nvGrpSpPr>
            <p:cNvPr id="21" name="Group 1"/>
            <p:cNvGrpSpPr>
              <a:grpSpLocks/>
            </p:cNvGrpSpPr>
            <p:nvPr/>
          </p:nvGrpSpPr>
          <p:grpSpPr bwMode="auto">
            <a:xfrm>
              <a:off x="19888" y="3180522"/>
              <a:ext cx="4572000" cy="2823234"/>
              <a:chOff x="19888" y="3180522"/>
              <a:chExt cx="4572000" cy="2823234"/>
            </a:xfrm>
          </p:grpSpPr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5447" y="3717754"/>
                <a:ext cx="4414398" cy="2286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10"/>
              <p:cNvSpPr>
                <a:spLocks noChangeArrowheads="1"/>
              </p:cNvSpPr>
              <p:nvPr/>
            </p:nvSpPr>
            <p:spPr bwMode="auto">
              <a:xfrm>
                <a:off x="19888" y="3180522"/>
                <a:ext cx="4572000" cy="5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EDDY SIMULATIONS</a:t>
                </a:r>
                <a:endParaRPr kumimoji="0" lang="en-GB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[O. </a:t>
                </a:r>
                <a:r>
                  <a:rPr kumimoji="0" lang="en-GB" alt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Aybay</a:t>
                </a:r>
                <a:r>
                  <a:rPr kumimoji="0" lang="en-GB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, Fluid Mechanics and Multidisciplinary Design, 2010]</a:t>
                </a:r>
              </a:p>
            </p:txBody>
          </p:sp>
          <p:sp>
            <p:nvSpPr>
              <p:cNvPr id="25" name="Rectangle 16"/>
              <p:cNvSpPr>
                <a:spLocks noChangeArrowheads="1"/>
              </p:cNvSpPr>
              <p:nvPr/>
            </p:nvSpPr>
            <p:spPr bwMode="auto">
              <a:xfrm>
                <a:off x="364800" y="5401442"/>
                <a:ext cx="2715284" cy="400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FLOW</a:t>
                </a:r>
                <a:endParaRPr kumimoji="0" lang="en-GB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22" name="Straight Arrow Connector 6"/>
            <p:cNvCxnSpPr>
              <a:cxnSpLocks noChangeShapeType="1"/>
            </p:cNvCxnSpPr>
            <p:nvPr/>
          </p:nvCxnSpPr>
          <p:spPr bwMode="auto">
            <a:xfrm>
              <a:off x="1146195" y="5605800"/>
              <a:ext cx="854242" cy="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The Dome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2131314" y="3071967"/>
            <a:ext cx="4477830" cy="1048620"/>
            <a:chOff x="1490491" y="543881"/>
            <a:chExt cx="4477029" cy="1048089"/>
          </a:xfrm>
        </p:grpSpPr>
        <p:sp>
          <p:nvSpPr>
            <p:cNvPr id="36" name="Rectangle 9"/>
            <p:cNvSpPr>
              <a:spLocks noChangeArrowheads="1"/>
            </p:cNvSpPr>
            <p:nvPr/>
          </p:nvSpPr>
          <p:spPr bwMode="auto">
            <a:xfrm>
              <a:off x="1490491" y="543881"/>
              <a:ext cx="3236912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/>
              <a:r>
                <a:rPr lang="en-GB" alt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W FLAT </a:t>
              </a:r>
              <a:r>
                <a:rPr lang="en-GB" alt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TILE ARMOUR</a:t>
              </a:r>
              <a:endPara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7" name="Straight Arrow Connector 18"/>
            <p:cNvCxnSpPr>
              <a:cxnSpLocks noChangeShapeType="1"/>
            </p:cNvCxnSpPr>
            <p:nvPr/>
          </p:nvCxnSpPr>
          <p:spPr bwMode="auto">
            <a:xfrm>
              <a:off x="4648241" y="869688"/>
              <a:ext cx="1319279" cy="722282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6683969" y="3058219"/>
            <a:ext cx="2340845" cy="1510174"/>
            <a:chOff x="6684124" y="2766626"/>
            <a:chExt cx="2340916" cy="1508682"/>
          </a:xfrm>
        </p:grpSpPr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6684124" y="2766626"/>
              <a:ext cx="2340916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/>
              <a:r>
                <a:rPr lang="en-GB" alt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HYPER-VAPOTRON</a:t>
              </a:r>
            </a:p>
          </p:txBody>
        </p:sp>
        <p:cxnSp>
          <p:nvCxnSpPr>
            <p:cNvPr id="40" name="Straight Arrow Connector 18"/>
            <p:cNvCxnSpPr>
              <a:cxnSpLocks noChangeShapeType="1"/>
            </p:cNvCxnSpPr>
            <p:nvPr/>
          </p:nvCxnSpPr>
          <p:spPr bwMode="auto">
            <a:xfrm>
              <a:off x="7384823" y="3106010"/>
              <a:ext cx="6994" cy="1169298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1" name="Picture 6" descr="C:\Users\lisgos\Desktop\diamond_PFC_v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36" y="997695"/>
            <a:ext cx="5879663" cy="203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44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86" y="4562125"/>
            <a:ext cx="7904988" cy="2231136"/>
          </a:xfrm>
          <a:prstGeom prst="rect">
            <a:avLst/>
          </a:prstGeom>
        </p:spPr>
      </p:pic>
      <p:pic>
        <p:nvPicPr>
          <p:cNvPr id="5" name="Picture 2" descr="C:\Users\mittear\Documents\Work\Persons\Design_Office\Balland\07_shaping+beam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22" y="900648"/>
            <a:ext cx="3646025" cy="330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mage result for iter first wall pa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" y="715647"/>
            <a:ext cx="2453060" cy="37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First Wall Panels (FWPs)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86" y="4561332"/>
            <a:ext cx="7904988" cy="22311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 rot="5919794">
            <a:off x="6115061" y="1461251"/>
            <a:ext cx="499107" cy="183317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smtClean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644291" y="3409121"/>
            <a:ext cx="3345357" cy="887685"/>
            <a:chOff x="1649485" y="47531"/>
            <a:chExt cx="3344760" cy="887235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649485" y="514079"/>
              <a:ext cx="3236912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/>
              <a:r>
                <a:rPr lang="en-GB" alt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BERYLLIUM TILES</a:t>
              </a:r>
              <a:endPara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1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646230" y="47531"/>
              <a:ext cx="348015" cy="495557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7243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</a:t>
            </a:r>
            <a:r>
              <a:rPr lang="en-US" sz="1600" b="1" dirty="0">
                <a:latin typeface="Calibri"/>
              </a:rPr>
              <a:t>ITER PFCs</a:t>
            </a:r>
            <a:r>
              <a:rPr lang="en-US" sz="1600" dirty="0">
                <a:latin typeface="Calibri"/>
              </a:rPr>
              <a:t>  |  HIGH-DUTY CYCLE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First Wall Panels (FWPs) – Mock-ups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amostat iter beryll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87725"/>
            <a:ext cx="8890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6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FFC000"/>
                </a:solidFill>
                <a:latin typeface="Calibri"/>
              </a:rPr>
              <a:t>…</a:t>
            </a:r>
            <a:endParaRPr lang="en-GB" sz="1600" dirty="0">
              <a:solidFill>
                <a:srgbClr val="FFC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Overview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475847"/>
            <a:ext cx="9156066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alibri"/>
              </a:rPr>
              <a:t>PREFACE  |  ITER PFCs  |  </a:t>
            </a:r>
            <a:r>
              <a:rPr lang="en-US" sz="2000" b="1" dirty="0" smtClean="0">
                <a:latin typeface="Calibri"/>
              </a:rPr>
              <a:t>HIGH-DUTY CYCLE  </a:t>
            </a:r>
            <a:r>
              <a:rPr lang="en-US" sz="2000" dirty="0" smtClean="0">
                <a:latin typeface="Calibri"/>
              </a:rPr>
              <a:t>|  SUMMARY</a:t>
            </a:r>
            <a:endParaRPr lang="en-US" sz="2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57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" y="692497"/>
            <a:ext cx="9283895" cy="619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 </a:t>
            </a:r>
            <a:endParaRPr lang="en-US" sz="1600" dirty="0" smtClean="0"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Plasma </a:t>
            </a:r>
            <a:r>
              <a:rPr lang="en-US" sz="2300" dirty="0" err="1" smtClean="0">
                <a:latin typeface="Calibri"/>
              </a:rPr>
              <a:t>fluence</a:t>
            </a:r>
            <a:r>
              <a:rPr lang="en-US" sz="2300" dirty="0" smtClean="0">
                <a:latin typeface="Calibri"/>
              </a:rPr>
              <a:t> in high duty-cycle devices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000" y="692497"/>
            <a:ext cx="914500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noProof="0" dirty="0" smtClean="0">
                <a:solidFill>
                  <a:prstClr val="black"/>
                </a:solidFill>
                <a:latin typeface="Calibri"/>
              </a:rPr>
              <a:t>Start the pulse… and go for a coffee.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9574" y="6483655"/>
            <a:ext cx="914500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One morning of ITER operation = three decades of JET, in terms of plasma to surfaces.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am m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3560" y="692497"/>
            <a:ext cx="11050000" cy="621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 </a:t>
            </a:r>
            <a:endParaRPr lang="en-US" sz="1600" dirty="0" smtClean="0"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solidFill>
                  <a:prstClr val="black"/>
                </a:solidFill>
                <a:latin typeface="Calibri"/>
              </a:rPr>
              <a:t>R.A.M.I. – Engineering considerations for high duty-cycle </a:t>
            </a:r>
            <a:endParaRPr lang="en-GB" sz="23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1000" y="692497"/>
            <a:ext cx="914500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Reliability. Accessibility. Maintainability.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Inspectability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5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-mod tokam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9" y="692497"/>
            <a:ext cx="9403080" cy="61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 </a:t>
            </a:r>
            <a:endParaRPr lang="en-US" sz="1600" dirty="0" smtClean="0"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err="1" smtClean="0">
                <a:latin typeface="Calibri"/>
              </a:rPr>
              <a:t>Divertor</a:t>
            </a:r>
            <a:r>
              <a:rPr lang="en-US" sz="2300" dirty="0" smtClean="0">
                <a:latin typeface="Calibri"/>
              </a:rPr>
              <a:t> – Discrete tiles and leading edges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000" y="692497"/>
            <a:ext cx="914500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tiles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lower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thermal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stress, but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give many edges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can initiate cascade failure.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51850" y="2897472"/>
            <a:ext cx="2589657" cy="3596185"/>
            <a:chOff x="6151850" y="3013222"/>
            <a:chExt cx="2589657" cy="3596185"/>
          </a:xfrm>
        </p:grpSpPr>
        <p:pic>
          <p:nvPicPr>
            <p:cNvPr id="10" name="Picture 1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6" t="9683" r="13070" b="9861"/>
            <a:stretch/>
          </p:blipFill>
          <p:spPr bwMode="auto">
            <a:xfrm>
              <a:off x="6151850" y="3013222"/>
              <a:ext cx="2589657" cy="3596185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211337" y="3047378"/>
              <a:ext cx="1421030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ELM ION</a:t>
              </a:r>
            </a:p>
            <a:p>
              <a:r>
                <a:rPr lang="en-US" sz="2000" dirty="0" smtClean="0">
                  <a:latin typeface="+mn-lt"/>
                </a:rPr>
                <a:t>MELTING IN</a:t>
              </a:r>
            </a:p>
            <a:p>
              <a:r>
                <a:rPr lang="en-US" sz="2000" dirty="0" smtClean="0">
                  <a:latin typeface="+mn-lt"/>
                </a:rPr>
                <a:t>ITER?</a:t>
              </a:r>
            </a:p>
            <a:p>
              <a:r>
                <a:rPr lang="en-US" sz="1600" dirty="0" smtClean="0">
                  <a:latin typeface="+mn-lt"/>
                </a:rPr>
                <a:t>[</a:t>
              </a:r>
              <a:r>
                <a:rPr lang="en-US" sz="1600" dirty="0" smtClean="0">
                  <a:latin typeface="+mn-lt"/>
                  <a:hlinkClick r:id="rId6"/>
                </a:rPr>
                <a:t>J. Gunn</a:t>
              </a:r>
              <a:r>
                <a:rPr lang="en-US" sz="1600" dirty="0" smtClean="0">
                  <a:latin typeface="+mn-lt"/>
                </a:rPr>
                <a:t>]</a:t>
              </a:r>
              <a:endParaRPr lang="en-GB" sz="1600" dirty="0">
                <a:latin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24176" y="6372483"/>
            <a:ext cx="1949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ALCATOR C-MOD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73618" y="2597366"/>
            <a:ext cx="3402958" cy="3344247"/>
            <a:chOff x="173618" y="2597366"/>
            <a:chExt cx="3402958" cy="3344247"/>
          </a:xfrm>
        </p:grpSpPr>
        <p:sp>
          <p:nvSpPr>
            <p:cNvPr id="8" name="Rectangle 7"/>
            <p:cNvSpPr/>
            <p:nvPr/>
          </p:nvSpPr>
          <p:spPr>
            <a:xfrm>
              <a:off x="1892077" y="5631415"/>
              <a:ext cx="370391" cy="3101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 flipV="1">
              <a:off x="173618" y="2597366"/>
              <a:ext cx="1718459" cy="303404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262469" y="2597366"/>
              <a:ext cx="1314107" cy="303404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173618" y="4958400"/>
              <a:ext cx="1718459" cy="9832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262468" y="4958400"/>
              <a:ext cx="1314108" cy="9832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85193" y="2597366"/>
              <a:ext cx="3391383" cy="236103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73618" y="2597456"/>
              <a:ext cx="13378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[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  <a:hlinkClick r:id="rId8"/>
                </a:rPr>
                <a:t>B. </a:t>
              </a:r>
              <a:r>
                <a:rPr lang="en-US" sz="1600" dirty="0" err="1" smtClean="0">
                  <a:solidFill>
                    <a:schemeClr val="bg1"/>
                  </a:solidFill>
                  <a:latin typeface="+mn-lt"/>
                  <a:hlinkClick r:id="rId8"/>
                </a:rPr>
                <a:t>Lipschultz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]</a:t>
              </a:r>
              <a:endParaRPr lang="en-GB" sz="16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3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Steven\Desktop\03 divertor_annotation_v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69" y="616052"/>
            <a:ext cx="9684126" cy="64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Divertor </a:t>
            </a:r>
            <a:r>
              <a:rPr lang="en-US" sz="2300" dirty="0" err="1" smtClean="0">
                <a:latin typeface="Calibri"/>
              </a:rPr>
              <a:t>divertor</a:t>
            </a:r>
            <a:r>
              <a:rPr lang="en-US" sz="2300" dirty="0" smtClean="0">
                <a:latin typeface="Calibri"/>
              </a:rPr>
              <a:t> – Large modular components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000" y="692497"/>
            <a:ext cx="914500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ITER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entire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cassette is thrown away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the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strike-point surface is damaged.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6" name="Picture 4" descr="Image result for magnifying gla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9957" y="4459288"/>
            <a:ext cx="1661795" cy="19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9574" y="6458297"/>
            <a:ext cx="9173574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Replacement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time: 6-9 months, which is impractical for a power plant.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0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2639 L -0.57083 -0.02639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even\Desktop\01 divertor_annotation_v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15" y="622301"/>
            <a:ext cx="9354281" cy="620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16" y="622301"/>
            <a:ext cx="9354281" cy="62014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Divertor – Photon dissipation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9574" y="6458297"/>
            <a:ext cx="9173574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 impurity seeding: 95% of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power escaping the core is radiated (70% in ITER).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66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497"/>
            <a:ext cx="9144000" cy="63826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1786" y="3628807"/>
            <a:ext cx="5455299" cy="472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48" y="654789"/>
            <a:ext cx="9465013" cy="63301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Divertor – Photon dissipation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6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teven\Desktop\Challenger_20151017\6uh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100" y="612660"/>
            <a:ext cx="11125597" cy="62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alibri"/>
              </a:rPr>
              <a:t>PREFACE</a:t>
            </a:r>
            <a:r>
              <a:rPr lang="en-US" sz="1600" dirty="0">
                <a:latin typeface="Calibri"/>
              </a:rPr>
              <a:t>  |  ITER PFCs  |  HIGH-DUTY CYCLE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Perspective – The importance of a balanced Inside/Outside-View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29574" y="6517909"/>
            <a:ext cx="914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[</a:t>
            </a:r>
            <a:r>
              <a:rPr lang="en-US" sz="1600" dirty="0" smtClean="0">
                <a:solidFill>
                  <a:schemeClr val="bg1"/>
                </a:solidFill>
                <a:latin typeface="Calibri"/>
                <a:hlinkClick r:id="rId4"/>
              </a:rPr>
              <a:t>Delusion and Deception in Large Infrastructure Projects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Calibri"/>
              </a:rPr>
              <a:t>Flyvberg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 et al.]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8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Divertor – Photon dissipation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000" y="692497"/>
            <a:ext cx="914500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“Confinement predictions for DEMO under these conditions require future work.”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3408"/>
          <a:stretch/>
        </p:blipFill>
        <p:spPr>
          <a:xfrm>
            <a:off x="2050325" y="1127332"/>
            <a:ext cx="5551641" cy="266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4" b="-50624"/>
          <a:stretch/>
        </p:blipFill>
        <p:spPr>
          <a:xfrm>
            <a:off x="2050325" y="3791332"/>
            <a:ext cx="5551641" cy="571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0325" y="6452101"/>
            <a:ext cx="2345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[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hlinkClick r:id="rId4"/>
              </a:rPr>
              <a:t>Kallenbach 2015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7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teven\Desktop\01 divertor_annotation_v20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14" y="615088"/>
            <a:ext cx="9364287" cy="620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16" y="616740"/>
            <a:ext cx="9364285" cy="620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15" y="615088"/>
            <a:ext cx="9364286" cy="6212111"/>
          </a:xfrm>
          <a:prstGeom prst="rect">
            <a:avLst/>
          </a:prstGeom>
        </p:spPr>
      </p:pic>
      <p:pic>
        <p:nvPicPr>
          <p:cNvPr id="8" name="Picture 2" descr="C:\Users\lisgos\Desktop\detachment-cartoon_v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64" b="15764"/>
          <a:stretch/>
        </p:blipFill>
        <p:spPr bwMode="auto">
          <a:xfrm rot="16200000">
            <a:off x="-915290" y="941103"/>
            <a:ext cx="3359025" cy="282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Divertor – Neutral particle </a:t>
            </a:r>
            <a:r>
              <a:rPr lang="en-US" sz="2300" dirty="0">
                <a:latin typeface="Calibri"/>
              </a:rPr>
              <a:t>dissipation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52020" y="6662964"/>
            <a:ext cx="292359" cy="32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270" y="6437632"/>
            <a:ext cx="938357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Atomic physics does not scale with size – want greater access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the power channel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088893"/>
            <a:ext cx="10363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Assume a single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plasma scenario device, so that the baffle geometry can be optimized.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733972"/>
            <a:ext cx="917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noProof="0" dirty="0" smtClean="0">
                <a:solidFill>
                  <a:prstClr val="black"/>
                </a:solidFill>
                <a:latin typeface="Calibri"/>
              </a:rPr>
              <a:t>Needs study.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14" y="615600"/>
            <a:ext cx="9364287" cy="62121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(Divertor </a:t>
            </a:r>
            <a:r>
              <a:rPr lang="en-US" sz="2300" dirty="0">
                <a:latin typeface="Calibri"/>
              </a:rPr>
              <a:t>– </a:t>
            </a:r>
            <a:r>
              <a:rPr lang="en-US" sz="2300" dirty="0" smtClean="0">
                <a:latin typeface="Calibri"/>
              </a:rPr>
              <a:t>H-mode jump start during plasma start-up)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52020" y="6662964"/>
            <a:ext cx="292359" cy="32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-56691" y="6437632"/>
            <a:ext cx="1059888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ower threshold is lower for shorter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divertor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legs, so easier access to D-T power.)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4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29"/>
            <a:ext cx="2305186" cy="2566809"/>
          </a:xfrm>
          <a:prstGeom prst="rect">
            <a:avLst/>
          </a:prstGeom>
        </p:spPr>
      </p:pic>
      <p:pic>
        <p:nvPicPr>
          <p:cNvPr id="9" name="Picture 22" descr="D:\Google Drive\Outer\Outreach\2017_July_FZJ\sequences\32 diamond_PFC_v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61379"/>
          <a:stretch/>
        </p:blipFill>
        <p:spPr bwMode="auto">
          <a:xfrm rot="16200000">
            <a:off x="2561850" y="3194235"/>
            <a:ext cx="6145779" cy="118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3" descr="D:\Google Drive\Outer\Outreach\2017_July_FZJ\sequences\33 diamond_PFC_v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b="61353"/>
          <a:stretch/>
        </p:blipFill>
        <p:spPr bwMode="auto">
          <a:xfrm rot="16200000">
            <a:off x="2702240" y="3335110"/>
            <a:ext cx="614578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5" descr="C:\Documents and Settings\lisgos\My Documents\Work\meetings\2013_PFMC\divertor_annotation_v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6" y="3318808"/>
            <a:ext cx="2424972" cy="36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C:\Documents and Settings\lisgos\My Documents\Work\meetings\2013_PFMC\divertor_annotation_v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6" y="3318808"/>
            <a:ext cx="2424972" cy="36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 rot="21095262">
            <a:off x="990374" y="5698722"/>
            <a:ext cx="250587" cy="100886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smtClean="0">
              <a:solidFill>
                <a:srgbClr val="FF0000"/>
              </a:solidFill>
            </a:endParaRPr>
          </a:p>
        </p:txBody>
      </p:sp>
      <p:pic>
        <p:nvPicPr>
          <p:cNvPr id="11" name="Picture 16" descr="D:\Google Drive\Outer\Outreach\2017_July_FZJ\sequences\15 diamond_PFC_v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39680" r="3158" b="26802"/>
          <a:stretch/>
        </p:blipFill>
        <p:spPr bwMode="auto">
          <a:xfrm rot="16200000">
            <a:off x="353107" y="2507106"/>
            <a:ext cx="7273658" cy="1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Divertor </a:t>
            </a:r>
            <a:r>
              <a:rPr lang="en-US" sz="2300" dirty="0">
                <a:latin typeface="Calibri"/>
              </a:rPr>
              <a:t>– </a:t>
            </a:r>
            <a:r>
              <a:rPr lang="en-US" sz="2300" dirty="0" smtClean="0">
                <a:latin typeface="Calibri"/>
              </a:rPr>
              <a:t>“Rapid Strike-Point Replacement” 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795645" y="4972466"/>
            <a:ext cx="261778" cy="490961"/>
            <a:chOff x="6059805" y="4972466"/>
            <a:chExt cx="261778" cy="490961"/>
          </a:xfrm>
        </p:grpSpPr>
        <p:sp>
          <p:nvSpPr>
            <p:cNvPr id="3" name="Oval 2"/>
            <p:cNvSpPr/>
            <p:nvPr/>
          </p:nvSpPr>
          <p:spPr>
            <a:xfrm>
              <a:off x="6059805" y="5302251"/>
              <a:ext cx="130810" cy="1212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6190615" y="5282661"/>
              <a:ext cx="85725" cy="894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6064567" y="5042929"/>
              <a:ext cx="85725" cy="894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6235858" y="5110379"/>
              <a:ext cx="85725" cy="894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6127907" y="5019028"/>
              <a:ext cx="61596" cy="656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6092567" y="5086588"/>
              <a:ext cx="61596" cy="656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6181986" y="5341839"/>
              <a:ext cx="61596" cy="656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6076631" y="4990496"/>
              <a:ext cx="61596" cy="656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6164482" y="5089964"/>
              <a:ext cx="45719" cy="465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6061490" y="5033409"/>
              <a:ext cx="45719" cy="465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6066373" y="5372100"/>
              <a:ext cx="45719" cy="465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6091238" y="5289494"/>
              <a:ext cx="45719" cy="465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6241974" y="4972466"/>
              <a:ext cx="45719" cy="465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6077335" y="5395381"/>
              <a:ext cx="45719" cy="465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6266269" y="5372100"/>
              <a:ext cx="45719" cy="465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 flipV="1">
              <a:off x="6140695" y="5394426"/>
              <a:ext cx="71039" cy="690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 flipV="1">
              <a:off x="6199822" y="5063367"/>
              <a:ext cx="71039" cy="690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705600" y="1466640"/>
            <a:ext cx="2255520" cy="101566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Thermal conductivity 5x higher than copper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05600" y="2482303"/>
            <a:ext cx="2255520" cy="70788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Zero thermal expansion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05600" y="4204328"/>
            <a:ext cx="2255520" cy="70788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Resistant to chemical erosion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05600" y="4914522"/>
            <a:ext cx="2255520" cy="70788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Resistant to neutron damage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05600" y="758754"/>
            <a:ext cx="2255520" cy="70788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3D isotropic heat transport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05600" y="3186357"/>
            <a:ext cx="2255520" cy="101566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Unparalleled thermal shock resistance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05600" y="5622408"/>
            <a:ext cx="2255520" cy="70788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Minimal leading edges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705600" y="6330294"/>
            <a:ext cx="225552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Replacable</a:t>
            </a:r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55880" y="4066638"/>
            <a:ext cx="3679002" cy="2185214"/>
            <a:chOff x="5455880" y="4315438"/>
            <a:chExt cx="3679002" cy="2185214"/>
          </a:xfrm>
        </p:grpSpPr>
        <p:sp>
          <p:nvSpPr>
            <p:cNvPr id="43" name="TextBox 42"/>
            <p:cNvSpPr txBox="1"/>
            <p:nvPr/>
          </p:nvSpPr>
          <p:spPr>
            <a:xfrm>
              <a:off x="6699656" y="4315438"/>
              <a:ext cx="2435226" cy="218521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ANSYS: surface temperature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i</a:t>
              </a: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ncrease limited to </a:t>
              </a: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100 </a:t>
              </a: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degrees – rather than mono-block failure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[M. van den Berg]  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5455880" y="5464542"/>
              <a:ext cx="1078404" cy="18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697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DIVCAM_19576_1_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5" b="1965"/>
          <a:stretch/>
        </p:blipFill>
        <p:spPr bwMode="auto">
          <a:xfrm>
            <a:off x="3196890" y="483079"/>
            <a:ext cx="5947111" cy="3132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Fzo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07" y="2809116"/>
            <a:ext cx="3238499" cy="16192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10404" y="612533"/>
            <a:ext cx="3284523" cy="2215633"/>
            <a:chOff x="-10404" y="612533"/>
            <a:chExt cx="3284523" cy="2215633"/>
          </a:xfrm>
        </p:grpSpPr>
        <p:pic>
          <p:nvPicPr>
            <p:cNvPr id="41" name="Picture 5" descr="Picture_0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41"/>
            <a:stretch>
              <a:fillRect/>
            </a:stretch>
          </p:blipFill>
          <p:spPr bwMode="auto">
            <a:xfrm>
              <a:off x="-10404" y="612533"/>
              <a:ext cx="3217696" cy="2215633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2380039" y="739665"/>
              <a:ext cx="894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HWU</a:t>
              </a:r>
            </a:p>
          </p:txBody>
        </p:sp>
      </p:grpSp>
      <p:pic>
        <p:nvPicPr>
          <p:cNvPr id="43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08" y="4430858"/>
            <a:ext cx="3238500" cy="242714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DIVCAM_19576_10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4"/>
          <a:stretch>
            <a:fillRect/>
          </a:stretch>
        </p:blipFill>
        <p:spPr bwMode="auto">
          <a:xfrm>
            <a:off x="3225465" y="3631201"/>
            <a:ext cx="5947111" cy="324884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8298816" y="3179513"/>
            <a:ext cx="89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MAST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Divertor – Diamond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18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91"/>
          <a:stretch/>
        </p:blipFill>
        <p:spPr bwMode="auto">
          <a:xfrm>
            <a:off x="0" y="717509"/>
            <a:ext cx="9660835" cy="33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Divertor </a:t>
            </a:r>
            <a:r>
              <a:rPr lang="en-US" sz="2300" dirty="0">
                <a:latin typeface="Calibri"/>
              </a:rPr>
              <a:t>– </a:t>
            </a:r>
            <a:r>
              <a:rPr lang="en-US" sz="2300" dirty="0" smtClean="0">
                <a:latin typeface="Calibri"/>
              </a:rPr>
              <a:t> Diamond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45" b="-62440"/>
          <a:stretch/>
        </p:blipFill>
        <p:spPr bwMode="auto">
          <a:xfrm>
            <a:off x="1" y="4026568"/>
            <a:ext cx="9352722" cy="741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0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1" y="1325061"/>
            <a:ext cx="9499601" cy="54064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Divertor </a:t>
            </a:r>
            <a:r>
              <a:rPr lang="en-US" sz="2300" dirty="0">
                <a:latin typeface="Calibri"/>
              </a:rPr>
              <a:t>– </a:t>
            </a:r>
            <a:r>
              <a:rPr lang="en-US" sz="2300" dirty="0" smtClean="0">
                <a:latin typeface="Calibri"/>
              </a:rPr>
              <a:t>Diamond 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cnes logo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349" y="5638800"/>
            <a:ext cx="1981200" cy="6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92629"/>
            <a:ext cx="9144000" cy="40011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Joint aerospace-fusion development proposal to CNES in September, still alive.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1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Main wall – Main Chamber Recycling and Charge-</a:t>
            </a:r>
            <a:r>
              <a:rPr lang="en-US" sz="2300" dirty="0" err="1" smtClean="0">
                <a:latin typeface="Calibri"/>
              </a:rPr>
              <a:t>eXchange</a:t>
            </a:r>
            <a:r>
              <a:rPr lang="en-US" sz="2300" dirty="0" smtClean="0">
                <a:latin typeface="Calibri"/>
              </a:rPr>
              <a:t> (CX)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even\Desktop\01 grid_3d_v10_track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2" y="729341"/>
            <a:ext cx="3578041" cy="60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even\Desktop\02 grid_3d_v10_track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58" y="729340"/>
            <a:ext cx="3581423" cy="60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even\Desktop\03 grid_3d_v10_track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58" y="729340"/>
            <a:ext cx="3581423" cy="60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77283"/>
            <a:ext cx="9144000" cy="40011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(ITER boundary plasma may be opaque to neutrals, so no core fueling from gas puffs.)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10544" y="2988224"/>
            <a:ext cx="5111819" cy="939229"/>
            <a:chOff x="4159181" y="2959040"/>
            <a:chExt cx="5111819" cy="939229"/>
          </a:xfrm>
        </p:grpSpPr>
        <p:sp>
          <p:nvSpPr>
            <p:cNvPr id="8" name="TextBox 7"/>
            <p:cNvSpPr txBox="1"/>
            <p:nvPr/>
          </p:nvSpPr>
          <p:spPr>
            <a:xfrm>
              <a:off x="4159181" y="3405826"/>
              <a:ext cx="5035550" cy="49244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dirty="0" smtClean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en-US" sz="2600" baseline="30000" dirty="0" smtClean="0">
                  <a:solidFill>
                    <a:prstClr val="black"/>
                  </a:solidFill>
                  <a:latin typeface="Calibri"/>
                </a:rPr>
                <a:t>0</a:t>
              </a:r>
              <a:r>
                <a:rPr lang="en-US" sz="2600" baseline="-25000" dirty="0" smtClean="0">
                  <a:solidFill>
                    <a:prstClr val="black"/>
                  </a:solidFill>
                  <a:latin typeface="Calibri"/>
                </a:rPr>
                <a:t>slow</a:t>
              </a:r>
              <a:r>
                <a:rPr lang="en-US" sz="2600" dirty="0" smtClean="0">
                  <a:solidFill>
                    <a:prstClr val="black"/>
                  </a:solidFill>
                  <a:latin typeface="Calibri"/>
                </a:rPr>
                <a:t> + </a:t>
              </a:r>
              <a:r>
                <a:rPr lang="en-US" sz="2600" dirty="0" err="1" smtClean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en-US" sz="2600" baseline="30000" dirty="0" err="1" smtClean="0">
                  <a:solidFill>
                    <a:prstClr val="black"/>
                  </a:solidFill>
                  <a:latin typeface="Calibri"/>
                </a:rPr>
                <a:t>+</a:t>
              </a:r>
              <a:r>
                <a:rPr lang="en-US" sz="2600" baseline="-25000" dirty="0" err="1" smtClean="0">
                  <a:solidFill>
                    <a:prstClr val="black"/>
                  </a:solidFill>
                  <a:latin typeface="Calibri"/>
                </a:rPr>
                <a:t>fast</a:t>
              </a:r>
              <a:r>
                <a:rPr lang="en-US" sz="26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600" dirty="0" smtClean="0">
                  <a:solidFill>
                    <a:prstClr val="black"/>
                  </a:solidFill>
                  <a:latin typeface="Calibri"/>
                  <a:sym typeface="Symbol"/>
                </a:rPr>
                <a:t> </a:t>
              </a:r>
              <a:r>
                <a:rPr lang="en-US" sz="2600" dirty="0" err="1" smtClean="0">
                  <a:solidFill>
                    <a:prstClr val="black"/>
                  </a:solidFill>
                  <a:latin typeface="Calibri"/>
                  <a:sym typeface="Symbol"/>
                </a:rPr>
                <a:t>D</a:t>
              </a:r>
              <a:r>
                <a:rPr lang="en-US" sz="2600" baseline="30000" dirty="0" err="1" smtClean="0">
                  <a:solidFill>
                    <a:prstClr val="black"/>
                  </a:solidFill>
                  <a:latin typeface="Calibri"/>
                  <a:sym typeface="Symbol"/>
                </a:rPr>
                <a:t>+</a:t>
              </a:r>
              <a:r>
                <a:rPr lang="en-US" sz="2600" baseline="-25000" dirty="0" err="1" smtClean="0">
                  <a:solidFill>
                    <a:prstClr val="black"/>
                  </a:solidFill>
                  <a:latin typeface="Calibri"/>
                  <a:sym typeface="Symbol"/>
                </a:rPr>
                <a:t>slow</a:t>
              </a:r>
              <a:r>
                <a:rPr lang="en-US" sz="2600" dirty="0" smtClean="0">
                  <a:solidFill>
                    <a:prstClr val="black"/>
                  </a:solidFill>
                  <a:latin typeface="Calibri"/>
                  <a:sym typeface="Symbol"/>
                </a:rPr>
                <a:t> + D</a:t>
              </a:r>
              <a:r>
                <a:rPr lang="en-US" sz="2600" baseline="30000" dirty="0" smtClean="0">
                  <a:solidFill>
                    <a:prstClr val="black"/>
                  </a:solidFill>
                  <a:latin typeface="Calibri"/>
                  <a:sym typeface="Symbol"/>
                </a:rPr>
                <a:t>0</a:t>
              </a:r>
              <a:r>
                <a:rPr lang="en-US" sz="2600" baseline="-25000" dirty="0" smtClean="0">
                  <a:solidFill>
                    <a:prstClr val="black"/>
                  </a:solidFill>
                  <a:latin typeface="Calibri"/>
                  <a:sym typeface="Symbol"/>
                </a:rPr>
                <a:t>fast</a:t>
              </a:r>
              <a:endParaRPr kumimoji="0" lang="en-US" sz="2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35450" y="2959040"/>
              <a:ext cx="5035550" cy="40011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Charge-exchange (CX):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424472" y="4979230"/>
            <a:ext cx="584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EIRENE neutral transport code (</a:t>
            </a:r>
            <a:r>
              <a:rPr lang="en-US" sz="2000" dirty="0" err="1" smtClean="0">
                <a:solidFill>
                  <a:srgbClr val="0000FF"/>
                </a:solidFill>
                <a:latin typeface="Calibri"/>
              </a:rPr>
              <a:t>divertor</a:t>
            </a: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 sources off)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[D. Reiter, FZJ]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57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Main wall – Erosion from CX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Group 7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390675"/>
              </p:ext>
            </p:extLst>
          </p:nvPr>
        </p:nvGraphicFramePr>
        <p:xfrm>
          <a:off x="183967" y="1674688"/>
          <a:ext cx="8775065" cy="4009005"/>
        </p:xfrm>
        <a:graphic>
          <a:graphicData uri="http://schemas.openxmlformats.org/drawingml/2006/table">
            <a:tbl>
              <a:tblPr/>
              <a:tblGrid>
                <a:gridCol w="1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8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87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920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For 300 eV T charge-exchange sputtering of walls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0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heat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 [MW]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annual run time [s/year]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beryllium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net wall erosion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rate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[kg/yr]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boron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net wall erosion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rate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[kg/yr]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carbon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net wall erosion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rate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[kg/yr]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tungsten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net wall erosion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rate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[kg/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yr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DIII-D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20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0.13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0.11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0.08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0.16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JT-60SA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34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0.22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0.19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0.15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0.27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EAST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24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1.6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1.2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0.82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1.8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ITER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100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77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[29]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64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44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[53]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92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[41]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FDF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100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610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500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340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740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Reactor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400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2.5x10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6500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5300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3700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7900 [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ＭＳ Ｐゴシック" pitchFamily="-112" charset="-128"/>
                          <a:cs typeface="Times New Roman" pitchFamily="18" charset="0"/>
                        </a:rPr>
                        <a:t>5000]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n-lt"/>
                        <a:ea typeface="ＭＳ Ｐゴシック" pitchFamily="-112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 Box 700"/>
          <p:cNvSpPr txBox="1">
            <a:spLocks noChangeArrowheads="1"/>
          </p:cNvSpPr>
          <p:nvPr/>
        </p:nvSpPr>
        <p:spPr bwMode="auto">
          <a:xfrm>
            <a:off x="114300" y="5704025"/>
            <a:ext cx="9144000" cy="56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00FF"/>
                </a:solidFill>
                <a:latin typeface="+mn-lt"/>
                <a:ea typeface="ＭＳ Ｐゴシック" pitchFamily="-112" charset="-128"/>
              </a:rPr>
              <a:t>A </a:t>
            </a:r>
            <a:r>
              <a:rPr lang="en-US" sz="1600" dirty="0">
                <a:solidFill>
                  <a:srgbClr val="0000FF"/>
                </a:solidFill>
                <a:latin typeface="+mn-lt"/>
                <a:ea typeface="ＭＳ Ｐゴシック" pitchFamily="-112" charset="-128"/>
              </a:rPr>
              <a:t>Kukushkin. B2-EIRENE calculation. 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dirty="0" smtClean="0">
                <a:solidFill>
                  <a:srgbClr val="00B050"/>
                </a:solidFill>
                <a:latin typeface="+mn-lt"/>
                <a:ea typeface="ＭＳ Ｐゴシック" pitchFamily="-112" charset="-128"/>
              </a:rPr>
              <a:t>K </a:t>
            </a:r>
            <a:r>
              <a:rPr lang="en-US" sz="1600" dirty="0" err="1">
                <a:solidFill>
                  <a:srgbClr val="00B050"/>
                </a:solidFill>
                <a:latin typeface="+mn-lt"/>
                <a:ea typeface="ＭＳ Ｐゴシック" pitchFamily="-112" charset="-128"/>
              </a:rPr>
              <a:t>Lackner</a:t>
            </a:r>
            <a:r>
              <a:rPr lang="en-US" sz="1600" dirty="0">
                <a:solidFill>
                  <a:srgbClr val="25AA2F"/>
                </a:solidFill>
                <a:latin typeface="+mn-lt"/>
                <a:ea typeface="ＭＳ Ｐゴシック" pitchFamily="-112" charset="-128"/>
              </a:rPr>
              <a:t>. </a:t>
            </a:r>
            <a:r>
              <a:rPr lang="en-GB" sz="1600" dirty="0">
                <a:solidFill>
                  <a:srgbClr val="25AA2F"/>
                </a:solidFill>
                <a:latin typeface="+mn-lt"/>
                <a:ea typeface="ＭＳ Ｐゴシック" pitchFamily="-112" charset="-128"/>
              </a:rPr>
              <a:t>EU EFP Workshop on W. </a:t>
            </a:r>
            <a:r>
              <a:rPr lang="en-GB" sz="1600" dirty="0" err="1">
                <a:solidFill>
                  <a:srgbClr val="25AA2F"/>
                </a:solidFill>
                <a:latin typeface="+mn-lt"/>
                <a:ea typeface="ＭＳ Ｐゴシック" pitchFamily="-112" charset="-128"/>
              </a:rPr>
              <a:t>Velence</a:t>
            </a:r>
            <a:r>
              <a:rPr lang="en-GB" sz="1600" dirty="0">
                <a:solidFill>
                  <a:srgbClr val="25AA2F"/>
                </a:solidFill>
                <a:latin typeface="+mn-lt"/>
                <a:ea typeface="ＭＳ Ｐゴシック" pitchFamily="-112" charset="-128"/>
              </a:rPr>
              <a:t>, Hungary, Dec 7-9 2009.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060" y="1288249"/>
            <a:ext cx="914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MAIN WALL CHARGE-EXCHANGE EROSION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[Stangeby,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hlinkClick r:id="rId3"/>
              </a:rPr>
              <a:t>ARIES Town Meeting 2010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00" y="692497"/>
            <a:ext cx="914500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“Have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 been worrying about the wrong problem?” – P. C. Stangeby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57890"/>
            <a:ext cx="914500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 the wall regularly? No. Need to control main chamber CX erosion.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1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teven\Desktop\divertor_annotation_v20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44" y="616643"/>
            <a:ext cx="9364287" cy="620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teven\Desktop\divertor_annotation_v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45" y="614139"/>
            <a:ext cx="9364287" cy="621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Main wall </a:t>
            </a:r>
            <a:r>
              <a:rPr lang="en-US" sz="2300" dirty="0">
                <a:latin typeface="Calibri"/>
              </a:rPr>
              <a:t>– </a:t>
            </a:r>
            <a:r>
              <a:rPr lang="en-US" sz="2300" dirty="0" smtClean="0">
                <a:latin typeface="Calibri"/>
              </a:rPr>
              <a:t>Remove the neutrals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78613" y="132"/>
            <a:ext cx="449002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FFC000"/>
                </a:solidFill>
                <a:latin typeface="Calibri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with </a:t>
            </a:r>
            <a:r>
              <a:rPr lang="en-US" sz="2300" dirty="0" smtClean="0">
                <a:solidFill>
                  <a:srgbClr val="006600"/>
                </a:solidFill>
                <a:latin typeface="Calibri"/>
              </a:rPr>
              <a:t>liquid lithium</a:t>
            </a:r>
            <a:endParaRPr lang="en-GB" sz="2300" dirty="0">
              <a:solidFill>
                <a:srgbClr val="0066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0" y="6437632"/>
            <a:ext cx="9173574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noProof="0" dirty="0" smtClean="0">
                <a:solidFill>
                  <a:prstClr val="black"/>
                </a:solidFill>
                <a:latin typeface="Calibri"/>
              </a:rPr>
              <a:t>Needs study.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98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20" y="772523"/>
            <a:ext cx="5999480" cy="5999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40" y="2728686"/>
            <a:ext cx="1540862" cy="20465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alibri"/>
              </a:rPr>
              <a:t>PREFACE</a:t>
            </a:r>
            <a:r>
              <a:rPr lang="en-US" sz="1600" dirty="0">
                <a:latin typeface="Calibri"/>
              </a:rPr>
              <a:t>  |  ITER PFCs  |  HIGH-DUTY CYCLE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The Fusion Wheel of Pain – All aspects must be fully addressed 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29574" y="6517909"/>
            <a:ext cx="914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latin typeface="Calibri"/>
              </a:rPr>
              <a:t>[</a:t>
            </a:r>
            <a:r>
              <a:rPr lang="en-US" sz="1600" dirty="0" smtClean="0">
                <a:latin typeface="Calibri"/>
                <a:hlinkClick r:id="rId5"/>
              </a:rPr>
              <a:t>EPRI Report</a:t>
            </a:r>
            <a:r>
              <a:rPr lang="en-US" sz="1600" dirty="0" smtClean="0">
                <a:latin typeface="Calibri"/>
              </a:rPr>
              <a:t>, 1994, short]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3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lisgos\Desktop\model_schematic_v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96" y="2330321"/>
            <a:ext cx="5148072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lisgos\Desktop\planar_schematic_v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54" y="1178193"/>
            <a:ext cx="507034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lisgos\Desktop\planar_schematic_v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54" y="1178193"/>
            <a:ext cx="507034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lisgos\Desktop\planar_schematic_v3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54" y="1178193"/>
            <a:ext cx="507034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Steven\Desktop\03 grid_3d_v10_track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" y="1064045"/>
            <a:ext cx="1756967" cy="29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isgos\Desktop\detachment-cartoon_v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9068" y="4347846"/>
            <a:ext cx="2726546" cy="22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</a:t>
            </a:r>
            <a:r>
              <a:rPr lang="en-US" sz="1600" b="1" dirty="0">
                <a:latin typeface="Calibri"/>
              </a:rPr>
              <a:t>HIGH-DUTY CYCLE</a:t>
            </a:r>
            <a:r>
              <a:rPr lang="en-US" sz="1600" dirty="0">
                <a:latin typeface="Calibri"/>
              </a:rPr>
              <a:t>  |  </a:t>
            </a:r>
            <a:r>
              <a:rPr lang="en-US" sz="1600" dirty="0" smtClean="0">
                <a:latin typeface="Calibri"/>
              </a:rPr>
              <a:t>SUMMARY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Main wall </a:t>
            </a:r>
            <a:r>
              <a:rPr lang="en-US" sz="2300" dirty="0">
                <a:latin typeface="Calibri"/>
              </a:rPr>
              <a:t>– </a:t>
            </a:r>
            <a:r>
              <a:rPr lang="en-US" sz="2300" dirty="0" smtClean="0">
                <a:latin typeface="Calibri"/>
              </a:rPr>
              <a:t>If the boundary is opaque to neutrals: “Gas wall”?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9249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 CX, but cool the boundary plasma to stay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below the sputtering threshold?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93045" y="1133247"/>
            <a:ext cx="5760639" cy="5008622"/>
            <a:chOff x="1547665" y="614526"/>
            <a:chExt cx="5760639" cy="5008622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3949268" y="1043211"/>
              <a:ext cx="128196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6200000">
              <a:off x="1666385" y="3349904"/>
              <a:ext cx="128196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Rectangle 3"/>
            <p:cNvSpPr txBox="1">
              <a:spLocks noChangeArrowheads="1"/>
            </p:cNvSpPr>
            <p:nvPr/>
          </p:nvSpPr>
          <p:spPr bwMode="auto">
            <a:xfrm>
              <a:off x="1901608" y="614526"/>
              <a:ext cx="54066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87338" indent="-287338" algn="just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7238" indent="-279400" algn="just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36650" indent="-188913" algn="just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</a:defRPr>
              </a:lvl3pPr>
              <a:lvl4pPr marL="1511300" indent="-184150" algn="just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</a:defRPr>
              </a:lvl4pPr>
              <a:lvl5pPr marL="1885950" indent="-184150" algn="just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5pPr>
              <a:lvl6pPr marL="2343150" indent="-184150" algn="l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6pPr>
              <a:lvl7pPr marL="2800350" indent="-184150" algn="l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7pPr>
              <a:lvl8pPr marL="3257550" indent="-184150" algn="l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8pPr>
              <a:lvl9pPr marL="3714750" indent="-184150" algn="l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  <a:tabLst>
                  <a:tab pos="266700" algn="l"/>
                </a:tabLst>
              </a:pPr>
              <a:r>
                <a:rPr lang="en-US" sz="2000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toroidal circumference at injection location</a:t>
              </a:r>
            </a:p>
          </p:txBody>
        </p:sp>
        <p:sp>
          <p:nvSpPr>
            <p:cNvPr id="15" name="Rectangle 3"/>
            <p:cNvSpPr txBox="1">
              <a:spLocks noChangeArrowheads="1"/>
            </p:cNvSpPr>
            <p:nvPr/>
          </p:nvSpPr>
          <p:spPr bwMode="auto">
            <a:xfrm rot="16200000">
              <a:off x="-420396" y="2947201"/>
              <a:ext cx="46440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87338" indent="-287338" algn="just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7238" indent="-279400" algn="just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36650" indent="-188913" algn="just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</a:defRPr>
              </a:lvl3pPr>
              <a:lvl4pPr marL="1511300" indent="-184150" algn="just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</a:defRPr>
              </a:lvl4pPr>
              <a:lvl5pPr marL="1885950" indent="-184150" algn="just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5pPr>
              <a:lvl6pPr marL="2343150" indent="-184150" algn="l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6pPr>
              <a:lvl7pPr marL="2800350" indent="-184150" algn="l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7pPr>
              <a:lvl8pPr marL="3257550" indent="-184150" algn="l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8pPr>
              <a:lvl9pPr marL="3714750" indent="-184150" algn="l" defTabSz="795338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  <a:tabLst>
                  <a:tab pos="266700" algn="l"/>
                </a:tabLst>
              </a:pPr>
              <a:r>
                <a:rPr lang="en-US" sz="2000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distance along the plasma</a:t>
              </a:r>
              <a:br>
                <a:rPr lang="en-US" sz="2000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n-US" sz="2000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facing wall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58148" y="6441985"/>
            <a:ext cx="33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noProof="0" dirty="0" smtClean="0">
                <a:solidFill>
                  <a:prstClr val="black"/>
                </a:solidFill>
                <a:latin typeface="Calibri"/>
              </a:rPr>
              <a:t>Needs study.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6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FFC000"/>
                </a:solidFill>
                <a:latin typeface="Calibri"/>
              </a:rPr>
              <a:t>…</a:t>
            </a:r>
            <a:endParaRPr lang="en-GB" sz="1600" dirty="0">
              <a:solidFill>
                <a:srgbClr val="FFC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Overview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475847"/>
            <a:ext cx="9156066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alibri"/>
              </a:rPr>
              <a:t>PREFACE  |  ITER PFCs  |  HIGH-DUTY CYCLE  |  </a:t>
            </a:r>
            <a:r>
              <a:rPr lang="en-US" sz="2000" b="1" dirty="0" smtClean="0">
                <a:latin typeface="Calibri"/>
              </a:rPr>
              <a:t>SUMMARY</a:t>
            </a:r>
            <a:endParaRPr lang="en-US" sz="20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16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/>
              </a:rPr>
              <a:t>PREFACE  | ITER PFCs  |  HIGH-DUTY CYCLE  | </a:t>
            </a:r>
            <a:r>
              <a:rPr lang="en-US" sz="1600" b="1" dirty="0">
                <a:latin typeface="Calibri"/>
              </a:rPr>
              <a:t> </a:t>
            </a:r>
            <a:r>
              <a:rPr lang="en-US" sz="1600" b="1" dirty="0" smtClean="0">
                <a:latin typeface="Calibri"/>
              </a:rPr>
              <a:t>SUMMARY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Concluding remarks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8018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are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issues to be resolved if electricity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fusion energy is to make it onto the grid – many are complex and required highly developed problem solving skills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53" y="160027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think as broadly as possible, and beware of “idea inertia” and The System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10087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ITER won’t be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running for quite a while, but coming up with good designs for post-ITER machines requires a lot of thinking and experimentation now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87780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is likely that civil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society will experience a high level of stress this century – sustainable baseload energy from fusion is needed sooner rather than later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3253" y="468494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noProof="0" dirty="0" smtClean="0">
                <a:solidFill>
                  <a:prstClr val="black"/>
                </a:solidFill>
                <a:latin typeface="Calibri"/>
              </a:rPr>
              <a:t>Akers Doctrine: Look for friends, i.e. other R&amp;D areas that share your problems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90802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Gentle movement towards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engineering physics is encouraged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9291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Consider aiming for engineering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guidance rather than prediction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  <p:bldP spid="21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usion plas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28"/>
            <a:ext cx="11396247" cy="616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usion plas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79"/>
            <a:ext cx="9144000" cy="672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alibri"/>
              </a:rPr>
              <a:t>PREFACE</a:t>
            </a:r>
            <a:r>
              <a:rPr lang="en-US" sz="1600" dirty="0">
                <a:latin typeface="Calibri"/>
              </a:rPr>
              <a:t>  |  ITER PFCs  |  HIGH-DUTY CYCLE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Physics – Pretty cool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8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thumb/7/7f/Ironring2005.JPG/1920px-Ironring2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t="5413" r="-5053" b="10855"/>
          <a:stretch/>
        </p:blipFill>
        <p:spPr bwMode="auto">
          <a:xfrm>
            <a:off x="-575947" y="671238"/>
            <a:ext cx="10842691" cy="618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alibri"/>
              </a:rPr>
              <a:t>PREFACE</a:t>
            </a:r>
            <a:r>
              <a:rPr lang="en-US" sz="1600" dirty="0">
                <a:latin typeface="Calibri"/>
              </a:rPr>
              <a:t>  |  ITER PFCs  |  HIGH-DUTY CYCLE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Engineering – A craft, and the burden of being real life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00" y="692497"/>
            <a:ext cx="9145000" cy="40011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Fusion research can probably learn from systems engineering.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10513" y="2444982"/>
            <a:ext cx="2826276" cy="4207235"/>
            <a:chOff x="6110513" y="2444982"/>
            <a:chExt cx="2826276" cy="4207235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913" y="2444982"/>
              <a:ext cx="2800876" cy="418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110513" y="6313663"/>
              <a:ext cx="7728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[GFI]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9574" y="6517909"/>
            <a:ext cx="914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[</a:t>
            </a:r>
            <a:r>
              <a:rPr lang="en-US" sz="1600" dirty="0" smtClean="0">
                <a:solidFill>
                  <a:schemeClr val="bg1"/>
                </a:solidFill>
                <a:latin typeface="Calibri"/>
                <a:hlinkClick r:id="rId5"/>
              </a:rPr>
              <a:t>The Iron Ring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41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ippo tutu fanta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7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alibri"/>
              </a:rPr>
              <a:t>PREFACE</a:t>
            </a:r>
            <a:r>
              <a:rPr lang="en-US" sz="1600" dirty="0">
                <a:latin typeface="Calibri"/>
              </a:rPr>
              <a:t>  |  ITER PFCs  |  HIGH-DUTY CYCLE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Sociology – A big challenge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92629"/>
            <a:ext cx="9144000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For me, the sociology is harder than the physics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instein talki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140" y="-1652672"/>
            <a:ext cx="12550140" cy="864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alibri"/>
              </a:rPr>
              <a:t>PREFACE</a:t>
            </a:r>
            <a:r>
              <a:rPr lang="en-US" sz="1600" dirty="0">
                <a:latin typeface="Calibri"/>
              </a:rPr>
              <a:t>  |  ITER PFCs  |  HIGH-DUTY CYCLE  |  SUMMARY</a:t>
            </a: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The challenge of complexity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9094" y="1604090"/>
            <a:ext cx="5457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white"/>
                </a:solidFill>
                <a:latin typeface="Calibri"/>
              </a:rPr>
              <a:t>“ We </a:t>
            </a:r>
            <a:r>
              <a:rPr lang="en-GB" sz="2000" dirty="0">
                <a:solidFill>
                  <a:prstClr val="white"/>
                </a:solidFill>
                <a:latin typeface="Calibri"/>
              </a:rPr>
              <a:t>can not solve our problems with </a:t>
            </a:r>
            <a:r>
              <a:rPr lang="en-GB" sz="2000" dirty="0" smtClean="0">
                <a:solidFill>
                  <a:prstClr val="white"/>
                </a:solidFill>
                <a:latin typeface="Calibri"/>
              </a:rPr>
              <a:t>the</a:t>
            </a:r>
            <a:br>
              <a:rPr lang="en-GB" sz="2000" dirty="0" smtClean="0">
                <a:solidFill>
                  <a:prstClr val="white"/>
                </a:solidFill>
                <a:latin typeface="Calibri"/>
              </a:rPr>
            </a:br>
            <a:r>
              <a:rPr lang="en-GB" sz="2000" dirty="0" smtClean="0">
                <a:solidFill>
                  <a:prstClr val="white"/>
                </a:solidFill>
                <a:latin typeface="Calibri"/>
              </a:rPr>
              <a:t>   same </a:t>
            </a:r>
            <a:r>
              <a:rPr lang="en-GB" sz="2000" dirty="0">
                <a:solidFill>
                  <a:prstClr val="white"/>
                </a:solidFill>
                <a:latin typeface="Calibri"/>
              </a:rPr>
              <a:t>level of thinking that created them. </a:t>
            </a:r>
            <a:r>
              <a:rPr lang="en-GB" sz="2000" dirty="0" smtClean="0">
                <a:solidFill>
                  <a:prstClr val="white"/>
                </a:solidFill>
                <a:latin typeface="Calibri"/>
              </a:rPr>
              <a:t>” </a:t>
            </a:r>
            <a:br>
              <a:rPr lang="en-GB" sz="2000" dirty="0" smtClean="0">
                <a:solidFill>
                  <a:prstClr val="white"/>
                </a:solidFill>
                <a:latin typeface="Calibri"/>
              </a:rPr>
            </a:br>
            <a:r>
              <a:rPr lang="en-GB" sz="2000" dirty="0" smtClean="0">
                <a:solidFill>
                  <a:prstClr val="white"/>
                </a:solidFill>
                <a:latin typeface="Calibri"/>
              </a:rPr>
              <a:t>   – Einstein</a:t>
            </a:r>
            <a:endParaRPr lang="en-US" sz="20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4465" y="3305777"/>
            <a:ext cx="487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white"/>
                </a:solidFill>
                <a:latin typeface="Calibri"/>
              </a:rPr>
              <a:t>Complex problems need to be solved on many levels at the same time.</a:t>
            </a:r>
            <a:endParaRPr lang="en-US" sz="2000" i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42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"/>
            <a:ext cx="9144000" cy="692497"/>
          </a:xfrm>
          <a:prstGeom prst="rect">
            <a:avLst/>
          </a:prstGeom>
          <a:solidFill>
            <a:srgbClr val="FEC044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FFC000"/>
                </a:solidFill>
                <a:latin typeface="Calibri"/>
              </a:rPr>
              <a:t>…</a:t>
            </a:r>
            <a:endParaRPr lang="en-GB" sz="1600" dirty="0">
              <a:solidFill>
                <a:srgbClr val="FFC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 smtClean="0">
                <a:latin typeface="Calibri"/>
              </a:rPr>
              <a:t>Overview</a:t>
            </a:r>
            <a:endParaRPr lang="en-GB" sz="2300" dirty="0">
              <a:latin typeface="Calibri"/>
            </a:endParaRPr>
          </a:p>
        </p:txBody>
      </p:sp>
      <p:pic>
        <p:nvPicPr>
          <p:cNvPr id="14" name="Picture 2" descr="D:\Google Drive\Work\dump\banner_v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49" y="80415"/>
            <a:ext cx="1255477" cy="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475847"/>
            <a:ext cx="9156066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alibri"/>
              </a:rPr>
              <a:t>PREFACE  | </a:t>
            </a:r>
            <a:r>
              <a:rPr lang="en-US" sz="2000" b="1" dirty="0" smtClean="0">
                <a:latin typeface="Calibri"/>
              </a:rPr>
              <a:t>ITER PFCs</a:t>
            </a:r>
            <a:r>
              <a:rPr lang="en-US" sz="2000" dirty="0" smtClean="0">
                <a:latin typeface="Calibri"/>
              </a:rPr>
              <a:t>  |  HIGH-DUTY CYCLE  |  SUMMARY</a:t>
            </a:r>
            <a:endParaRPr lang="en-US" sz="2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28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PJBLtemplate">
  <a:themeElements>
    <a:clrScheme name="Custom 3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800000"/>
      </a:hlink>
      <a:folHlink>
        <a:srgbClr val="FF1919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4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6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8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9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0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2_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3_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4_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7_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5_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1_PPJBLtemplate">
  <a:themeElements>
    <a:clrScheme name="3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3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2_PPJBLtemplate">
  <a:themeElements>
    <a:clrScheme name="3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3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3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4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5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6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7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8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9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0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1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2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3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4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35_PPJBLtemplate">
  <a:themeElements>
    <a:clrScheme name="Custom 3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800000"/>
      </a:hlink>
      <a:folHlink>
        <a:srgbClr val="FF1919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36_PPJBLtemplate">
  <a:themeElements>
    <a:clrScheme name="1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37_PPJBLtemplate">
  <a:themeElements>
    <a:clrScheme name="Custom 3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0000FF"/>
      </a:hlink>
      <a:folHlink>
        <a:srgbClr val="FF1919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38_PPJBLtemplate">
  <a:themeElements>
    <a:clrScheme name="Custom 2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00CCFF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39_PPJBLtemplate">
  <a:themeElements>
    <a:clrScheme name="Custom 2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600000"/>
      </a:hlink>
      <a:folHlink>
        <a:srgbClr val="96969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0_PPJBLtemplate">
  <a:themeElements>
    <a:clrScheme name="Custom 3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800000"/>
      </a:hlink>
      <a:folHlink>
        <a:srgbClr val="FF1919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PPJBLtemplate">
  <a:themeElements>
    <a:clrScheme name="1_PPJBLtemplate 12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47525B"/>
      </a:hlink>
      <a:folHlink>
        <a:srgbClr val="0047D6"/>
      </a:folHlink>
    </a:clrScheme>
    <a:fontScheme name="1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1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1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JBLtemplate 9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0066FF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10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003BB0"/>
        </a:hlink>
        <a:folHlink>
          <a:srgbClr val="0047D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1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0049DA"/>
        </a:hlink>
        <a:folHlink>
          <a:srgbClr val="0047D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JBLtemplate 12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47525B"/>
        </a:hlink>
        <a:folHlink>
          <a:srgbClr val="0047D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PPJBLtemplate">
  <a:themeElements>
    <a:clrScheme name="2_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39378</TotalTime>
  <Words>1491</Words>
  <Application>Microsoft Office PowerPoint</Application>
  <PresentationFormat>On-screen Show (4:3)</PresentationFormat>
  <Paragraphs>248</Paragraphs>
  <Slides>42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50</vt:i4>
      </vt:variant>
      <vt:variant>
        <vt:lpstr>Slide Titles</vt:lpstr>
      </vt:variant>
      <vt:variant>
        <vt:i4>42</vt:i4>
      </vt:variant>
    </vt:vector>
  </HeadingPairs>
  <TitlesOfParts>
    <vt:vector size="100" baseType="lpstr">
      <vt:lpstr>ＭＳ Ｐゴシック</vt:lpstr>
      <vt:lpstr>Arial</vt:lpstr>
      <vt:lpstr>Calibri</vt:lpstr>
      <vt:lpstr>Garamond</vt:lpstr>
      <vt:lpstr>Symbol</vt:lpstr>
      <vt:lpstr>Times New Roman</vt:lpstr>
      <vt:lpstr>Verdana</vt:lpstr>
      <vt:lpstr>Wingdings</vt:lpstr>
      <vt:lpstr>1_PPJBLtemplate</vt:lpstr>
      <vt:lpstr>16_PPJBLtemplate</vt:lpstr>
      <vt:lpstr>2_PPJBLtemplate</vt:lpstr>
      <vt:lpstr>3_PPJBLtemplate</vt:lpstr>
      <vt:lpstr>4_PPJBLtemplate</vt:lpstr>
      <vt:lpstr>5_PPJBLtemplate</vt:lpstr>
      <vt:lpstr>6_PPJBLtemplate</vt:lpstr>
      <vt:lpstr>7_PPJBLtemplate</vt:lpstr>
      <vt:lpstr>8_PPJBLtemplate</vt:lpstr>
      <vt:lpstr>9_PPJBLtemplate</vt:lpstr>
      <vt:lpstr>10_PPJBLtemplate</vt:lpstr>
      <vt:lpstr>11_PPJBLtemplate</vt:lpstr>
      <vt:lpstr>12_PPJBLtemplate</vt:lpstr>
      <vt:lpstr>13_PPJBLtemplate</vt:lpstr>
      <vt:lpstr>1_ITER_PPTemplate (2)</vt:lpstr>
      <vt:lpstr>2_ITER_PPTemplate (2)</vt:lpstr>
      <vt:lpstr>3_ITER_PPTemplate (2)</vt:lpstr>
      <vt:lpstr>14_PPJBLtemplate</vt:lpstr>
      <vt:lpstr>15_PPJBLtemplate</vt:lpstr>
      <vt:lpstr>17_PPJBLtemplate</vt:lpstr>
      <vt:lpstr>18_PPJBLtemplate</vt:lpstr>
      <vt:lpstr>19_PPJBLtemplate</vt:lpstr>
      <vt:lpstr>20_PPJBLtemplate</vt:lpstr>
      <vt:lpstr>12_ITER_PPTemplate (2)</vt:lpstr>
      <vt:lpstr>13_ITER_PPTemplate (2)</vt:lpstr>
      <vt:lpstr>14_ITER_PPTemplate (2)</vt:lpstr>
      <vt:lpstr>17_ITER_PPTemplate (2)</vt:lpstr>
      <vt:lpstr>15_ITER_PPTemplate (2)</vt:lpstr>
      <vt:lpstr>21_PPJBLtemplate</vt:lpstr>
      <vt:lpstr>22_PPJBLtemplate</vt:lpstr>
      <vt:lpstr>23_PPJBLtemplate</vt:lpstr>
      <vt:lpstr>24_PPJBLtemplate</vt:lpstr>
      <vt:lpstr>25_PPJBLtemplate</vt:lpstr>
      <vt:lpstr>26_PPJBLtemplate</vt:lpstr>
      <vt:lpstr>27_PPJBLtemplate</vt:lpstr>
      <vt:lpstr>28_PPJBLtemplate</vt:lpstr>
      <vt:lpstr>29_PPJBLtemplate</vt:lpstr>
      <vt:lpstr>30_PPJBLtemplate</vt:lpstr>
      <vt:lpstr>31_PPJBLtemplate</vt:lpstr>
      <vt:lpstr>32_PPJBLtemplate</vt:lpstr>
      <vt:lpstr>33_PPJBLtemplate</vt:lpstr>
      <vt:lpstr>34_PPJBLtemplate</vt:lpstr>
      <vt:lpstr>4_Office Theme</vt:lpstr>
      <vt:lpstr>35_PPJBLtemplate</vt:lpstr>
      <vt:lpstr>36_PPJBLtemplate</vt:lpstr>
      <vt:lpstr>37_PPJBLtemplate</vt:lpstr>
      <vt:lpstr>38_PPJBLtemplate</vt:lpstr>
      <vt:lpstr>39_PPJBLtemplate</vt:lpstr>
      <vt:lpstr>40_PPJBLtemplate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for the ITER Plasma Interface</dc:title>
  <dc:creator>Lisgo Steve</dc:creator>
  <cp:lastModifiedBy>Lisgo Steve</cp:lastModifiedBy>
  <cp:revision>1928</cp:revision>
  <cp:lastPrinted>2015-11-13T18:51:39Z</cp:lastPrinted>
  <dcterms:created xsi:type="dcterms:W3CDTF">2011-06-21T10:27:15Z</dcterms:created>
  <dcterms:modified xsi:type="dcterms:W3CDTF">2018-11-16T03:54:35Z</dcterms:modified>
</cp:coreProperties>
</file>