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40" r:id="rId2"/>
    <p:sldId id="1053" r:id="rId3"/>
    <p:sldId id="1148" r:id="rId4"/>
    <p:sldId id="1149" r:id="rId5"/>
    <p:sldId id="1151" r:id="rId6"/>
    <p:sldId id="1079" r:id="rId7"/>
    <p:sldId id="1092" r:id="rId8"/>
    <p:sldId id="940" r:id="rId9"/>
    <p:sldId id="1077" r:id="rId10"/>
    <p:sldId id="1097" r:id="rId11"/>
    <p:sldId id="1152" r:id="rId12"/>
    <p:sldId id="946" r:id="rId13"/>
    <p:sldId id="947" r:id="rId14"/>
    <p:sldId id="1099" r:id="rId15"/>
    <p:sldId id="1104" r:id="rId16"/>
    <p:sldId id="1112" r:id="rId17"/>
    <p:sldId id="1118" r:id="rId18"/>
    <p:sldId id="1120" r:id="rId19"/>
    <p:sldId id="1123" r:id="rId20"/>
    <p:sldId id="1122" r:id="rId21"/>
    <p:sldId id="1129" r:id="rId22"/>
    <p:sldId id="1130" r:id="rId23"/>
    <p:sldId id="1131" r:id="rId24"/>
    <p:sldId id="1132" r:id="rId25"/>
    <p:sldId id="1157" r:id="rId26"/>
    <p:sldId id="1156" r:id="rId27"/>
    <p:sldId id="1134" r:id="rId28"/>
    <p:sldId id="1154" r:id="rId29"/>
    <p:sldId id="1139" r:id="rId30"/>
    <p:sldId id="1155" r:id="rId31"/>
    <p:sldId id="1142" r:id="rId32"/>
    <p:sldId id="1135" r:id="rId33"/>
    <p:sldId id="1136" r:id="rId34"/>
    <p:sldId id="1143" r:id="rId35"/>
    <p:sldId id="1145" r:id="rId36"/>
    <p:sldId id="1147" r:id="rId37"/>
    <p:sldId id="1111" r:id="rId38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6DCFD4-21B7-4A14-A26D-5C40D1A99FCE}">
          <p14:sldIdLst>
            <p14:sldId id="440"/>
            <p14:sldId id="1053"/>
            <p14:sldId id="1148"/>
            <p14:sldId id="1149"/>
            <p14:sldId id="1151"/>
            <p14:sldId id="1079"/>
            <p14:sldId id="1092"/>
            <p14:sldId id="940"/>
            <p14:sldId id="1077"/>
            <p14:sldId id="1097"/>
            <p14:sldId id="1152"/>
            <p14:sldId id="946"/>
            <p14:sldId id="947"/>
            <p14:sldId id="1099"/>
            <p14:sldId id="1104"/>
            <p14:sldId id="1112"/>
            <p14:sldId id="1118"/>
            <p14:sldId id="1120"/>
            <p14:sldId id="1123"/>
            <p14:sldId id="1122"/>
            <p14:sldId id="1129"/>
            <p14:sldId id="1130"/>
            <p14:sldId id="1131"/>
            <p14:sldId id="1132"/>
            <p14:sldId id="1157"/>
            <p14:sldId id="1156"/>
            <p14:sldId id="1134"/>
            <p14:sldId id="1154"/>
            <p14:sldId id="1139"/>
            <p14:sldId id="1155"/>
            <p14:sldId id="1142"/>
            <p14:sldId id="1135"/>
            <p14:sldId id="1136"/>
            <p14:sldId id="1143"/>
            <p14:sldId id="1145"/>
            <p14:sldId id="1147"/>
            <p14:sldId id="111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CC"/>
    <a:srgbClr val="0000FF"/>
    <a:srgbClr val="B9E1C1"/>
    <a:srgbClr val="93D19F"/>
    <a:srgbClr val="B6E0BE"/>
    <a:srgbClr val="669900"/>
    <a:srgbClr val="71C19D"/>
    <a:srgbClr val="F8F8F8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68348" autoAdjust="0"/>
  </p:normalViewPr>
  <p:slideViewPr>
    <p:cSldViewPr>
      <p:cViewPr varScale="1">
        <p:scale>
          <a:sx n="156" d="100"/>
          <a:sy n="156" d="100"/>
        </p:scale>
        <p:origin x="-324" y="-90"/>
      </p:cViewPr>
      <p:guideLst>
        <p:guide orient="horz" pos="283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946" y="-96"/>
      </p:cViewPr>
      <p:guideLst>
        <p:guide orient="horz" pos="3126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33F0A-3E44-3542-9B52-C69BBF913347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B4BCF-068A-D248-8F84-0E47315EB0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952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8797E-98FF-A441-8777-B69104237D7E}" type="datetimeFigureOut">
              <a:rPr lang="en-US" smtClean="0"/>
              <a:pPr/>
              <a:t>11/15/2018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CCBFF-A990-6E41-BF2C-15CF0EC144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8930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252" y="4715153"/>
            <a:ext cx="4985174" cy="4466987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0C00B00A-F667-0E40-999F-18238C64A699}" type="slidenum">
              <a:rPr lang="en-GB" sz="1200">
                <a:latin typeface="Arial" charset="0"/>
                <a:cs typeface="MS PGothic" charset="0"/>
              </a:rPr>
              <a:pPr/>
              <a:t>19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FC67511A-D861-0C46-814B-F5C617DA2E2C}" type="slidenum">
              <a:rPr lang="en-GB" sz="1200">
                <a:latin typeface="Arial" charset="0"/>
                <a:cs typeface="MS PGothic" charset="0"/>
              </a:rPr>
              <a:pPr/>
              <a:t>20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CDFBC5A-0018-AA44-A301-8C6D185595D4}" type="slidenum">
              <a:rPr lang="en-GB" sz="1200">
                <a:latin typeface="Arial" charset="0"/>
                <a:cs typeface="MS PGothic" charset="0"/>
              </a:rPr>
              <a:pPr/>
              <a:t>23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CDFBC5A-0018-AA44-A301-8C6D185595D4}" type="slidenum">
              <a:rPr lang="en-GB" sz="1200">
                <a:latin typeface="Arial" charset="0"/>
                <a:cs typeface="MS PGothic" charset="0"/>
              </a:rPr>
              <a:pPr/>
              <a:t>24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1F932C-639F-40D9-BE1C-98CB07A29214}" type="slidenum">
              <a:rPr lang="en-GB"/>
              <a:pPr/>
              <a:t>25</a:t>
            </a:fld>
            <a:endParaRPr lang="en-GB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CDFBC5A-0018-AA44-A301-8C6D185595D4}" type="slidenum">
              <a:rPr lang="en-GB" sz="1200">
                <a:latin typeface="Arial" charset="0"/>
                <a:cs typeface="MS PGothic" charset="0"/>
              </a:rPr>
              <a:pPr/>
              <a:t>26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CDFBC5A-0018-AA44-A301-8C6D185595D4}" type="slidenum">
              <a:rPr lang="en-GB" sz="1200">
                <a:latin typeface="Arial" charset="0"/>
                <a:cs typeface="MS PGothic" charset="0"/>
              </a:rPr>
              <a:pPr/>
              <a:t>27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28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5"/>
            <a:ext cx="4984962" cy="446698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plasma termination: elongation</a:t>
            </a:r>
            <a:r>
              <a:rPr lang="en-US" baseline="0" dirty="0" smtClean="0"/>
              <a:t> is decreased, for better vertical stability.</a:t>
            </a:r>
          </a:p>
          <a:p>
            <a:r>
              <a:rPr lang="en-US" baseline="0" dirty="0" smtClean="0"/>
              <a:t>it decreases the energy confinement time, hence it decreases the energy content / alpha power.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50444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9845EE-E3AF-4EDD-ADE4-F2264268FEAC}" type="slidenum">
              <a:rPr lang="en-GB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29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30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5"/>
            <a:ext cx="4984962" cy="44669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A94E80A-A36D-478D-AF83-7C954B84F801}" type="slidenum">
              <a:rPr lang="en-GB" altLang="en-US" sz="1200" b="0" smtClean="0">
                <a:latin typeface="Arial" charset="0"/>
              </a:rPr>
              <a:pPr/>
              <a:t>3</a:t>
            </a:fld>
            <a:endParaRPr lang="en-GB" altLang="en-US" sz="1200" b="0" smtClean="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CDFBC5A-0018-AA44-A301-8C6D185595D4}" type="slidenum">
              <a:rPr lang="en-GB" sz="1200">
                <a:latin typeface="Arial" charset="0"/>
                <a:cs typeface="MS PGothic" charset="0"/>
              </a:rPr>
              <a:pPr/>
              <a:t>32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CDFBC5A-0018-AA44-A301-8C6D185595D4}" type="slidenum">
              <a:rPr lang="en-GB" sz="1200">
                <a:latin typeface="Arial" charset="0"/>
                <a:cs typeface="MS PGothic" charset="0"/>
              </a:rPr>
              <a:pPr/>
              <a:t>33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34</a:t>
            </a:fld>
            <a:endParaRPr lang="en-GB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155"/>
            <a:ext cx="4984962" cy="446698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Legends: MA/m2 / MA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DB8F5594-27B2-42AB-B238-66D19817A254}" type="slidenum">
              <a:rPr lang="en-GB" altLang="en-US" sz="1200" b="0" smtClean="0">
                <a:latin typeface="Arial" charset="0"/>
              </a:rPr>
              <a:pPr/>
              <a:t>4</a:t>
            </a:fld>
            <a:endParaRPr lang="en-GB" altLang="en-US" sz="1200" b="0" smtClean="0"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18287" cy="3724275"/>
          </a:xfrm>
          <a:noFill/>
          <a:ln w="12700" cap="flat">
            <a:solidFill>
              <a:schemeClr val="tx1"/>
            </a:solidFill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23771"/>
            <a:ext cx="4984962" cy="44687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0271" tIns="70137" rIns="140271" bIns="70137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E85D6FB-717B-7143-BFD3-AEBACB80CC91}" type="slidenum">
              <a:rPr lang="en-GB" sz="1200">
                <a:solidFill>
                  <a:prstClr val="black"/>
                </a:solidFill>
                <a:latin typeface="Arial" charset="0"/>
                <a:cs typeface="MS PGothic" charset="0"/>
              </a:rPr>
              <a:pPr/>
              <a:t>8</a:t>
            </a:fld>
            <a:endParaRPr lang="en-GB" sz="1200">
              <a:solidFill>
                <a:prstClr val="black"/>
              </a:solidFill>
              <a:latin typeface="Arial" charset="0"/>
              <a:cs typeface="MS PGothic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3663" y="744538"/>
            <a:ext cx="6615112" cy="3722687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783B4672-07AE-1848-A4D9-EDAA6E71E1C3}" type="slidenum">
              <a:rPr lang="en-GB" sz="1200">
                <a:solidFill>
                  <a:prstClr val="black"/>
                </a:solidFill>
                <a:latin typeface="Arial" charset="0"/>
                <a:cs typeface="MS PGothic" charset="0"/>
              </a:rPr>
              <a:pPr/>
              <a:t>12</a:t>
            </a:fld>
            <a:endParaRPr lang="en-GB" sz="1200">
              <a:solidFill>
                <a:prstClr val="black"/>
              </a:solidFill>
              <a:latin typeface="Arial" charset="0"/>
              <a:cs typeface="MS PGothic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3663" y="744538"/>
            <a:ext cx="6615112" cy="3722687"/>
          </a:xfrm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CD3BB073-6736-AD41-A8F0-00D07527587E}" type="slidenum">
              <a:rPr lang="en-GB" sz="1200">
                <a:solidFill>
                  <a:prstClr val="black"/>
                </a:solidFill>
                <a:latin typeface="Arial" charset="0"/>
                <a:cs typeface="MS PGothic" charset="0"/>
              </a:rPr>
              <a:pPr/>
              <a:t>13</a:t>
            </a:fld>
            <a:endParaRPr lang="en-GB" sz="1200">
              <a:solidFill>
                <a:prstClr val="black"/>
              </a:solidFill>
              <a:latin typeface="Arial" charset="0"/>
              <a:cs typeface="MS PGothic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3663" y="744538"/>
            <a:ext cx="6615112" cy="3722687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28A26D42-EC34-6B48-93A3-1DD1C80134F7}" type="slidenum">
              <a:rPr lang="en-GB" sz="1200">
                <a:latin typeface="Arial" charset="0"/>
                <a:cs typeface="MS PGothic" charset="0"/>
              </a:rPr>
              <a:pPr/>
              <a:t>14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</a:t>
            </a:r>
            <a:r>
              <a:rPr lang="fr-FR" baseline="0" dirty="0" smtClean="0"/>
              <a:t> Disruption Mitigation System of ITER must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highly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reliable</a:t>
            </a:r>
            <a:r>
              <a:rPr lang="fr-FR" baseline="0" dirty="0" smtClean="0"/>
              <a:t> and effective and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required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early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operation</a:t>
            </a:r>
            <a:r>
              <a:rPr lang="fr-FR" baseline="0" dirty="0" smtClean="0"/>
              <a:t> on. ITER has </a:t>
            </a:r>
            <a:r>
              <a:rPr lang="fr-FR" baseline="0" dirty="0" err="1" smtClean="0"/>
              <a:t>decided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increase</a:t>
            </a:r>
            <a:r>
              <a:rPr lang="fr-FR" baseline="0" dirty="0" smtClean="0"/>
              <a:t> the injection </a:t>
            </a:r>
            <a:r>
              <a:rPr lang="fr-FR" baseline="0" dirty="0" err="1" smtClean="0"/>
              <a:t>capabilities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meet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requirements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present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knowledge</a:t>
            </a:r>
            <a:r>
              <a:rPr lang="fr-FR" baseline="0" dirty="0" smtClean="0"/>
              <a:t>. Up to 32 pellets of 28 mm </a:t>
            </a:r>
            <a:r>
              <a:rPr lang="fr-FR" baseline="0" dirty="0" err="1" smtClean="0"/>
              <a:t>diameter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injected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EPs</a:t>
            </a:r>
            <a:r>
              <a:rPr lang="fr-FR" baseline="0" dirty="0" smtClean="0"/>
              <a:t> and 3 of medium size </a:t>
            </a:r>
            <a:r>
              <a:rPr lang="fr-FR" baseline="0" dirty="0" err="1" smtClean="0"/>
              <a:t>through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UPs</a:t>
            </a:r>
            <a:r>
              <a:rPr lang="fr-FR" baseline="0" dirty="0" smtClean="0"/>
              <a:t>. The right hand </a:t>
            </a:r>
            <a:r>
              <a:rPr lang="fr-FR" baseline="0" dirty="0" err="1" smtClean="0"/>
              <a:t>side</a:t>
            </a:r>
            <a:r>
              <a:rPr lang="fr-FR" baseline="0" dirty="0" smtClean="0"/>
              <a:t> shows a </a:t>
            </a:r>
            <a:r>
              <a:rPr lang="fr-FR" baseline="0" dirty="0" err="1" smtClean="0"/>
              <a:t>preliminary</a:t>
            </a:r>
            <a:r>
              <a:rPr lang="fr-FR" baseline="0" dirty="0" smtClean="0"/>
              <a:t> design of the </a:t>
            </a:r>
            <a:r>
              <a:rPr lang="fr-FR" baseline="0" dirty="0" err="1" smtClean="0"/>
              <a:t>integration</a:t>
            </a:r>
            <a:r>
              <a:rPr lang="fr-FR" baseline="0" dirty="0" smtClean="0"/>
              <a:t> of 8 </a:t>
            </a:r>
            <a:r>
              <a:rPr lang="fr-FR" baseline="0" dirty="0" err="1" smtClean="0"/>
              <a:t>injectors</a:t>
            </a:r>
            <a:r>
              <a:rPr lang="fr-FR" baseline="0" dirty="0" smtClean="0"/>
              <a:t> in one </a:t>
            </a:r>
            <a:r>
              <a:rPr lang="fr-FR" baseline="0" dirty="0" err="1" smtClean="0"/>
              <a:t>third</a:t>
            </a:r>
            <a:r>
              <a:rPr lang="fr-FR" baseline="0" dirty="0" smtClean="0"/>
              <a:t> of an </a:t>
            </a:r>
            <a:r>
              <a:rPr lang="fr-FR" baseline="0" dirty="0" err="1" smtClean="0"/>
              <a:t>equatorial</a:t>
            </a:r>
            <a:r>
              <a:rPr lang="fr-FR" baseline="0" dirty="0" smtClean="0"/>
              <a:t> port plug. </a:t>
            </a:r>
            <a:r>
              <a:rPr lang="fr-FR" baseline="0" dirty="0" err="1" smtClean="0"/>
              <a:t>Significant</a:t>
            </a:r>
            <a:r>
              <a:rPr lang="fr-FR" baseline="0" dirty="0" smtClean="0"/>
              <a:t> gaps </a:t>
            </a:r>
            <a:r>
              <a:rPr lang="fr-FR" baseline="0" dirty="0" err="1" smtClean="0"/>
              <a:t>exist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still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physics</a:t>
            </a:r>
            <a:r>
              <a:rPr lang="fr-FR" baseline="0" dirty="0" smtClean="0"/>
              <a:t> basis for disruption mitigation and the injection </a:t>
            </a:r>
            <a:r>
              <a:rPr lang="fr-FR" baseline="0" dirty="0" err="1" smtClean="0"/>
              <a:t>technology</a:t>
            </a:r>
            <a:r>
              <a:rPr lang="fr-FR" baseline="0" dirty="0" smtClean="0"/>
              <a:t> has to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developed</a:t>
            </a:r>
            <a:r>
              <a:rPr lang="fr-FR" baseline="0" dirty="0" smtClean="0"/>
              <a:t> for the ITER </a:t>
            </a:r>
            <a:r>
              <a:rPr lang="fr-FR" baseline="0" dirty="0" err="1" smtClean="0"/>
              <a:t>requirements</a:t>
            </a:r>
            <a:r>
              <a:rPr lang="fr-FR" baseline="0" dirty="0" smtClean="0"/>
              <a:t>. The ITER DMS </a:t>
            </a:r>
            <a:r>
              <a:rPr lang="fr-FR" baseline="0" dirty="0" err="1" smtClean="0"/>
              <a:t>task</a:t>
            </a:r>
            <a:r>
              <a:rPr lang="fr-FR" baseline="0" dirty="0" smtClean="0"/>
              <a:t> force has been </a:t>
            </a:r>
            <a:r>
              <a:rPr lang="fr-FR" baseline="0" dirty="0" err="1" smtClean="0"/>
              <a:t>established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implement</a:t>
            </a:r>
            <a:r>
              <a:rPr lang="fr-FR" baseline="0" dirty="0" smtClean="0"/>
              <a:t> the plan for design validation and engineering </a:t>
            </a:r>
            <a:r>
              <a:rPr lang="fr-FR" baseline="0" dirty="0" err="1" smtClean="0"/>
              <a:t>studies</a:t>
            </a:r>
            <a:r>
              <a:rPr lang="fr-FR" baseline="0" dirty="0" smtClean="0"/>
              <a:t>. This plan </a:t>
            </a:r>
            <a:r>
              <a:rPr lang="fr-FR" baseline="0" dirty="0" err="1" smtClean="0"/>
              <a:t>includes</a:t>
            </a:r>
            <a:r>
              <a:rPr lang="fr-FR" baseline="0" dirty="0" smtClean="0"/>
              <a:t> a) </a:t>
            </a:r>
            <a:r>
              <a:rPr lang="fr-FR" baseline="0" dirty="0" err="1" smtClean="0"/>
              <a:t>scientific</a:t>
            </a:r>
            <a:r>
              <a:rPr lang="fr-FR" baseline="0" dirty="0" smtClean="0"/>
              <a:t> validation of the concept </a:t>
            </a:r>
            <a:r>
              <a:rPr lang="fr-FR" baseline="0" dirty="0" err="1" smtClean="0"/>
              <a:t>including</a:t>
            </a:r>
            <a:r>
              <a:rPr lang="fr-FR" baseline="0" dirty="0" smtClean="0"/>
              <a:t> tokamak </a:t>
            </a:r>
            <a:r>
              <a:rPr lang="fr-FR" baseline="0" dirty="0" err="1" smtClean="0"/>
              <a:t>experiments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theory</a:t>
            </a:r>
            <a:r>
              <a:rPr lang="fr-FR" baseline="0" dirty="0" smtClean="0"/>
              <a:t> &amp; </a:t>
            </a:r>
            <a:r>
              <a:rPr lang="fr-FR" baseline="0" dirty="0" err="1" smtClean="0"/>
              <a:t>modelling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tasks</a:t>
            </a:r>
            <a:r>
              <a:rPr lang="fr-FR" baseline="0" dirty="0" smtClean="0"/>
              <a:t>; b) </a:t>
            </a:r>
            <a:r>
              <a:rPr lang="fr-FR" baseline="0" dirty="0" err="1" smtClean="0"/>
              <a:t>technology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developments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adapt</a:t>
            </a:r>
            <a:r>
              <a:rPr lang="fr-FR" baseline="0" dirty="0" smtClean="0"/>
              <a:t> the SPI </a:t>
            </a:r>
            <a:r>
              <a:rPr lang="fr-FR" baseline="0" dirty="0" err="1" smtClean="0"/>
              <a:t>technology</a:t>
            </a:r>
            <a:r>
              <a:rPr lang="fr-FR" baseline="0" dirty="0" smtClean="0"/>
              <a:t> to the ITER </a:t>
            </a:r>
            <a:r>
              <a:rPr lang="fr-FR" baseline="0" dirty="0" err="1" smtClean="0"/>
              <a:t>needs</a:t>
            </a:r>
            <a:r>
              <a:rPr lang="fr-FR" baseline="0" dirty="0" smtClean="0"/>
              <a:t>; c) </a:t>
            </a:r>
            <a:r>
              <a:rPr lang="fr-FR" baseline="0" dirty="0" err="1" smtClean="0"/>
              <a:t>studies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assess</a:t>
            </a:r>
            <a:r>
              <a:rPr lang="fr-FR" baseline="0" dirty="0" smtClean="0"/>
              <a:t> the possible </a:t>
            </a:r>
            <a:r>
              <a:rPr lang="fr-FR" baseline="0" dirty="0" err="1" smtClean="0"/>
              <a:t>need</a:t>
            </a:r>
            <a:r>
              <a:rPr lang="fr-FR" baseline="0" dirty="0" smtClean="0"/>
              <a:t> for </a:t>
            </a:r>
            <a:r>
              <a:rPr lang="fr-FR" baseline="0" dirty="0" err="1" smtClean="0"/>
              <a:t>later</a:t>
            </a:r>
            <a:r>
              <a:rPr lang="fr-FR" baseline="0" dirty="0" smtClean="0"/>
              <a:t> DMS upgrades. To </a:t>
            </a:r>
            <a:r>
              <a:rPr lang="fr-FR" baseline="0" dirty="0" err="1" smtClean="0"/>
              <a:t>ensure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timely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integration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such</a:t>
            </a:r>
            <a:r>
              <a:rPr lang="fr-FR" baseline="0" dirty="0" smtClean="0"/>
              <a:t> upgrades </a:t>
            </a:r>
            <a:r>
              <a:rPr lang="fr-FR" baseline="0" dirty="0" err="1" smtClean="0"/>
              <a:t>should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required</a:t>
            </a:r>
            <a:r>
              <a:rPr lang="fr-FR" baseline="0" dirty="0" smtClean="0"/>
              <a:t> in a </a:t>
            </a:r>
            <a:r>
              <a:rPr lang="fr-FR" baseline="0" dirty="0" err="1" smtClean="0"/>
              <a:t>later</a:t>
            </a:r>
            <a:r>
              <a:rPr lang="fr-FR" baseline="0" dirty="0" smtClean="0"/>
              <a:t> phase of the </a:t>
            </a:r>
            <a:r>
              <a:rPr lang="fr-FR" baseline="0" dirty="0" err="1" smtClean="0"/>
              <a:t>project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essential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alternative </a:t>
            </a:r>
            <a:r>
              <a:rPr lang="fr-FR" baseline="0" dirty="0" err="1" smtClean="0"/>
              <a:t>technology</a:t>
            </a:r>
            <a:r>
              <a:rPr lang="fr-FR" baseline="0" dirty="0" smtClean="0"/>
              <a:t> or alternative concepts are </a:t>
            </a:r>
            <a:r>
              <a:rPr lang="fr-FR" baseline="0" dirty="0" err="1" smtClean="0"/>
              <a:t>developed</a:t>
            </a:r>
            <a:r>
              <a:rPr lang="fr-FR" baseline="0" dirty="0" smtClean="0"/>
              <a:t> by the ITER </a:t>
            </a:r>
            <a:r>
              <a:rPr lang="fr-FR" baseline="0" dirty="0" err="1" smtClean="0"/>
              <a:t>community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CCCBFF-A990-6E41-BF2C-15CF0EC144E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16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56546" indent="-290979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63917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29484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95050" indent="-232783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606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3026184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91751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957317" indent="-23278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fld id="{FC67511A-D861-0C46-814B-F5C617DA2E2C}" type="slidenum">
              <a:rPr lang="en-GB" sz="1200">
                <a:latin typeface="Arial" charset="0"/>
                <a:cs typeface="MS PGothic" charset="0"/>
              </a:rPr>
              <a:pPr/>
              <a:t>18</a:t>
            </a:fld>
            <a:endParaRPr lang="en-GB" sz="1200">
              <a:latin typeface="Arial" charset="0"/>
              <a:cs typeface="MS PGothic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606" y="4714507"/>
            <a:ext cx="5438464" cy="4467311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92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92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owerPoint_Graphic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7488"/>
            <a:ext cx="9144000" cy="50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 bwMode="gray">
          <a:xfrm>
            <a:off x="7576456" y="4697805"/>
            <a:ext cx="0" cy="30775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8" t="9154" r="33031" b="27682"/>
          <a:stretch>
            <a:fillRect/>
          </a:stretch>
        </p:blipFill>
        <p:spPr bwMode="auto">
          <a:xfrm>
            <a:off x="0" y="-42863"/>
            <a:ext cx="9144000" cy="4705350"/>
          </a:xfrm>
          <a:prstGeom prst="rect">
            <a:avLst/>
          </a:prstGeom>
          <a:solidFill>
            <a:srgbClr val="FFFFFF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-32549"/>
            <a:ext cx="9144000" cy="4730354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3" name="Text Box 15"/>
          <p:cNvSpPr txBox="1">
            <a:spLocks noChangeArrowheads="1"/>
          </p:cNvSpPr>
          <p:nvPr userDrawn="1"/>
        </p:nvSpPr>
        <p:spPr bwMode="auto">
          <a:xfrm>
            <a:off x="2501770" y="4730699"/>
            <a:ext cx="51616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kumimoji="0" lang="en-US" sz="1100" b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@2018</a:t>
            </a:r>
            <a:r>
              <a:rPr kumimoji="0" lang="en-US" sz="11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ITER Organization </a:t>
            </a:r>
            <a:br>
              <a:rPr kumimoji="0" lang="en-US" sz="11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kumimoji="0" lang="en-US" sz="1100" b="0" baseline="0" dirty="0" err="1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FuseNet</a:t>
            </a:r>
            <a:r>
              <a:rPr kumimoji="0" lang="en-US" sz="11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PhD event 2018 – 7</a:t>
            </a:r>
            <a:r>
              <a:rPr kumimoji="0" lang="en-US" sz="1100" b="0" baseline="3000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th</a:t>
            </a:r>
            <a:r>
              <a:rPr kumimoji="0" lang="en-US" sz="11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 November 2018</a:t>
            </a:r>
            <a:endParaRPr kumimoji="0" lang="en-GB" altLang="ja-JP" sz="1100" b="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 userDrawn="1"/>
        </p:nvSpPr>
        <p:spPr bwMode="auto">
          <a:xfrm>
            <a:off x="7679111" y="4725021"/>
            <a:ext cx="1271018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0" fontAlgn="base" hangingPunct="0">
              <a:spcBef>
                <a:spcPts val="0"/>
              </a:spcBef>
              <a:spcAft>
                <a:spcPct val="0"/>
              </a:spcAft>
              <a:defRPr/>
            </a:pPr>
            <a:r>
              <a:rPr kumimoji="0" lang="en-GB" sz="1200" b="0" baseline="0" dirty="0" smtClean="0">
                <a:solidFill>
                  <a:srgbClr val="333399"/>
                </a:solidFill>
              </a:rPr>
              <a:t>Page </a:t>
            </a:r>
            <a:fld id="{84FB0314-7E4F-4822-A87F-AC5A7D63323F}" type="slidenum">
              <a:rPr kumimoji="0" lang="en-GB" sz="1200" b="0" baseline="0" smtClean="0">
                <a:solidFill>
                  <a:srgbClr val="333399"/>
                </a:solidFill>
              </a:rPr>
              <a:pPr algn="ctr" defTabSz="914400" eaLnBrk="0" fontAlgn="base" hangingPunct="0">
                <a:spcBef>
                  <a:spcPts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0" lang="en-GB" sz="1200" b="0" baseline="0" dirty="0" smtClean="0">
                <a:solidFill>
                  <a:srgbClr val="333399"/>
                </a:solidFill>
              </a:rPr>
              <a:t>/37</a:t>
            </a:r>
          </a:p>
        </p:txBody>
      </p:sp>
    </p:spTree>
    <p:extLst>
      <p:ext uri="{BB962C8B-B14F-4D97-AF65-F5344CB8AC3E}">
        <p14:creationId xmlns:p14="http://schemas.microsoft.com/office/powerpoint/2010/main" val="1879013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 userDrawn="1"/>
        </p:nvSpPr>
        <p:spPr bwMode="auto">
          <a:xfrm>
            <a:off x="7807569" y="4800602"/>
            <a:ext cx="63304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50000"/>
              </a:spcBef>
              <a:buClrTx/>
              <a:defRPr/>
            </a:pPr>
            <a:r>
              <a:rPr kumimoji="0" lang="en-GB" altLang="en-US" sz="1000" smtClean="0">
                <a:solidFill>
                  <a:srgbClr val="000000"/>
                </a:solidFill>
              </a:rPr>
              <a:t> </a:t>
            </a:r>
            <a:fld id="{2E04CF28-9691-4C0D-B0FB-47079D7E1671}" type="slidenum">
              <a:rPr kumimoji="0" lang="en-GB" altLang="en-US" sz="1000" smtClean="0">
                <a:solidFill>
                  <a:srgbClr val="333399"/>
                </a:solidFill>
              </a:rPr>
              <a:pPr algn="l" eaLnBrk="1" hangingPunct="1">
                <a:lnSpc>
                  <a:spcPct val="100000"/>
                </a:lnSpc>
                <a:spcBef>
                  <a:spcPct val="50000"/>
                </a:spcBef>
                <a:buClrTx/>
                <a:defRPr/>
              </a:pPr>
              <a:t>‹#›</a:t>
            </a:fld>
            <a:endParaRPr kumimoji="0" lang="en-GB" altLang="en-US" sz="1000" smtClean="0">
              <a:solidFill>
                <a:srgbClr val="333399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 userDrawn="1"/>
        </p:nvGrpSpPr>
        <p:grpSpPr bwMode="auto">
          <a:xfrm>
            <a:off x="0" y="4637487"/>
            <a:ext cx="9144000" cy="506015"/>
            <a:chOff x="0" y="6183329"/>
            <a:chExt cx="9144000" cy="674687"/>
          </a:xfrm>
        </p:grpSpPr>
        <p:pic>
          <p:nvPicPr>
            <p:cNvPr id="4" name="Picture 2" descr="PowerPoint_Graphic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183329"/>
              <a:ext cx="9144000" cy="674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Connector 19"/>
            <p:cNvCxnSpPr>
              <a:cxnSpLocks noChangeShapeType="1"/>
            </p:cNvCxnSpPr>
            <p:nvPr userDrawn="1"/>
          </p:nvCxnSpPr>
          <p:spPr bwMode="gray">
            <a:xfrm>
              <a:off x="7576456" y="6263740"/>
              <a:ext cx="0" cy="410336"/>
            </a:xfrm>
            <a:prstGeom prst="line">
              <a:avLst/>
            </a:prstGeom>
            <a:noFill/>
            <a:ln w="6350" algn="ctr">
              <a:solidFill>
                <a:srgbClr val="A6A6A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" name="Text Box 4"/>
          <p:cNvSpPr txBox="1">
            <a:spLocks noChangeArrowheads="1"/>
          </p:cNvSpPr>
          <p:nvPr userDrawn="1"/>
        </p:nvSpPr>
        <p:spPr bwMode="auto">
          <a:xfrm>
            <a:off x="8440615" y="4783933"/>
            <a:ext cx="6330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defRPr/>
            </a:pPr>
            <a:r>
              <a:rPr kumimoji="0" lang="en-GB" altLang="en-US" sz="1000" smtClean="0">
                <a:solidFill>
                  <a:srgbClr val="000000"/>
                </a:solidFill>
              </a:rPr>
              <a:t> </a:t>
            </a:r>
            <a:fld id="{CD48DF83-AC06-4592-9EF4-2DDEDD88EDB5}" type="slidenum">
              <a:rPr kumimoji="0" lang="en-GB" altLang="en-US" sz="1200" smtClean="0">
                <a:solidFill>
                  <a:srgbClr val="333399"/>
                </a:solidFill>
              </a:rPr>
              <a:pPr algn="ctr" eaLnBrk="1" hangingPunct="1">
                <a:lnSpc>
                  <a:spcPct val="100000"/>
                </a:lnSpc>
                <a:spcBef>
                  <a:spcPct val="50000"/>
                </a:spcBef>
                <a:buClrTx/>
                <a:defRPr/>
              </a:pPr>
              <a:t>‹#›</a:t>
            </a:fld>
            <a:endParaRPr kumimoji="0" lang="en-GB" altLang="en-US" sz="1200" smtClean="0">
              <a:solidFill>
                <a:srgbClr val="333399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2615713" y="4711304"/>
            <a:ext cx="49603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defRPr/>
            </a:pPr>
            <a:r>
              <a:rPr kumimoji="0" lang="en-US" sz="120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@2017, ITER Organization </a:t>
            </a:r>
            <a:br>
              <a:rPr kumimoji="0" lang="en-US" sz="120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kumimoji="0" lang="en-US" altLang="ja-JP" sz="1200" dirty="0" smtClean="0">
                <a:solidFill>
                  <a:srgbClr val="333399"/>
                </a:solidFill>
                <a:latin typeface="Arial" charset="0"/>
                <a:ea typeface="MS PGothic" pitchFamily="34" charset="-128"/>
              </a:rPr>
              <a:t>French Fusion Masters, INSTN, 17 February 2017</a:t>
            </a:r>
            <a:endParaRPr kumimoji="0" lang="en-GB" altLang="ja-JP" sz="1200" dirty="0" smtClean="0">
              <a:solidFill>
                <a:srgbClr val="333399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 userDrawn="1"/>
        </p:nvSpPr>
        <p:spPr bwMode="auto">
          <a:xfrm>
            <a:off x="7618434" y="4730697"/>
            <a:ext cx="80657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aseline="0" dirty="0" smtClean="0">
                <a:solidFill>
                  <a:srgbClr val="333399"/>
                </a:solidFill>
                <a:latin typeface="Arial" pitchFamily="34" charset="0"/>
              </a:rPr>
              <a:t>IDM UID: WEF6PCv1.1</a:t>
            </a:r>
            <a:endParaRPr kumimoji="0" lang="en-GB" altLang="ja-JP" sz="110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32890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48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70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129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533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8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MAJOR FOOTNOTE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Major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372031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r>
              <a:rPr lang="en-US" b="1" smtClean="0"/>
              <a:t>MAJOR FOOTNOTE</a:t>
            </a:r>
            <a:endParaRPr lang="en-US" dirty="0"/>
          </a:p>
        </p:txBody>
      </p:sp>
      <p:sp>
        <p:nvSpPr>
          <p:cNvPr id="13" name="Line 4"/>
          <p:cNvSpPr>
            <a:spLocks noChangeShapeType="1"/>
          </p:cNvSpPr>
          <p:nvPr userDrawn="1"/>
        </p:nvSpPr>
        <p:spPr bwMode="auto">
          <a:xfrm>
            <a:off x="0" y="565724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8" name="Picture 2" descr="PowerPoint_Graphic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7488"/>
            <a:ext cx="9144000" cy="50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7679111" y="4725021"/>
            <a:ext cx="1271018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kumimoji="1" sz="4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kumimoji="1" sz="4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just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 kumimoji="1" sz="4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 eaLnBrk="0" fontAlgn="base" hangingPunct="0">
              <a:spcBef>
                <a:spcPts val="0"/>
              </a:spcBef>
              <a:spcAft>
                <a:spcPct val="0"/>
              </a:spcAft>
              <a:defRPr/>
            </a:pPr>
            <a:r>
              <a:rPr kumimoji="0" lang="en-GB" sz="1200" b="0" baseline="0" dirty="0" smtClean="0">
                <a:solidFill>
                  <a:srgbClr val="333399"/>
                </a:solidFill>
              </a:rPr>
              <a:t>Page </a:t>
            </a:r>
            <a:fld id="{84FB0314-7E4F-4822-A87F-AC5A7D63323F}" type="slidenum">
              <a:rPr kumimoji="0" lang="en-GB" sz="1200" b="0" baseline="0" smtClean="0">
                <a:solidFill>
                  <a:srgbClr val="333399"/>
                </a:solidFill>
              </a:rPr>
              <a:pPr algn="ctr" defTabSz="914400" eaLnBrk="0" fontAlgn="base" hangingPunct="0">
                <a:spcBef>
                  <a:spcPts val="0"/>
                </a:spcBef>
                <a:spcAft>
                  <a:spcPct val="0"/>
                </a:spcAft>
                <a:defRPr/>
              </a:pPr>
              <a:t>‹#›</a:t>
            </a:fld>
            <a:r>
              <a:rPr kumimoji="0" lang="en-GB" sz="1200" b="0" baseline="0" dirty="0" smtClean="0">
                <a:solidFill>
                  <a:srgbClr val="333399"/>
                </a:solidFill>
              </a:rPr>
              <a:t>/37</a:t>
            </a:r>
          </a:p>
        </p:txBody>
      </p:sp>
      <p:cxnSp>
        <p:nvCxnSpPr>
          <p:cNvPr id="21" name="Straight Connector 20"/>
          <p:cNvCxnSpPr/>
          <p:nvPr userDrawn="1"/>
        </p:nvCxnSpPr>
        <p:spPr bwMode="gray">
          <a:xfrm>
            <a:off x="7576456" y="4697805"/>
            <a:ext cx="0" cy="307752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 Box 15"/>
          <p:cNvSpPr txBox="1">
            <a:spLocks noChangeArrowheads="1"/>
          </p:cNvSpPr>
          <p:nvPr userDrawn="1"/>
        </p:nvSpPr>
        <p:spPr bwMode="auto">
          <a:xfrm>
            <a:off x="2501770" y="4730699"/>
            <a:ext cx="51616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kumimoji="0" lang="en-US" sz="1100" b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@2018</a:t>
            </a:r>
            <a:r>
              <a:rPr kumimoji="0" lang="en-US" sz="11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ITER Organization </a:t>
            </a:r>
            <a:br>
              <a:rPr kumimoji="0" lang="en-US" sz="11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kumimoji="0" lang="en-US" sz="1100" b="0" baseline="0" dirty="0" err="1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FuseNet</a:t>
            </a:r>
            <a:r>
              <a:rPr kumimoji="0" lang="en-US" sz="11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PhD event 2018 – 7</a:t>
            </a:r>
            <a:r>
              <a:rPr kumimoji="0" lang="en-US" sz="1100" b="0" baseline="3000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th</a:t>
            </a:r>
            <a:r>
              <a:rPr kumimoji="0" lang="en-US" sz="1100" b="0" baseline="0" dirty="0" smtClean="0">
                <a:solidFill>
                  <a:srgbClr val="333399"/>
                </a:solidFill>
                <a:latin typeface="Arial" pitchFamily="34" charset="0"/>
                <a:cs typeface="Arial" panose="020B0604020202020204" pitchFamily="34" charset="0"/>
              </a:rPr>
              <a:t>  November 2018</a:t>
            </a:r>
            <a:endParaRPr kumimoji="0" lang="en-GB" altLang="ja-JP" sz="1100" b="0" dirty="0" smtClean="0">
              <a:solidFill>
                <a:srgbClr val="333399"/>
              </a:solidFill>
              <a:latin typeface="Arial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3" r:id="rId12"/>
    <p:sldLayoutId id="2147483752" r:id="rId13"/>
    <p:sldLayoutId id="2147483756" r:id="rId14"/>
    <p:sldLayoutId id="2147483775" r:id="rId15"/>
    <p:sldLayoutId id="2147483777" r:id="rId16"/>
    <p:sldLayoutId id="2147483778" r:id="rId1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iter.org/technical-reports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wmv"/><Relationship Id="rId13" Type="http://schemas.openxmlformats.org/officeDocument/2006/relationships/image" Target="../media/image38.png"/><Relationship Id="rId3" Type="http://schemas.microsoft.com/office/2007/relationships/media" Target="../media/media2.wmv"/><Relationship Id="rId7" Type="http://schemas.microsoft.com/office/2007/relationships/media" Target="../media/media4.wmv"/><Relationship Id="rId12" Type="http://schemas.openxmlformats.org/officeDocument/2006/relationships/image" Target="../media/image3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36.jpeg"/><Relationship Id="rId5" Type="http://schemas.microsoft.com/office/2007/relationships/media" Target="../media/media3.wmv"/><Relationship Id="rId15" Type="http://schemas.openxmlformats.org/officeDocument/2006/relationships/image" Target="../media/image40.png"/><Relationship Id="rId10" Type="http://schemas.openxmlformats.org/officeDocument/2006/relationships/notesSlide" Target="../notesSlides/notesSlide14.xml"/><Relationship Id="rId4" Type="http://schemas.openxmlformats.org/officeDocument/2006/relationships/video" Target="../media/media2.wmv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image" Target="../media/image83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microsoft.com/office/2007/relationships/hdphoto" Target="../media/hdphoto2.wdp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microsoft.com/office/2007/relationships/hdphoto" Target="../media/hdphoto1.wdp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microsoft.com/office/2007/relationships/hdphoto" Target="../media/hdphoto3.wdp"/><Relationship Id="rId1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wm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41480"/>
            <a:ext cx="9144000" cy="15057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200"/>
              </a:lnSpc>
            </a:pPr>
            <a:r>
              <a:rPr lang="en-GB" sz="4800" b="1" dirty="0" smtClean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ITER Research Plan</a:t>
            </a:r>
            <a:endParaRPr lang="en-US" sz="4800" b="1" dirty="0" smtClean="0">
              <a:solidFill>
                <a:srgbClr val="000090"/>
              </a:solidFill>
              <a:latin typeface="Arial" pitchFamily="34" charset="0"/>
              <a:ea typeface="ＭＳ Ｐゴシック" pitchFamily="-65" charset="-128"/>
              <a:cs typeface="Arial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1500" y="1401620"/>
            <a:ext cx="9144000" cy="97885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Alberto Loarte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with contributions from Science Division and IRP contributors from ITER Members institutions and Domestic Agencies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Science Division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Science and Operations Department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1363" y="4191930"/>
            <a:ext cx="9144000" cy="38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kumimoji="1" lang="en-GB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views and opinions expressed herein do not necessarily reflect those of the ITER Organization.</a:t>
            </a:r>
            <a:endParaRPr kumimoji="1" lang="en-US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5800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600" b="1" dirty="0">
                <a:solidFill>
                  <a:srgbClr val="000090"/>
                </a:solidFill>
              </a:rPr>
              <a:t>Release of ITER Research Plan as ITER Technical </a:t>
            </a:r>
            <a:r>
              <a:rPr kumimoji="0" lang="en-GB" altLang="en-US" sz="2600" b="1" dirty="0" smtClean="0">
                <a:solidFill>
                  <a:srgbClr val="000090"/>
                </a:solidFill>
              </a:rPr>
              <a:t>Report</a:t>
            </a:r>
            <a:endParaRPr kumimoji="0" lang="en-GB" altLang="en-US" sz="2600" b="1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8511" y="740187"/>
            <a:ext cx="5805645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lvl="0" algn="just">
              <a:spcAft>
                <a:spcPts val="12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sz="2100" b="1" dirty="0" smtClean="0">
                <a:solidFill>
                  <a:srgbClr val="333399"/>
                </a:solidFill>
                <a:latin typeface="Arial"/>
              </a:rPr>
              <a:t>Elaboration of IRP supported by experts from ITER Members’ fusion R&amp;D institutions and Domestic Agencies   </a:t>
            </a:r>
            <a:endParaRPr lang="en-GB" sz="2100" b="1" dirty="0" smtClean="0">
              <a:solidFill>
                <a:srgbClr val="333399"/>
              </a:solidFill>
              <a:latin typeface="Arial"/>
            </a:endParaRPr>
          </a:p>
          <a:p>
            <a:pPr lvl="0" algn="just">
              <a:spcAft>
                <a:spcPts val="12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2100" b="1" dirty="0" smtClean="0">
                <a:solidFill>
                  <a:srgbClr val="333399"/>
                </a:solidFill>
                <a:latin typeface="Arial"/>
              </a:rPr>
              <a:t>ITER Research </a:t>
            </a:r>
            <a:r>
              <a:rPr lang="en-GB" sz="2100" b="1" dirty="0">
                <a:solidFill>
                  <a:srgbClr val="333399"/>
                </a:solidFill>
                <a:latin typeface="Arial"/>
              </a:rPr>
              <a:t>Plan </a:t>
            </a:r>
            <a:r>
              <a:rPr lang="en-GB" sz="2100" b="1" dirty="0" smtClean="0">
                <a:solidFill>
                  <a:srgbClr val="333399"/>
                </a:solidFill>
                <a:latin typeface="Arial"/>
              </a:rPr>
              <a:t>is </a:t>
            </a:r>
            <a:r>
              <a:rPr lang="en-GB" sz="2100" b="1" dirty="0">
                <a:solidFill>
                  <a:srgbClr val="333399"/>
                </a:solidFill>
                <a:latin typeface="Arial"/>
              </a:rPr>
              <a:t>publicly available as ITER Technical </a:t>
            </a:r>
            <a:r>
              <a:rPr lang="en-GB" sz="2100" b="1" dirty="0" smtClean="0">
                <a:solidFill>
                  <a:srgbClr val="333399"/>
                </a:solidFill>
                <a:latin typeface="Arial"/>
              </a:rPr>
              <a:t>Report (ITR-18-003) </a:t>
            </a:r>
            <a:r>
              <a:rPr lang="en-GB" sz="2100" b="1" dirty="0" smtClean="0">
                <a:solidFill>
                  <a:srgbClr val="333399"/>
                </a:solidFill>
                <a:latin typeface="Arial"/>
                <a:hlinkClick r:id="rId2"/>
              </a:rPr>
              <a:t>https</a:t>
            </a:r>
            <a:r>
              <a:rPr lang="en-GB" sz="2100" b="1" dirty="0">
                <a:solidFill>
                  <a:srgbClr val="333399"/>
                </a:solidFill>
                <a:latin typeface="Arial"/>
                <a:hlinkClick r:id="rId2"/>
              </a:rPr>
              <a:t>://</a:t>
            </a:r>
            <a:r>
              <a:rPr lang="en-GB" sz="2100" b="1" dirty="0" smtClean="0">
                <a:solidFill>
                  <a:srgbClr val="333399"/>
                </a:solidFill>
                <a:latin typeface="Arial"/>
                <a:hlinkClick r:id="rId2"/>
              </a:rPr>
              <a:t>www.iter.org/technical-reports</a:t>
            </a:r>
            <a:endParaRPr lang="en-US" sz="2100" b="1" dirty="0" smtClean="0">
              <a:solidFill>
                <a:srgbClr val="3333FF"/>
              </a:solidFill>
              <a:latin typeface="Arial"/>
            </a:endParaRPr>
          </a:p>
          <a:p>
            <a:pPr lvl="0" algn="just">
              <a:spcAft>
                <a:spcPts val="12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sz="2100" b="1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IRP informs the fusion community on details of experimental plans to achieve project’s goals to define the supporting R&amp;D required</a:t>
            </a:r>
            <a:endParaRPr lang="en-GB" sz="2100" b="1" dirty="0">
              <a:solidFill>
                <a:srgbClr val="3333FF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155" y="813514"/>
            <a:ext cx="3049633" cy="383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05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" y="1997938"/>
            <a:ext cx="9143999" cy="56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Phases of the ITER Research Plan: Objectives and some open R&amp;D issues</a:t>
            </a:r>
            <a:endParaRPr lang="en-GB" sz="4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63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80280"/>
            <a:ext cx="9144000" cy="4066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287" tIns="53643" rIns="107287" bIns="53643" numCol="1" anchor="t" anchorCtr="0" compatLnSpc="1">
            <a:prstTxWarp prst="textNoShape">
              <a:avLst/>
            </a:prstTxWarp>
          </a:bodyPr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-128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+mn-lt"/>
                <a:ea typeface="ＭＳ Ｐゴシック" pitchFamily="34" charset="-128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29" charset="-128"/>
              </a:defRPr>
            </a:lvl9pPr>
          </a:lstStyle>
          <a:p>
            <a:pPr marL="415363" indent="-415363" defTabSz="1072866" eaLnBrk="1" hangingPunct="1">
              <a:lnSpc>
                <a:spcPct val="90000"/>
              </a:lnSpc>
              <a:spcBef>
                <a:spcPct val="50000"/>
              </a:spcBef>
              <a:buFontTx/>
              <a:buAutoNum type="arabicPeriod"/>
            </a:pPr>
            <a:r>
              <a:rPr lang="en-GB" sz="20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Integrated Commissioning:</a:t>
            </a:r>
            <a:endParaRPr lang="en-GB" sz="2000" dirty="0">
              <a:solidFill>
                <a:srgbClr val="333399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715963" lvl="1" indent="-268288" algn="just" defTabSz="1072866" eaLnBrk="1" hangingPunct="1">
              <a:lnSpc>
                <a:spcPct val="90000"/>
              </a:lnSpc>
              <a:spcBef>
                <a:spcPts val="587"/>
              </a:spcBef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Integrated commissioning of:</a:t>
            </a:r>
          </a:p>
          <a:p>
            <a:pPr marL="989013" lvl="2" indent="-276225" algn="just" defTabSz="1072866" eaLnBrk="1" hangingPunct="1">
              <a:lnSpc>
                <a:spcPct val="90000"/>
              </a:lnSpc>
              <a:spcBef>
                <a:spcPts val="587"/>
              </a:spcBef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</a:t>
            </a:r>
            <a:r>
              <a:rPr lang="en-GB" sz="16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equired </a:t>
            </a:r>
            <a:r>
              <a:rPr lang="en-GB" sz="1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plant systems (central control systems, power supplies, cooling/baking, vacuum, cryogenics </a:t>
            </a:r>
            <a:r>
              <a:rPr lang="en-GB" sz="16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etc.)</a:t>
            </a:r>
          </a:p>
          <a:p>
            <a:pPr marL="989013" lvl="2" indent="-276225" algn="just" defTabSz="1072866" eaLnBrk="1" hangingPunct="1">
              <a:lnSpc>
                <a:spcPct val="90000"/>
              </a:lnSpc>
              <a:spcBef>
                <a:spcPts val="587"/>
              </a:spcBef>
              <a:buFont typeface="Courier New" panose="02070309020205020404" pitchFamily="49" charset="0"/>
              <a:buChar char="o"/>
            </a:pPr>
            <a:r>
              <a:rPr lang="en-GB" sz="1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Magnet systems to level required for FP (nominally 50% maximum current)</a:t>
            </a:r>
          </a:p>
          <a:p>
            <a:pPr marL="989013" lvl="2" indent="-276225" algn="just" defTabSz="1072866" eaLnBrk="1" hangingPunct="1">
              <a:lnSpc>
                <a:spcPct val="90000"/>
              </a:lnSpc>
              <a:spcBef>
                <a:spcPts val="587"/>
              </a:spcBef>
              <a:buFont typeface="Courier New" panose="02070309020205020404" pitchFamily="49" charset="0"/>
              <a:buChar char="o"/>
            </a:pPr>
            <a:r>
              <a:rPr lang="en-GB" sz="16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ECRH, </a:t>
            </a:r>
            <a:r>
              <a:rPr lang="en-GB" sz="1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diagnostics, fuelling, GDC, PCS </a:t>
            </a:r>
            <a:r>
              <a:rPr lang="en-GB" sz="16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systems</a:t>
            </a:r>
            <a:endParaRPr lang="en-GB" sz="16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715963" lvl="1" indent="-268288" algn="just" defTabSz="1072866" eaLnBrk="1" hangingPunct="1">
              <a:lnSpc>
                <a:spcPct val="90000"/>
              </a:lnSpc>
              <a:spcBef>
                <a:spcPts val="587"/>
              </a:spcBef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Magnetic </a:t>
            </a:r>
            <a:r>
              <a:rPr lang="en-GB" sz="1800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diagnostic calibration</a:t>
            </a:r>
          </a:p>
          <a:p>
            <a:pPr marL="415363" indent="-415363" defTabSz="1072866" eaLnBrk="1" hangingPunct="1">
              <a:lnSpc>
                <a:spcPct val="90000"/>
              </a:lnSpc>
              <a:spcBef>
                <a:spcPts val="939"/>
              </a:spcBef>
              <a:buFontTx/>
              <a:buAutoNum type="arabicPeriod"/>
            </a:pPr>
            <a:r>
              <a:rPr lang="en-GB" sz="2000" b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First </a:t>
            </a:r>
            <a:r>
              <a:rPr lang="en-GB" sz="20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Plasma:</a:t>
            </a:r>
            <a:endParaRPr lang="en-GB" sz="2000" dirty="0">
              <a:solidFill>
                <a:srgbClr val="333399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715963" lvl="1" indent="-268288" algn="just" defTabSz="1072866" eaLnBrk="1" hangingPunct="1">
              <a:lnSpc>
                <a:spcPct val="90000"/>
              </a:lnSpc>
              <a:spcBef>
                <a:spcPts val="587"/>
              </a:spcBef>
              <a:buFont typeface="Wingdings" panose="05000000000000000000" pitchFamily="2" charset="2"/>
              <a:buChar char="§"/>
            </a:pPr>
            <a:r>
              <a:rPr lang="en-GB" sz="1800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100 </a:t>
            </a:r>
            <a:r>
              <a:rPr lang="en-GB" sz="180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kA/2.65T </a:t>
            </a:r>
            <a:r>
              <a:rPr lang="en-GB" sz="1800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100 </a:t>
            </a:r>
            <a:r>
              <a:rPr lang="en-GB" sz="1800" dirty="0" err="1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ms</a:t>
            </a:r>
            <a:r>
              <a:rPr lang="en-GB" sz="1800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GB" sz="180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milestone with ECH assisted start-up</a:t>
            </a:r>
            <a:endParaRPr lang="en-GB" sz="1800" dirty="0">
              <a:solidFill>
                <a:srgbClr val="0000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415363" indent="-415363" defTabSz="1072866" eaLnBrk="1" hangingPunct="1">
              <a:lnSpc>
                <a:spcPct val="90000"/>
              </a:lnSpc>
              <a:spcBef>
                <a:spcPts val="939"/>
              </a:spcBef>
              <a:buFontTx/>
              <a:buAutoNum type="arabicPeriod"/>
            </a:pPr>
            <a:r>
              <a:rPr lang="en-GB" sz="20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Engineering Commissioning (~6 months):</a:t>
            </a:r>
            <a:endParaRPr lang="en-GB" sz="2000" dirty="0">
              <a:solidFill>
                <a:srgbClr val="333399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715963" lvl="1" indent="-268288" algn="just" defTabSz="1072866" eaLnBrk="1" hangingPunct="1">
              <a:lnSpc>
                <a:spcPct val="90000"/>
              </a:lnSpc>
              <a:spcBef>
                <a:spcPts val="587"/>
              </a:spcBef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Performance </a:t>
            </a:r>
            <a:r>
              <a:rPr lang="en-GB" sz="1800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tests of all Magnet systems to full </a:t>
            </a:r>
            <a:r>
              <a:rPr lang="en-GB" sz="180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current (TF </a:t>
            </a:r>
            <a:r>
              <a:rPr lang="en-GB" sz="1800" dirty="0" err="1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upto</a:t>
            </a:r>
            <a:r>
              <a:rPr lang="en-GB" sz="180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5.3 T)</a:t>
            </a:r>
            <a:endParaRPr lang="en-GB" sz="1800" dirty="0">
              <a:solidFill>
                <a:srgbClr val="0000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715963" lvl="1" indent="-268288" algn="just" defTabSz="1072866" eaLnBrk="1" hangingPunct="1">
              <a:lnSpc>
                <a:spcPct val="90000"/>
              </a:lnSpc>
              <a:spcBef>
                <a:spcPts val="587"/>
              </a:spcBef>
              <a:buFont typeface="Wingdings" panose="05000000000000000000" pitchFamily="2" charset="2"/>
              <a:buChar char="§"/>
            </a:pPr>
            <a:r>
              <a:rPr lang="en-GB" sz="180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Definition of strategy to align plasma facing components</a:t>
            </a:r>
          </a:p>
          <a:p>
            <a:pPr marL="715963" lvl="1" indent="-268288" algn="just" defTabSz="1072866" eaLnBrk="1" hangingPunct="1">
              <a:lnSpc>
                <a:spcPct val="90000"/>
              </a:lnSpc>
              <a:spcBef>
                <a:spcPts val="587"/>
              </a:spcBef>
              <a:buFont typeface="Wingdings" panose="05000000000000000000" pitchFamily="2" charset="2"/>
              <a:buChar char="§"/>
            </a:pP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Studies of </a:t>
            </a:r>
            <a:r>
              <a:rPr lang="en-US" sz="1800" dirty="0" err="1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Ohmic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start-up</a:t>
            </a:r>
            <a:endParaRPr lang="en-GB" sz="1800" dirty="0">
              <a:solidFill>
                <a:srgbClr val="FF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"/>
            <a:ext cx="9144000" cy="54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07287" tIns="53643" rIns="107287" bIns="53643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100" b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Integrated Commissioning-First Plasma- Engineering Commissioning</a:t>
            </a:r>
            <a:endParaRPr lang="en-US" sz="2100" b="1" dirty="0">
              <a:solidFill>
                <a:srgbClr val="00009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2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 txBox="1">
            <a:spLocks noChangeArrowheads="1"/>
          </p:cNvSpPr>
          <p:nvPr/>
        </p:nvSpPr>
        <p:spPr bwMode="auto">
          <a:xfrm>
            <a:off x="0" y="546526"/>
            <a:ext cx="9144000" cy="396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07287" tIns="53643" rIns="107287" bIns="53643"/>
          <a:lstStyle>
            <a:lvl1pPr marL="190500" indent="-1905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68338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896938" indent="-1778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marL="265113" indent="-265113" defTabSz="91440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Font typeface="Times" charset="0"/>
              <a:buChar char="•"/>
            </a:pPr>
            <a:r>
              <a:rPr kumimoji="1" lang="en-GB" sz="2000" dirty="0">
                <a:solidFill>
                  <a:srgbClr val="000090"/>
                </a:solidFill>
                <a:latin typeface="Arial" charset="0"/>
                <a:cs typeface="MS PGothic" charset="0"/>
              </a:rPr>
              <a:t>Main elements of experimental </a:t>
            </a:r>
            <a:r>
              <a:rPr kumimoji="1" lang="en-GB" sz="2000" dirty="0" smtClean="0">
                <a:solidFill>
                  <a:srgbClr val="000090"/>
                </a:solidFill>
                <a:latin typeface="Arial" charset="0"/>
                <a:cs typeface="MS PGothic" charset="0"/>
              </a:rPr>
              <a:t>programme:</a:t>
            </a:r>
            <a:endParaRPr kumimoji="1" lang="en-GB" sz="2000" dirty="0">
              <a:solidFill>
                <a:srgbClr val="000090"/>
              </a:solidFill>
              <a:latin typeface="Arial" charset="0"/>
              <a:cs typeface="MS PGothic" charset="0"/>
            </a:endParaRPr>
          </a:p>
          <a:p>
            <a:pPr marL="542925" lvl="1" indent="-277813" defTabSz="914400" fontAlgn="base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kumimoji="1" lang="en-GB" sz="18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Development </a:t>
            </a:r>
            <a:r>
              <a:rPr kumimoji="1" lang="en-GB" sz="1800" dirty="0">
                <a:solidFill>
                  <a:srgbClr val="0000FF"/>
                </a:solidFill>
                <a:latin typeface="Arial" charset="0"/>
                <a:cs typeface="MS PGothic" charset="0"/>
              </a:rPr>
              <a:t>of plasma control capability (PCS), including CIS/CSS plasma-related functions:</a:t>
            </a:r>
          </a:p>
          <a:p>
            <a:pPr marL="808038" lvl="2" indent="-285750" defTabSz="9144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kumimoji="1" lang="en-GB" sz="1600" dirty="0" smtClean="0">
                <a:latin typeface="Arial" charset="0"/>
                <a:cs typeface="MS PGothic" charset="0"/>
              </a:rPr>
              <a:t>Commissioning </a:t>
            </a:r>
            <a:r>
              <a:rPr kumimoji="1" lang="en-GB" sz="1600" dirty="0">
                <a:latin typeface="Arial" charset="0"/>
                <a:cs typeface="MS PGothic" charset="0"/>
              </a:rPr>
              <a:t>of plasma magnetic </a:t>
            </a:r>
            <a:r>
              <a:rPr kumimoji="1" lang="en-GB" sz="1600" dirty="0" smtClean="0">
                <a:latin typeface="Arial" charset="0"/>
                <a:cs typeface="MS PGothic" charset="0"/>
              </a:rPr>
              <a:t>control, core plasma density and impurity control, first wall protection system</a:t>
            </a:r>
            <a:endParaRPr kumimoji="1" lang="en-GB" sz="1600" dirty="0">
              <a:latin typeface="Arial" charset="0"/>
              <a:cs typeface="MS PGothic" charset="0"/>
            </a:endParaRPr>
          </a:p>
          <a:p>
            <a:pPr marL="808038" lvl="2" indent="-285750" defTabSz="9144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kumimoji="1" lang="en-GB" sz="1600" dirty="0">
                <a:latin typeface="Arial" charset="0"/>
                <a:cs typeface="MS PGothic" charset="0"/>
              </a:rPr>
              <a:t>C</a:t>
            </a:r>
            <a:r>
              <a:rPr kumimoji="1" lang="en-GB" sz="1600" dirty="0" smtClean="0">
                <a:latin typeface="Arial" charset="0"/>
                <a:cs typeface="MS PGothic" charset="0"/>
              </a:rPr>
              <a:t>haracterization </a:t>
            </a:r>
            <a:r>
              <a:rPr kumimoji="1" lang="en-GB" sz="1600" dirty="0">
                <a:latin typeface="Arial" charset="0"/>
                <a:cs typeface="MS PGothic" charset="0"/>
              </a:rPr>
              <a:t>of limiter/ divertor heat loads</a:t>
            </a:r>
          </a:p>
          <a:p>
            <a:pPr marL="542925" lvl="1" indent="-277813" defTabSz="9144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1" lang="en-GB" sz="18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Development </a:t>
            </a:r>
            <a:r>
              <a:rPr kumimoji="1" lang="en-GB" sz="1800" dirty="0">
                <a:solidFill>
                  <a:srgbClr val="0000FF"/>
                </a:solidFill>
                <a:latin typeface="Arial" charset="0"/>
                <a:cs typeface="MS PGothic" charset="0"/>
              </a:rPr>
              <a:t>of diverted plasma scenarios for robust operation </a:t>
            </a:r>
            <a:r>
              <a:rPr kumimoji="1" lang="en-GB" sz="18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up to </a:t>
            </a:r>
            <a:r>
              <a:rPr kumimoji="1" lang="en-GB" sz="1800" dirty="0">
                <a:solidFill>
                  <a:srgbClr val="0000FF"/>
                </a:solidFill>
                <a:latin typeface="Arial" charset="0"/>
                <a:cs typeface="MS PGothic" charset="0"/>
              </a:rPr>
              <a:t>10 MA (with </a:t>
            </a:r>
            <a:r>
              <a:rPr kumimoji="1" lang="en-GB" sz="18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B</a:t>
            </a:r>
            <a:r>
              <a:rPr kumimoji="1" lang="en-GB" sz="1800" baseline="-250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T</a:t>
            </a:r>
            <a:r>
              <a:rPr kumimoji="1" lang="en-GB" sz="18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 </a:t>
            </a:r>
            <a:r>
              <a:rPr kumimoji="1" lang="en-GB" sz="1800" dirty="0">
                <a:solidFill>
                  <a:srgbClr val="0000FF"/>
                </a:solidFill>
                <a:latin typeface="Arial" charset="0"/>
                <a:cs typeface="MS PGothic" charset="0"/>
              </a:rPr>
              <a:t>over range 1.8 – 5.3 T</a:t>
            </a:r>
            <a:r>
              <a:rPr kumimoji="1" lang="en-GB" sz="18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) in L-mode</a:t>
            </a:r>
            <a:endParaRPr kumimoji="1" lang="en-GB" sz="1800" dirty="0">
              <a:solidFill>
                <a:srgbClr val="0000FF"/>
              </a:solidFill>
              <a:latin typeface="Arial" charset="0"/>
              <a:cs typeface="MS PGothic" charset="0"/>
            </a:endParaRPr>
          </a:p>
          <a:p>
            <a:pPr marL="542925" lvl="1" indent="-277813" defTabSz="9144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1" lang="en-GB" sz="18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Disruption </a:t>
            </a:r>
            <a:r>
              <a:rPr kumimoji="1" lang="en-GB" sz="1800" dirty="0">
                <a:solidFill>
                  <a:srgbClr val="FF0000"/>
                </a:solidFill>
                <a:latin typeface="Arial" charset="0"/>
                <a:cs typeface="MS PGothic" charset="0"/>
              </a:rPr>
              <a:t>prediction, avoidance and disruption/runaway electron mitigation </a:t>
            </a:r>
            <a:r>
              <a:rPr kumimoji="1" lang="en-GB" sz="18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systems </a:t>
            </a:r>
            <a:r>
              <a:rPr kumimoji="1" lang="en-GB" sz="1800" dirty="0" smtClean="0">
                <a:solidFill>
                  <a:srgbClr val="FF000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 successful disruption mitigation essential to progress with IRP </a:t>
            </a:r>
            <a:endParaRPr kumimoji="1" lang="en-GB" sz="1800" dirty="0">
              <a:solidFill>
                <a:srgbClr val="FF0000"/>
              </a:solidFill>
              <a:latin typeface="Arial" charset="0"/>
              <a:cs typeface="MS PGothic" charset="0"/>
            </a:endParaRPr>
          </a:p>
          <a:p>
            <a:pPr marL="542925" lvl="1" indent="-277813" defTabSz="9144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1" lang="en-GB" sz="1800" dirty="0">
                <a:solidFill>
                  <a:srgbClr val="0000FF"/>
                </a:solidFill>
                <a:latin typeface="Arial" charset="0"/>
                <a:cs typeface="MS PGothic" charset="0"/>
              </a:rPr>
              <a:t>ECRH commissioning to </a:t>
            </a:r>
            <a:r>
              <a:rPr kumimoji="1" lang="en-GB" sz="18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20-30  MW @ 170 GHz </a:t>
            </a:r>
            <a:r>
              <a:rPr kumimoji="1" lang="en-GB" sz="1800" dirty="0" smtClean="0">
                <a:solidFill>
                  <a:srgbClr val="0000FF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 </a:t>
            </a:r>
            <a:r>
              <a:rPr kumimoji="1" lang="en-GB" sz="1800" dirty="0" smtClean="0">
                <a:solidFill>
                  <a:srgbClr val="FF000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5 MA/1.8T H-mode operation </a:t>
            </a:r>
            <a:endParaRPr kumimoji="1" lang="en-GB" sz="1800" dirty="0" smtClean="0">
              <a:solidFill>
                <a:srgbClr val="FF0000"/>
              </a:solidFill>
              <a:latin typeface="Arial" charset="0"/>
              <a:cs typeface="MS PGothic" charset="0"/>
            </a:endParaRPr>
          </a:p>
          <a:p>
            <a:pPr marL="542925" lvl="1" indent="-277813" defTabSz="9144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kumimoji="1" lang="en-GB" sz="18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Exploitation of VS coils and Error Field Correction Coils </a:t>
            </a:r>
            <a:r>
              <a:rPr kumimoji="1" lang="en-GB" sz="1800" dirty="0" smtClean="0">
                <a:solidFill>
                  <a:srgbClr val="0000FF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</a:t>
            </a:r>
            <a:r>
              <a:rPr kumimoji="1" lang="en-GB" sz="1800" dirty="0" smtClean="0">
                <a:solidFill>
                  <a:srgbClr val="0000FF"/>
                </a:solidFill>
                <a:latin typeface="Arial" charset="0"/>
                <a:cs typeface="MS PGothic" charset="0"/>
              </a:rPr>
              <a:t> proposed early functional tests of ELM coils for ELM mitigation and EFC without TBMs</a:t>
            </a:r>
            <a:endParaRPr kumimoji="1" lang="en-GB" sz="1800" dirty="0">
              <a:solidFill>
                <a:srgbClr val="0000FF"/>
              </a:solidFill>
              <a:latin typeface="Arial" charset="0"/>
              <a:cs typeface="MS PGothic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"/>
            <a:ext cx="9144000" cy="54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07287" tIns="53643" rIns="107287" bIns="53643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000" b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PFPO-1: Overview</a:t>
            </a:r>
            <a:endParaRPr lang="en-GB" sz="3000" b="1" dirty="0">
              <a:solidFill>
                <a:srgbClr val="333399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2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495" y="546525"/>
            <a:ext cx="4849617" cy="3384426"/>
          </a:xfrm>
        </p:spPr>
        <p:txBody>
          <a:bodyPr>
            <a:normAutofit/>
          </a:bodyPr>
          <a:lstStyle/>
          <a:p>
            <a:pPr marL="190500" indent="-190500" defTabSz="914400" eaLnBrk="1" hangingPunct="1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GB" sz="20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Quantitative analysis of thermal and EM loads </a:t>
            </a:r>
            <a:r>
              <a:rPr lang="en-GB" sz="2000" b="1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for unmitigated </a:t>
            </a:r>
            <a:r>
              <a:rPr lang="en-GB" sz="2000" b="1" dirty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disruptions in ITER:</a:t>
            </a:r>
            <a:endParaRPr lang="en-GB" sz="1800" dirty="0">
              <a:solidFill>
                <a:srgbClr val="333399"/>
              </a:solidFill>
              <a:latin typeface="Arial" charset="0"/>
              <a:ea typeface="ＭＳ Ｐゴシック" charset="0"/>
              <a:cs typeface="MS PGothic" charset="0"/>
            </a:endParaRPr>
          </a:p>
          <a:p>
            <a:pPr marL="541338" lvl="1" indent="-269875" defTabSz="9144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EM loads imply DMS essential above 8.4 MA</a:t>
            </a:r>
          </a:p>
          <a:p>
            <a:pPr marL="541338" lvl="1" indent="-269875" defTabSz="9144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MS PGothic" charset="0"/>
              </a:rPr>
              <a:t>Green</a:t>
            </a:r>
            <a:r>
              <a:rPr lang="en-GB" sz="1600" dirty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:</a:t>
            </a:r>
            <a:r>
              <a:rPr lang="en-GB" sz="16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 </a:t>
            </a:r>
            <a:r>
              <a:rPr lang="en-GB" sz="1600" dirty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operational space where no risk of melting of W-</a:t>
            </a:r>
            <a:r>
              <a:rPr lang="en-GB" sz="16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divertor</a:t>
            </a:r>
          </a:p>
          <a:p>
            <a:pPr marL="541338" lvl="1" indent="-269875" defTabSz="9144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 smtClean="0">
                <a:solidFill>
                  <a:srgbClr val="FF972D"/>
                </a:solidFill>
                <a:latin typeface="Arial" charset="0"/>
                <a:ea typeface="ＭＳ Ｐゴシック" charset="0"/>
                <a:cs typeface="MS PGothic" charset="0"/>
              </a:rPr>
              <a:t>Orange</a:t>
            </a:r>
            <a:r>
              <a:rPr lang="en-GB" sz="16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 </a:t>
            </a:r>
            <a:r>
              <a:rPr lang="en-GB" sz="1600" dirty="0">
                <a:solidFill>
                  <a:srgbClr val="FF972D"/>
                </a:solidFill>
                <a:latin typeface="Arial" charset="0"/>
                <a:ea typeface="ＭＳ Ｐゴシック" charset="0"/>
                <a:cs typeface="MS PGothic" charset="0"/>
              </a:rPr>
              <a:t>line: </a:t>
            </a:r>
            <a:r>
              <a:rPr lang="en-GB" sz="1600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W</a:t>
            </a:r>
            <a:r>
              <a:rPr lang="en-GB" sz="1600" baseline="-25000" dirty="0" err="1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th</a:t>
            </a:r>
            <a:r>
              <a:rPr lang="en-GB" sz="1600" dirty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 for ohmic </a:t>
            </a:r>
            <a:r>
              <a:rPr lang="en-GB" sz="16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plasmas</a:t>
            </a:r>
          </a:p>
          <a:p>
            <a:pPr marL="541338" lvl="1" indent="-269875" defTabSz="9144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MS PGothic" charset="0"/>
              </a:rPr>
              <a:t>maximum RE energy </a:t>
            </a:r>
            <a:r>
              <a:rPr lang="en-GB" sz="16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is most pessimistic estimate in case of full </a:t>
            </a:r>
            <a:r>
              <a:rPr lang="en-GB" sz="18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magnetic energy conversion</a:t>
            </a:r>
            <a:endParaRPr lang="en-GB" sz="1800" dirty="0">
              <a:solidFill>
                <a:srgbClr val="333399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22225"/>
            <a:ext cx="91440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2800" b="1" dirty="0" smtClean="0">
                <a:solidFill>
                  <a:srgbClr val="333399"/>
                </a:solidFill>
                <a:latin typeface="Arial" charset="0"/>
              </a:rPr>
              <a:t>PFPO-1 </a:t>
            </a:r>
            <a:r>
              <a:rPr lang="en-GB" sz="2800" b="1" dirty="0">
                <a:solidFill>
                  <a:srgbClr val="333399"/>
                </a:solidFill>
                <a:latin typeface="Arial" charset="0"/>
              </a:rPr>
              <a:t>-  Disruption </a:t>
            </a:r>
            <a:r>
              <a:rPr lang="en-GB" sz="2800" b="1" dirty="0" smtClean="0">
                <a:solidFill>
                  <a:srgbClr val="333399"/>
                </a:solidFill>
                <a:latin typeface="Arial" charset="0"/>
              </a:rPr>
              <a:t>Loads </a:t>
            </a:r>
            <a:r>
              <a:rPr lang="en-GB" sz="2800" b="1" dirty="0">
                <a:solidFill>
                  <a:srgbClr val="333399"/>
                </a:solidFill>
                <a:latin typeface="Arial" charset="0"/>
              </a:rPr>
              <a:t>and </a:t>
            </a:r>
            <a:r>
              <a:rPr lang="en-GB" sz="2800" b="1" dirty="0" smtClean="0">
                <a:solidFill>
                  <a:srgbClr val="333399"/>
                </a:solidFill>
                <a:latin typeface="Arial" charset="0"/>
              </a:rPr>
              <a:t>Mitigation</a:t>
            </a:r>
            <a:endParaRPr lang="en-US" sz="2800" b="1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5006" y="636535"/>
            <a:ext cx="4298994" cy="39843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18510" y="3213071"/>
            <a:ext cx="558062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R&amp;D is required to :</a:t>
            </a:r>
          </a:p>
          <a:p>
            <a:pPr marL="700087" lvl="1" indent="-342900" defTabSz="914400" eaLnBrk="0" fontAlgn="base" hangingPunct="0">
              <a:spcBef>
                <a:spcPct val="0"/>
              </a:spcBef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 smtClean="0">
                <a:solidFill>
                  <a:srgbClr val="333399"/>
                </a:solidFill>
                <a:latin typeface="Arial" charset="0"/>
              </a:rPr>
              <a:t>Refine predictions of thermal, electromagnetic and runaway loads</a:t>
            </a:r>
          </a:p>
          <a:p>
            <a:pPr marL="700087" lvl="1" indent="-342900" defTabSz="914400" eaLnBrk="0" fontAlgn="base" hangingPunct="0">
              <a:spcBef>
                <a:spcPct val="0"/>
              </a:spcBef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 smtClean="0">
                <a:solidFill>
                  <a:srgbClr val="333399"/>
                </a:solidFill>
                <a:latin typeface="Arial" charset="0"/>
              </a:rPr>
              <a:t>Disruption avoidance schemes</a:t>
            </a:r>
          </a:p>
          <a:p>
            <a:pPr marL="700087" lvl="1" indent="-342900" defTabSz="914400" eaLnBrk="0" fontAlgn="base" hangingPunct="0">
              <a:spcBef>
                <a:spcPct val="0"/>
              </a:spcBef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800" dirty="0" smtClean="0">
                <a:solidFill>
                  <a:srgbClr val="333399"/>
                </a:solidFill>
                <a:latin typeface="Arial" charset="0"/>
              </a:rPr>
              <a:t>Disruption prediction </a:t>
            </a:r>
            <a:r>
              <a:rPr lang="en-US" altLang="en-US" sz="1800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 trigger for mitigation</a:t>
            </a:r>
            <a:endParaRPr lang="en-GB" altLang="en-US" sz="1800" dirty="0">
              <a:solidFill>
                <a:srgbClr val="FFFFFF">
                  <a:lumMod val="65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090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13" y="-5074"/>
            <a:ext cx="9143999" cy="5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36000" bIns="72000" anchor="ctr">
            <a:prstTxWarp prst="textNoShape">
              <a:avLst/>
            </a:prstTxWarp>
          </a:bodyPr>
          <a:lstStyle/>
          <a:p>
            <a:pPr algn="ctr"/>
            <a:r>
              <a:rPr lang="en-GB" sz="3000" b="1" dirty="0" smtClean="0">
                <a:solidFill>
                  <a:srgbClr val="003399"/>
                </a:solidFill>
                <a:latin typeface="Arial"/>
                <a:cs typeface="Arial"/>
              </a:rPr>
              <a:t>R&amp;D on Disruption Mitigation System (DMS) </a:t>
            </a:r>
            <a:endParaRPr lang="en-GB" sz="3000" b="1" dirty="0">
              <a:solidFill>
                <a:srgbClr val="003399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528" y="546525"/>
            <a:ext cx="85959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The DMS is a key plant system for ITER to achieve its goals</a:t>
            </a:r>
            <a:endParaRPr lang="en-GB" sz="2200" b="1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603" y="3966905"/>
            <a:ext cx="908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GB" b="1" dirty="0" smtClean="0">
                <a:solidFill>
                  <a:srgbClr val="000090"/>
                </a:solidFill>
                <a:latin typeface="Arial"/>
                <a:cs typeface="Arial"/>
              </a:rPr>
              <a:t>More information on DMS and required R&amp;D in M. </a:t>
            </a:r>
            <a:r>
              <a:rPr lang="en-GB" b="1" dirty="0" err="1" smtClean="0">
                <a:solidFill>
                  <a:srgbClr val="000090"/>
                </a:solidFill>
                <a:latin typeface="Arial"/>
                <a:cs typeface="Arial"/>
              </a:rPr>
              <a:t>Lehnen’s</a:t>
            </a:r>
            <a:r>
              <a:rPr lang="en-GB" b="1" dirty="0" smtClean="0">
                <a:solidFill>
                  <a:srgbClr val="000090"/>
                </a:solidFill>
                <a:latin typeface="Arial"/>
                <a:cs typeface="Arial"/>
              </a:rPr>
              <a:t> presentation</a:t>
            </a:r>
            <a:endParaRPr lang="en-US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2591" y="1028087"/>
            <a:ext cx="504455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Injection capabilities for effective DMS:</a:t>
            </a:r>
            <a:endParaRPr lang="en-US" dirty="0">
              <a:solidFill>
                <a:srgbClr val="0070C0"/>
              </a:solidFill>
              <a:latin typeface="Arial"/>
              <a:cs typeface="Arial"/>
            </a:endParaRPr>
          </a:p>
          <a:p>
            <a:endParaRPr lang="en-US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70C0"/>
              </a:solidFill>
              <a:latin typeface="Arial"/>
              <a:cs typeface="Arial"/>
            </a:endParaRPr>
          </a:p>
          <a:p>
            <a:endParaRPr lang="en-US" sz="2400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  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rgbClr val="0070C0"/>
              </a:solidFill>
              <a:latin typeface="Arial"/>
              <a:cs typeface="Arial"/>
            </a:endParaRPr>
          </a:p>
          <a:p>
            <a:pPr>
              <a:spcBef>
                <a:spcPts val="600"/>
              </a:spcBef>
            </a:pP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 ≤ 32 x 28 mm pellets in 3 equatorial ports </a:t>
            </a:r>
          </a:p>
          <a:p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   3 x 13-20 mm pellets</a:t>
            </a:r>
            <a:r>
              <a:rPr lang="en-US" dirty="0">
                <a:solidFill>
                  <a:srgbClr val="0070C0"/>
                </a:solidFill>
                <a:latin typeface="Arial"/>
                <a:cs typeface="Arial"/>
              </a:rPr>
              <a:t> in 3 </a:t>
            </a:r>
            <a:r>
              <a:rPr lang="en-US" dirty="0" smtClean="0">
                <a:solidFill>
                  <a:srgbClr val="0070C0"/>
                </a:solidFill>
                <a:latin typeface="Arial"/>
                <a:cs typeface="Arial"/>
              </a:rPr>
              <a:t>upper ports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80" y="1356615"/>
            <a:ext cx="3060340" cy="1444073"/>
          </a:xfrm>
          <a:prstGeom prst="rect">
            <a:avLst/>
          </a:prstGeom>
        </p:spPr>
      </p:pic>
      <p:sp>
        <p:nvSpPr>
          <p:cNvPr id="6" name="Left Brace 5"/>
          <p:cNvSpPr/>
          <p:nvPr/>
        </p:nvSpPr>
        <p:spPr>
          <a:xfrm rot="16200000">
            <a:off x="2238377" y="1938569"/>
            <a:ext cx="171450" cy="1905001"/>
          </a:xfrm>
          <a:prstGeom prst="leftBrace">
            <a:avLst/>
          </a:prstGeom>
          <a:ln w="38100">
            <a:solidFill>
              <a:srgbClr val="00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10901" y="1111145"/>
            <a:ext cx="3389734" cy="17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53711" y="3064240"/>
            <a:ext cx="4390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latin typeface="+mn-lt"/>
              </a:rPr>
              <a:t>L. Baylor, TSD Workshop Princeton 2017</a:t>
            </a:r>
            <a:endParaRPr lang="en-GB" sz="1400" i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990" y="925256"/>
            <a:ext cx="4758681" cy="248531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3902555" y="2008931"/>
            <a:ext cx="1338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Lehnen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IAEA 2018</a:t>
            </a:r>
            <a:endParaRPr lang="en-GB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4161" y="1393567"/>
            <a:ext cx="122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b="1" baseline="-2500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b="1" baseline="-250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3" b="6648"/>
          <a:stretch>
            <a:fillRect/>
          </a:stretch>
        </p:blipFill>
        <p:spPr bwMode="auto">
          <a:xfrm>
            <a:off x="4797025" y="2031917"/>
            <a:ext cx="4138409" cy="25048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b="1" dirty="0" smtClean="0">
                <a:solidFill>
                  <a:srgbClr val="003399"/>
                </a:solidFill>
              </a:rPr>
              <a:t>H-mode access in PFPO-1</a:t>
            </a:r>
            <a:endParaRPr kumimoji="0" lang="en-GB" altLang="en-US" b="1" dirty="0">
              <a:solidFill>
                <a:srgbClr val="003399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80280"/>
            <a:ext cx="9144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algn="just"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</a:rPr>
              <a:t>H-mode confinement essential to achieve ITER’s goals but P</a:t>
            </a:r>
            <a:r>
              <a:rPr lang="en-US" altLang="en-US" sz="1800" b="1" baseline="-25000" dirty="0" smtClean="0">
                <a:solidFill>
                  <a:srgbClr val="333399"/>
                </a:solidFill>
                <a:latin typeface="Arial" charset="0"/>
              </a:rPr>
              <a:t>LH</a:t>
            </a:r>
            <a:r>
              <a:rPr lang="en-US" altLang="en-US" sz="1800" b="1" baseline="30000" dirty="0" smtClean="0">
                <a:solidFill>
                  <a:srgbClr val="333399"/>
                </a:solidFill>
                <a:latin typeface="Arial" charset="0"/>
              </a:rPr>
              <a:t>ITER</a:t>
            </a:r>
            <a:r>
              <a:rPr lang="en-US" altLang="en-US" sz="1800" b="1" dirty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</a:rPr>
              <a:t>from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Arial" charset="0"/>
              </a:rPr>
              <a:t>scalings</a:t>
            </a: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</a:rPr>
              <a:t> has large uncertainties due to physics unknowns </a:t>
            </a: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 H-mode access in PFPO-1 </a:t>
            </a: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</a:rPr>
              <a:t>is important for IRP risk mitigation</a:t>
            </a:r>
          </a:p>
          <a:p>
            <a:pPr algn="just"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</a:rPr>
              <a:t>Available power level (ECH 20 MW baseline + 10 MW upgrade under discussion) </a:t>
            </a: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 </a:t>
            </a: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</a:rPr>
              <a:t>5 MA/1.8T H-mode operation (0.36 ≤ &lt;n</a:t>
            </a:r>
            <a:r>
              <a:rPr lang="en-US" altLang="en-US" sz="1800" b="1" baseline="-25000" dirty="0" smtClean="0">
                <a:solidFill>
                  <a:srgbClr val="333399"/>
                </a:solidFill>
                <a:latin typeface="Arial" charset="0"/>
              </a:rPr>
              <a:t>e</a:t>
            </a:r>
            <a:r>
              <a:rPr lang="en-US" altLang="en-US" sz="1800" b="1" dirty="0">
                <a:solidFill>
                  <a:srgbClr val="333399"/>
                </a:solidFill>
                <a:latin typeface="Arial" charset="0"/>
              </a:rPr>
              <a:t>&gt;/ n</a:t>
            </a:r>
            <a:r>
              <a:rPr lang="en-US" altLang="en-US" sz="1800" b="1" baseline="-25000" dirty="0">
                <a:solidFill>
                  <a:srgbClr val="333399"/>
                </a:solidFill>
                <a:latin typeface="Arial" charset="0"/>
              </a:rPr>
              <a:t>e</a:t>
            </a: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altLang="en-US" sz="1800" b="1" dirty="0">
                <a:solidFill>
                  <a:srgbClr val="333399"/>
                </a:solidFill>
                <a:latin typeface="Arial" charset="0"/>
              </a:rPr>
              <a:t>≤ </a:t>
            </a: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</a:rPr>
              <a:t>0.5)</a:t>
            </a:r>
          </a:p>
          <a:p>
            <a:pPr>
              <a:buClr>
                <a:srgbClr val="333399"/>
              </a:buClr>
              <a:buFont typeface="Wingdings" pitchFamily="2" charset="2"/>
              <a:buChar char="q"/>
              <a:defRPr/>
            </a:pPr>
            <a:endParaRPr lang="en-GB" altLang="en-US" sz="1800" b="1" dirty="0" smtClea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0" y="2129235"/>
            <a:ext cx="3809807" cy="243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61" y="3651870"/>
            <a:ext cx="2000960" cy="50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1982459"/>
            <a:ext cx="4185465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180020" y="4416955"/>
            <a:ext cx="93875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 marL="0" indent="0" algn="ctr">
              <a:buClr>
                <a:srgbClr val="333399"/>
              </a:buClr>
              <a:defRPr/>
            </a:pPr>
            <a:r>
              <a:rPr lang="en-US" altLang="en-US" sz="1400" b="1" dirty="0" smtClean="0">
                <a:solidFill>
                  <a:srgbClr val="333399"/>
                </a:solidFill>
                <a:latin typeface="Arial" charset="0"/>
              </a:rPr>
              <a:t>R&amp;D required </a:t>
            </a:r>
            <a:r>
              <a:rPr lang="en-US" altLang="en-US" sz="14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 confirmation of physics determining </a:t>
            </a:r>
            <a:r>
              <a:rPr lang="en-US" altLang="en-US" sz="1400" b="1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n</a:t>
            </a:r>
            <a:r>
              <a:rPr lang="en-US" altLang="en-US" sz="1400" b="1" baseline="-25000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min</a:t>
            </a:r>
            <a:r>
              <a:rPr lang="en-US" altLang="en-US" sz="1400" b="1" baseline="30000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L</a:t>
            </a:r>
            <a:r>
              <a:rPr lang="en-US" altLang="en-US" sz="1400" b="1" baseline="30000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-H</a:t>
            </a:r>
            <a:r>
              <a:rPr lang="en-US" altLang="en-US" sz="14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 (ion heat flux – Ryter NF 2014)</a:t>
            </a:r>
            <a:endParaRPr lang="en-GB" altLang="en-US" sz="1400" b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2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200" b="1" dirty="0" smtClean="0">
                <a:solidFill>
                  <a:srgbClr val="003399"/>
                </a:solidFill>
              </a:rPr>
              <a:t>ECH heated 5 MA/ 1.8 T H-modes &lt;n</a:t>
            </a:r>
            <a:r>
              <a:rPr kumimoji="0" lang="en-GB" altLang="en-US" sz="2200" b="1" baseline="-25000" dirty="0" smtClean="0">
                <a:solidFill>
                  <a:srgbClr val="003399"/>
                </a:solidFill>
              </a:rPr>
              <a:t>e</a:t>
            </a:r>
            <a:r>
              <a:rPr kumimoji="0" lang="en-GB" altLang="en-US" sz="2200" b="1" dirty="0" smtClean="0">
                <a:solidFill>
                  <a:srgbClr val="003399"/>
                </a:solidFill>
              </a:rPr>
              <a:t>/</a:t>
            </a:r>
            <a:r>
              <a:rPr kumimoji="0" lang="en-GB" altLang="en-US" sz="2200" b="1" dirty="0" err="1" smtClean="0">
                <a:solidFill>
                  <a:srgbClr val="003399"/>
                </a:solidFill>
              </a:rPr>
              <a:t>n</a:t>
            </a:r>
            <a:r>
              <a:rPr kumimoji="0" lang="en-GB" altLang="en-US" sz="2200" b="1" baseline="-25000" dirty="0" err="1" smtClean="0">
                <a:solidFill>
                  <a:srgbClr val="003399"/>
                </a:solidFill>
              </a:rPr>
              <a:t>GW</a:t>
            </a:r>
            <a:r>
              <a:rPr kumimoji="0" lang="en-GB" altLang="en-US" sz="2200" b="1" dirty="0" smtClean="0">
                <a:solidFill>
                  <a:srgbClr val="003399"/>
                </a:solidFill>
              </a:rPr>
              <a:t> &gt; ~ 0.4-0.5 in PFPO-1</a:t>
            </a:r>
            <a:endParaRPr kumimoji="0" lang="en-GB" altLang="en-US" sz="2200" b="1" dirty="0">
              <a:solidFill>
                <a:srgbClr val="003399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6743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</a:rPr>
              <a:t>Low &lt;n</a:t>
            </a:r>
            <a:r>
              <a:rPr lang="en-US" altLang="en-US" sz="1800" b="1" baseline="-25000" dirty="0" smtClean="0">
                <a:solidFill>
                  <a:srgbClr val="333399"/>
                </a:solidFill>
                <a:latin typeface="Arial" charset="0"/>
              </a:rPr>
              <a:t>e</a:t>
            </a: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</a:rPr>
              <a:t>&gt; H-mode operation in PFPO-1 has specific features : low core plasma electron-ion coupling and “hot” divertor plasma (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Arial" charset="0"/>
              </a:rPr>
              <a:t>q</a:t>
            </a:r>
            <a:r>
              <a:rPr lang="en-US" altLang="en-US" sz="1800" b="1" baseline="-25000" dirty="0" err="1" smtClean="0">
                <a:solidFill>
                  <a:srgbClr val="333399"/>
                </a:solidFill>
                <a:latin typeface="Arial" charset="0"/>
              </a:rPr>
              <a:t>div</a:t>
            </a: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</a:rPr>
              <a:t> and W production)</a:t>
            </a:r>
          </a:p>
          <a:p>
            <a:pPr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Simulations shows </a:t>
            </a:r>
            <a:r>
              <a:rPr lang="en-US" altLang="en-US" sz="1800" b="1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q</a:t>
            </a:r>
            <a:r>
              <a:rPr lang="en-US" altLang="en-US" sz="1800" b="1" baseline="-25000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div</a:t>
            </a:r>
            <a:r>
              <a:rPr lang="en-US" altLang="en-US" sz="18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 and core W are OK due to good edge screening</a:t>
            </a:r>
            <a:endParaRPr lang="en-GB" altLang="en-US" sz="1800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385894" y="2711065"/>
            <a:ext cx="3722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平成明朝"/>
                <a:cs typeface="Times New Roman" pitchFamily="18" charset="0"/>
              </a:rPr>
              <a:t>.   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21" y="1446625"/>
            <a:ext cx="3642394" cy="30400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96625" y="1671650"/>
            <a:ext cx="153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Outer divertor</a:t>
            </a:r>
            <a:endParaRPr lang="en-GB" dirty="0">
              <a:latin typeface="+mj-lt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57" y="1537802"/>
            <a:ext cx="3761874" cy="315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619052" y="2590046"/>
            <a:ext cx="13057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+mj-lt"/>
              </a:rPr>
              <a:t>T</a:t>
            </a:r>
            <a:r>
              <a:rPr lang="en-US" sz="2200" baseline="-25000" dirty="0" err="1" smtClean="0">
                <a:latin typeface="+mj-lt"/>
              </a:rPr>
              <a:t>e</a:t>
            </a:r>
            <a:r>
              <a:rPr lang="en-US" sz="2200" dirty="0" smtClean="0">
                <a:latin typeface="+mj-lt"/>
              </a:rPr>
              <a:t>/</a:t>
            </a:r>
            <a:r>
              <a:rPr lang="en-US" sz="2200" dirty="0" err="1" smtClean="0">
                <a:latin typeface="+mj-lt"/>
              </a:rPr>
              <a:t>T</a:t>
            </a:r>
            <a:r>
              <a:rPr lang="en-US" sz="2200" baseline="-25000" dirty="0" err="1" smtClean="0">
                <a:latin typeface="+mj-lt"/>
              </a:rPr>
              <a:t>i</a:t>
            </a:r>
            <a:r>
              <a:rPr lang="en-US" sz="2200" dirty="0" smtClean="0">
                <a:latin typeface="+mj-lt"/>
              </a:rPr>
              <a:t> &gt; 2.5</a:t>
            </a:r>
            <a:endParaRPr lang="en-GB" sz="2200" dirty="0"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35" y="1446625"/>
            <a:ext cx="3888432" cy="3026823"/>
          </a:xfrm>
          <a:prstGeom prst="rect">
            <a:avLst/>
          </a:prstGeom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4192220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1600" b="1" dirty="0" smtClean="0">
                <a:solidFill>
                  <a:srgbClr val="333399"/>
                </a:solidFill>
                <a:latin typeface="Arial" charset="0"/>
              </a:rPr>
              <a:t>R&amp;D </a:t>
            </a:r>
            <a:r>
              <a:rPr lang="en-US" altLang="en-US" sz="16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 Core particle/energy transport in dominant e-heated H-modes and W screening in pedestal with flat </a:t>
            </a:r>
            <a:r>
              <a:rPr lang="en-US" altLang="en-US" sz="1600" b="1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n</a:t>
            </a:r>
            <a:r>
              <a:rPr lang="en-US" altLang="en-US" sz="1600" b="1" baseline="-25000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ped</a:t>
            </a:r>
            <a:r>
              <a:rPr lang="en-US" altLang="en-US" sz="16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 profiles</a:t>
            </a:r>
            <a:endParaRPr lang="en-GB" altLang="en-US" sz="1600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4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22225"/>
            <a:ext cx="91440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3. </a:t>
            </a:r>
            <a:r>
              <a:rPr lang="en-GB" sz="3200" b="1" dirty="0">
                <a:solidFill>
                  <a:srgbClr val="333399"/>
                </a:solidFill>
                <a:latin typeface="Arial" charset="0"/>
              </a:rPr>
              <a:t>Pre-Fusion Power Operation </a:t>
            </a: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2 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9698" name="Rectangle 3"/>
          <p:cNvSpPr txBox="1">
            <a:spLocks noChangeArrowheads="1"/>
          </p:cNvSpPr>
          <p:nvPr/>
        </p:nvSpPr>
        <p:spPr bwMode="auto">
          <a:xfrm>
            <a:off x="215900" y="555627"/>
            <a:ext cx="871378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190500" indent="-1905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68338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896938" indent="-1778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kumimoji="1" lang="en-GB" sz="2000" b="1" dirty="0">
                <a:solidFill>
                  <a:srgbClr val="333399"/>
                </a:solidFill>
                <a:latin typeface="Arial" charset="0"/>
                <a:cs typeface="MS PGothic" charset="0"/>
              </a:rPr>
              <a:t>Main elements of programme in </a:t>
            </a:r>
            <a:r>
              <a:rPr kumimoji="1" lang="en-GB" sz="2000" b="1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H for L-mode </a:t>
            </a:r>
            <a:r>
              <a:rPr kumimoji="1" lang="en-GB" sz="2000" b="1" dirty="0">
                <a:solidFill>
                  <a:srgbClr val="333399"/>
                </a:solidFill>
                <a:latin typeface="Arial" charset="0"/>
                <a:cs typeface="MS PGothic" charset="0"/>
              </a:rPr>
              <a:t>plasmas:</a:t>
            </a:r>
            <a:endParaRPr kumimoji="1" lang="en-GB" sz="18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Tx/>
              <a:buChar char="–"/>
            </a:pPr>
            <a:r>
              <a:rPr kumimoji="1" lang="en-GB" sz="1800" dirty="0">
                <a:solidFill>
                  <a:srgbClr val="333399"/>
                </a:solidFill>
                <a:latin typeface="Arial" charset="0"/>
                <a:cs typeface="MS PGothic" charset="0"/>
              </a:rPr>
              <a:t>commissioning of HNB (33 MW</a:t>
            </a: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), </a:t>
            </a:r>
            <a:r>
              <a:rPr kumimoji="1" lang="en-GB" sz="1800" dirty="0">
                <a:solidFill>
                  <a:srgbClr val="333399"/>
                </a:solidFill>
                <a:latin typeface="Arial" charset="0"/>
                <a:cs typeface="MS PGothic" charset="0"/>
              </a:rPr>
              <a:t>ICRF </a:t>
            </a: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(20 </a:t>
            </a:r>
            <a:r>
              <a:rPr kumimoji="1" lang="en-GB" sz="1800" dirty="0">
                <a:solidFill>
                  <a:srgbClr val="333399"/>
                </a:solidFill>
                <a:latin typeface="Arial" charset="0"/>
                <a:cs typeface="MS PGothic" charset="0"/>
              </a:rPr>
              <a:t>MW</a:t>
            </a: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) and DNB </a:t>
            </a:r>
            <a:r>
              <a:rPr kumimoji="1" lang="en-GB" sz="1800" dirty="0">
                <a:solidFill>
                  <a:srgbClr val="333399"/>
                </a:solidFill>
                <a:latin typeface="Arial" charset="0"/>
                <a:cs typeface="MS PGothic" charset="0"/>
              </a:rPr>
              <a:t>with </a:t>
            </a: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plasma</a:t>
            </a:r>
            <a:endParaRPr kumimoji="1" lang="en-GB" sz="18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Tx/>
              <a:buChar char="–"/>
            </a:pP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extend capability for disruption prediction, avoidance and mitigation</a:t>
            </a:r>
          </a:p>
          <a:p>
            <a:pPr lvl="1" algn="just" eaLnBrk="1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Tx/>
              <a:buChar char="–"/>
            </a:pP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demonstration of divertor heat flux control at higher </a:t>
            </a:r>
            <a:r>
              <a:rPr kumimoji="1" lang="en-GB" sz="1800" dirty="0" err="1" smtClean="0">
                <a:solidFill>
                  <a:srgbClr val="333399"/>
                </a:solidFill>
                <a:latin typeface="Arial" charset="0"/>
                <a:cs typeface="MS PGothic" charset="0"/>
              </a:rPr>
              <a:t>P</a:t>
            </a:r>
            <a:r>
              <a:rPr kumimoji="1" lang="en-GB" sz="1800" baseline="-25000" dirty="0" err="1" smtClean="0">
                <a:solidFill>
                  <a:srgbClr val="333399"/>
                </a:solidFill>
                <a:latin typeface="Arial" charset="0"/>
                <a:cs typeface="MS PGothic" charset="0"/>
              </a:rPr>
              <a:t>aux</a:t>
            </a:r>
            <a:endParaRPr kumimoji="1" lang="en-GB" sz="1800" baseline="-25000" dirty="0" smtClean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Tx/>
              <a:buChar char="–"/>
            </a:pPr>
            <a:r>
              <a:rPr kumimoji="1" lang="en-GB" sz="18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demonstration of 15 MA/5.3 T L-mode plasmas at highest </a:t>
            </a:r>
            <a:r>
              <a:rPr kumimoji="1" lang="en-GB" sz="1800" dirty="0" err="1" smtClean="0">
                <a:solidFill>
                  <a:srgbClr val="FF0000"/>
                </a:solidFill>
                <a:latin typeface="Arial" charset="0"/>
                <a:cs typeface="MS PGothic" charset="0"/>
              </a:rPr>
              <a:t>P</a:t>
            </a:r>
            <a:r>
              <a:rPr kumimoji="1" lang="en-GB" sz="1800" baseline="-25000" dirty="0" err="1" smtClean="0">
                <a:solidFill>
                  <a:srgbClr val="FF0000"/>
                </a:solidFill>
                <a:latin typeface="Arial" charset="0"/>
                <a:cs typeface="MS PGothic" charset="0"/>
              </a:rPr>
              <a:t>aux</a:t>
            </a:r>
            <a:endParaRPr kumimoji="1" lang="en-GB" sz="1800" dirty="0" smtClean="0">
              <a:solidFill>
                <a:srgbClr val="FF0000"/>
              </a:solidFill>
              <a:latin typeface="Arial" charset="0"/>
              <a:cs typeface="MS PGothic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–"/>
            </a:pP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characterization of key aspects of PWI in ITER environment </a:t>
            </a: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 </a:t>
            </a:r>
            <a:r>
              <a:rPr kumimoji="1" lang="en-GB" sz="1800" dirty="0" smtClean="0">
                <a:solidFill>
                  <a:srgbClr val="FF000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S. </a:t>
            </a:r>
            <a:r>
              <a:rPr kumimoji="1" lang="en-GB" sz="1800" dirty="0" err="1" smtClean="0">
                <a:solidFill>
                  <a:srgbClr val="FF000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Lisgo’s</a:t>
            </a:r>
            <a:r>
              <a:rPr kumimoji="1" lang="en-GB" sz="1800" dirty="0" smtClean="0">
                <a:solidFill>
                  <a:srgbClr val="FF000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 talk</a:t>
            </a:r>
            <a:endParaRPr kumimoji="1" lang="en-GB" sz="1800" dirty="0">
              <a:solidFill>
                <a:srgbClr val="FF0000"/>
              </a:solidFill>
              <a:latin typeface="Arial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177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" y="580280"/>
            <a:ext cx="4860031" cy="4104455"/>
          </a:xfrm>
        </p:spPr>
        <p:txBody>
          <a:bodyPr>
            <a:normAutofit fontScale="92500" lnSpcReduction="10000"/>
          </a:bodyPr>
          <a:lstStyle/>
          <a:p>
            <a:pPr marL="190500" indent="-190500" defTabSz="914400" eaLnBrk="1" hangingPunct="1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lang="en-GB" sz="2000" b="1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Strategy for development of 15 MA L-mode scenario revisited with options for expansion of operating space:</a:t>
            </a:r>
            <a:endParaRPr lang="en-GB" sz="1800" dirty="0">
              <a:solidFill>
                <a:srgbClr val="333399"/>
              </a:solidFill>
              <a:latin typeface="Arial" charset="0"/>
              <a:ea typeface="ＭＳ Ｐゴシック" charset="0"/>
              <a:cs typeface="MS PGothic" charset="0"/>
            </a:endParaRPr>
          </a:p>
          <a:p>
            <a:pPr marL="541338" lvl="1" indent="-269875" defTabSz="9144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GB" sz="18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development of favoured set of </a:t>
            </a:r>
            <a:r>
              <a:rPr lang="en-GB" sz="1800" dirty="0" err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I</a:t>
            </a:r>
            <a:r>
              <a:rPr lang="en-GB" sz="1800" baseline="-25000" dirty="0" err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p</a:t>
            </a:r>
            <a:r>
              <a:rPr lang="en-GB" sz="18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/</a:t>
            </a:r>
            <a:r>
              <a:rPr lang="en-GB" sz="1800" dirty="0" err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B</a:t>
            </a:r>
            <a:r>
              <a:rPr lang="en-GB" sz="1800" baseline="-25000" dirty="0" err="1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t</a:t>
            </a:r>
            <a:r>
              <a:rPr lang="en-GB" sz="18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 steps in preparation for D/DT phase</a:t>
            </a:r>
          </a:p>
          <a:p>
            <a:pPr marL="541338" lvl="1" indent="-269875" defTabSz="9144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GB" sz="18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assess impact of fuelling, H&amp;CD mix, ECRH on-/off-axis on L-mode plasma confinement/ transport</a:t>
            </a:r>
          </a:p>
          <a:p>
            <a:pPr marL="541338" lvl="1" indent="-269875" defTabSz="9144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GB" sz="18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optimization of flux consumption to maximize flat-top duration</a:t>
            </a:r>
            <a:endParaRPr lang="en-GB" sz="1800" dirty="0">
              <a:solidFill>
                <a:srgbClr val="333399"/>
              </a:solidFill>
              <a:latin typeface="Arial" charset="0"/>
              <a:ea typeface="ＭＳ Ｐゴシック" charset="0"/>
              <a:cs typeface="MS PGothic" charset="0"/>
            </a:endParaRPr>
          </a:p>
          <a:p>
            <a:pPr marL="541338" lvl="1" indent="-269875" defTabSz="9144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GB" sz="1800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demonstration of integrated 15 MA/5.3 T scenario with ~50 s flat-top</a:t>
            </a:r>
          </a:p>
          <a:p>
            <a:pPr marL="541338" lvl="1" indent="-269875" defTabSz="914400" eaLnBrk="1" hangingPunct="1">
              <a:lnSpc>
                <a:spcPct val="90000"/>
              </a:lnSpc>
              <a:spcBef>
                <a:spcPts val="1000"/>
              </a:spcBef>
            </a:pPr>
            <a:endParaRPr lang="en-GB" sz="1800" dirty="0">
              <a:solidFill>
                <a:srgbClr val="333399"/>
              </a:solidFill>
              <a:latin typeface="Arial" charset="0"/>
              <a:ea typeface="ＭＳ Ｐゴシック" charset="0"/>
              <a:cs typeface="MS PGothic" charset="0"/>
            </a:endParaRPr>
          </a:p>
          <a:p>
            <a:pPr marL="557213" lvl="1" defTabSz="914400" eaLnBrk="1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</a:rPr>
              <a:t>R&amp;D </a:t>
            </a:r>
            <a:r>
              <a:rPr lang="en-US" sz="1800" b="1" dirty="0" smtClean="0">
                <a:solidFill>
                  <a:srgbClr val="333399"/>
                </a:solidFill>
                <a:latin typeface="Arial" charset="0"/>
                <a:ea typeface="ＭＳ Ｐゴシック" charset="0"/>
                <a:cs typeface="MS PGothic" charset="0"/>
                <a:sym typeface="Wingdings" panose="05000000000000000000" pitchFamily="2" charset="2"/>
              </a:rPr>
              <a:t> need for central heating to avoid W accumulation in L-mode </a:t>
            </a:r>
            <a:endParaRPr lang="en-GB" sz="1800" b="1" dirty="0" smtClean="0">
              <a:solidFill>
                <a:srgbClr val="333399"/>
              </a:solidFill>
              <a:latin typeface="Arial" charset="0"/>
              <a:ea typeface="ＭＳ Ｐゴシック" charset="0"/>
              <a:cs typeface="MS PGothic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30188" y="22225"/>
            <a:ext cx="86868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PFPO-2 </a:t>
            </a:r>
            <a:r>
              <a:rPr lang="en-GB" sz="3200" b="1" dirty="0">
                <a:solidFill>
                  <a:srgbClr val="333399"/>
                </a:solidFill>
                <a:latin typeface="Arial" charset="0"/>
              </a:rPr>
              <a:t>– </a:t>
            </a: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15 MA L-mode Development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543" y="1266605"/>
            <a:ext cx="4626185" cy="307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7483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" y="13"/>
            <a:ext cx="9143999" cy="56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Content</a:t>
            </a:r>
            <a:endParaRPr lang="en-GB" sz="4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16514" y="640912"/>
            <a:ext cx="8910990" cy="344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eaLnBrk="0" hangingPunct="0">
              <a:spcAft>
                <a:spcPts val="12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800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ITER project goals and design</a:t>
            </a:r>
          </a:p>
          <a:p>
            <a:pPr marL="457200" indent="-457200" eaLnBrk="0" hangingPunct="0">
              <a:spcAft>
                <a:spcPts val="12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800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The staged approach and the ITER Research Plan (IRP)</a:t>
            </a:r>
          </a:p>
          <a:p>
            <a:pPr marL="457200" indent="-457200" eaLnBrk="0" hangingPunct="0">
              <a:spcAft>
                <a:spcPts val="12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800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Phases of the ITER Research Plan</a:t>
            </a:r>
          </a:p>
          <a:p>
            <a:pPr marL="914400" lvl="1" indent="-457200" eaLnBrk="0" hangingPunct="0">
              <a:spcAft>
                <a:spcPts val="120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400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Main objectives of each Phase of the IRP</a:t>
            </a:r>
          </a:p>
          <a:p>
            <a:pPr marL="914400" lvl="1" indent="-457200" eaLnBrk="0" hangingPunct="0">
              <a:spcAft>
                <a:spcPts val="120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US" sz="2400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Highlights of some open issues and required R&amp;D</a:t>
            </a:r>
          </a:p>
          <a:p>
            <a:pPr marL="457200" lvl="0" indent="-457200" eaLnBrk="0" hangingPunct="0">
              <a:spcAft>
                <a:spcPts val="12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800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Conclusions</a:t>
            </a:r>
            <a:endParaRPr lang="en-US" sz="2800" kern="0" dirty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  <a:p>
            <a:pPr marL="914400" lvl="1" indent="-457200" eaLnBrk="0" hangingPunct="0">
              <a:spcAft>
                <a:spcPts val="1200"/>
              </a:spcAft>
              <a:buSzPct val="100000"/>
              <a:buFont typeface="Wingdings" panose="05000000000000000000" pitchFamily="2" charset="2"/>
              <a:buChar char="Ø"/>
              <a:defRPr/>
            </a:pPr>
            <a:endParaRPr lang="en-US" sz="2800" kern="0" dirty="0" smtClean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91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230188" y="22225"/>
            <a:ext cx="86868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PFPO-2 – H-mode Studies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9698" name="Rectangle 3"/>
          <p:cNvSpPr txBox="1">
            <a:spLocks noChangeArrowheads="1"/>
          </p:cNvSpPr>
          <p:nvPr/>
        </p:nvSpPr>
        <p:spPr bwMode="auto">
          <a:xfrm>
            <a:off x="-63515" y="555627"/>
            <a:ext cx="920751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190500" indent="-1905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68338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896938" indent="-1778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kumimoji="1" lang="en-GB" sz="2000" b="1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H-mode operation and ELM control in </a:t>
            </a:r>
            <a:r>
              <a:rPr kumimoji="1" lang="en-GB" sz="2000" b="1" dirty="0">
                <a:solidFill>
                  <a:srgbClr val="333399"/>
                </a:solidFill>
                <a:latin typeface="Arial" charset="0"/>
                <a:cs typeface="MS PGothic" charset="0"/>
              </a:rPr>
              <a:t>H</a:t>
            </a:r>
            <a:r>
              <a:rPr kumimoji="1" lang="en-GB" sz="2000" b="1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/ He plasmas:</a:t>
            </a:r>
            <a:endParaRPr kumimoji="1" lang="en-GB" sz="18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–"/>
            </a:pP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Extend studies of H-modes in H/He at 3.5 – 5 MA/1.8 T:</a:t>
            </a:r>
            <a:endParaRPr kumimoji="1" lang="en-GB" sz="18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aim to identify effect of TBMs on H-mode performance</a:t>
            </a: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expand operation in 5 MA/1.8 T H H-modes by P</a:t>
            </a:r>
            <a:r>
              <a:rPr kumimoji="1" lang="en-GB" sz="1600" baseline="-250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IC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 and low energy NBI possible (note TF ripple)</a:t>
            </a: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commissioning of ELM control coils and demonstration of ELM suppression with magnetic 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perturbations with n = 2 – 4, q</a:t>
            </a:r>
            <a:r>
              <a:rPr kumimoji="1" lang="en-GB" sz="1600" baseline="-250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95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 = 3 – 4.3</a:t>
            </a: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–"/>
            </a:pPr>
            <a:r>
              <a:rPr kumimoji="1" lang="en-GB" sz="18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establishment </a:t>
            </a:r>
            <a:r>
              <a:rPr kumimoji="1" lang="en-GB" sz="1800" dirty="0">
                <a:solidFill>
                  <a:srgbClr val="FF0000"/>
                </a:solidFill>
                <a:latin typeface="Arial" charset="0"/>
                <a:cs typeface="MS PGothic" charset="0"/>
              </a:rPr>
              <a:t>of H-mode at 7.5 MA/ 2.65 T </a:t>
            </a:r>
            <a:r>
              <a:rPr kumimoji="1" lang="en-GB" sz="18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(in He/ H as P</a:t>
            </a:r>
            <a:r>
              <a:rPr kumimoji="1" lang="en-GB" sz="1800" baseline="-250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LH</a:t>
            </a:r>
            <a:r>
              <a:rPr kumimoji="1" lang="en-GB" sz="18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 allows)</a:t>
            </a:r>
            <a:r>
              <a:rPr kumimoji="1" lang="en-GB" sz="1800" dirty="0">
                <a:solidFill>
                  <a:srgbClr val="FF0000"/>
                </a:solidFill>
                <a:latin typeface="Arial" charset="0"/>
                <a:cs typeface="MS PGothic" charset="0"/>
              </a:rPr>
              <a:t>:</a:t>
            </a: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determination of H-mode access conditions at ITER scale in 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H and He and develop programme around most favourable scenario (note possible use of Ne seeding)</a:t>
            </a: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extensive characterization of H</a:t>
            </a: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-mode 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behaviour: exploring ELM control, density and impurity control </a:t>
            </a:r>
            <a:r>
              <a:rPr kumimoji="1" lang="en-GB" sz="1600" dirty="0" err="1" smtClean="0">
                <a:solidFill>
                  <a:srgbClr val="333399"/>
                </a:solidFill>
                <a:latin typeface="Arial" charset="0"/>
                <a:cs typeface="MS PGothic" charset="0"/>
              </a:rPr>
              <a:t>etc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 over range 5 – 7.5 MA</a:t>
            </a:r>
          </a:p>
          <a:p>
            <a:pPr lvl="1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–"/>
            </a:pP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development </a:t>
            </a:r>
            <a:r>
              <a:rPr kumimoji="1" lang="en-GB" sz="1800" dirty="0">
                <a:solidFill>
                  <a:srgbClr val="333399"/>
                </a:solidFill>
                <a:latin typeface="Arial" charset="0"/>
                <a:cs typeface="MS PGothic" charset="0"/>
              </a:rPr>
              <a:t>of </a:t>
            </a: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long-pulse H</a:t>
            </a:r>
            <a:r>
              <a:rPr kumimoji="1" lang="en-GB" sz="1800" dirty="0">
                <a:solidFill>
                  <a:srgbClr val="333399"/>
                </a:solidFill>
                <a:latin typeface="Arial" charset="0"/>
                <a:cs typeface="MS PGothic" charset="0"/>
              </a:rPr>
              <a:t>-</a:t>
            </a: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modes </a:t>
            </a:r>
            <a:r>
              <a:rPr kumimoji="1" lang="en-GB" sz="1800" dirty="0">
                <a:solidFill>
                  <a:srgbClr val="333399"/>
                </a:solidFill>
                <a:latin typeface="Arial" charset="0"/>
                <a:cs typeface="MS PGothic" charset="0"/>
              </a:rPr>
              <a:t>at 7.5 MA/ 2.65 </a:t>
            </a: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T:</a:t>
            </a:r>
            <a:endParaRPr kumimoji="1" lang="en-GB" sz="18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high non-inductive current fraction (up to 60%) due to I</a:t>
            </a:r>
            <a:r>
              <a:rPr kumimoji="1" lang="en-GB" sz="1600" baseline="-250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NB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 + </a:t>
            </a:r>
            <a:r>
              <a:rPr kumimoji="1" lang="en-GB" sz="1600" dirty="0" err="1" smtClean="0">
                <a:solidFill>
                  <a:srgbClr val="333399"/>
                </a:solidFill>
                <a:latin typeface="Arial" charset="0"/>
                <a:cs typeface="MS PGothic" charset="0"/>
              </a:rPr>
              <a:t>I</a:t>
            </a:r>
            <a:r>
              <a:rPr kumimoji="1" lang="en-GB" sz="1600" baseline="-25000" dirty="0" err="1" smtClean="0">
                <a:solidFill>
                  <a:srgbClr val="333399"/>
                </a:solidFill>
                <a:latin typeface="Arial" charset="0"/>
                <a:cs typeface="MS PGothic" charset="0"/>
              </a:rPr>
              <a:t>bs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 could allow H-mode duration at 7.5 MA to be extended towards 1000 s</a:t>
            </a: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48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42" y="1432639"/>
            <a:ext cx="4156791" cy="27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100" b="1" dirty="0" smtClean="0">
                <a:solidFill>
                  <a:srgbClr val="003399"/>
                </a:solidFill>
              </a:rPr>
              <a:t>Hydrogen 7.5 MA /2.65 T H-mode operation in PFPO-2</a:t>
            </a:r>
            <a:endParaRPr kumimoji="0" lang="en-GB" altLang="en-US" sz="2100" b="1" dirty="0">
              <a:solidFill>
                <a:srgbClr val="003399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319" y="59380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7.5 MA/2.65 T hydrogen H-mode operation very restricted with 33 MW NBI + 20-30 MW ECH (inefficient ICRH scheme &amp; NBI shine-through)</a:t>
            </a:r>
            <a:endParaRPr lang="en-GB" altLang="en-US" sz="2000" b="1" dirty="0" smtClea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11" name="Picture 10" descr="C:\Users\loartea\AppData\Local\Microsoft\Windows\Temporary Internet Files\Content.Outlook\45FTA9M0\Dtshine53MW (4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2" b="109"/>
          <a:stretch/>
        </p:blipFill>
        <p:spPr bwMode="auto">
          <a:xfrm>
            <a:off x="4572000" y="1280701"/>
            <a:ext cx="4500500" cy="29478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5802329"/>
              </p:ext>
            </p:extLst>
          </p:nvPr>
        </p:nvGraphicFramePr>
        <p:xfrm>
          <a:off x="301969" y="1182116"/>
          <a:ext cx="4225026" cy="3424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5" name="Graph" r:id="rId5" imgW="4137120" imgH="3352320" progId="Origin50.Graph">
                  <p:embed/>
                </p:oleObj>
              </mc:Choice>
              <mc:Fallback>
                <p:oleObj name="Graph" r:id="rId5" imgW="4137120" imgH="3352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1969" y="1182116"/>
                        <a:ext cx="4225026" cy="3424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6505" y="4331880"/>
            <a:ext cx="9144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R&amp;D 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 validation of NBI shine-through modelling for E</a:t>
            </a:r>
            <a:r>
              <a:rPr lang="en-US" altLang="en-US" sz="2000" b="1" baseline="-25000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NBI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 ≥ 500 </a:t>
            </a:r>
            <a:r>
              <a:rPr lang="en-US" altLang="en-US" sz="2000" b="1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keV</a:t>
            </a:r>
            <a:endParaRPr lang="en-GB" altLang="en-US" sz="2000" b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40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loartea\AppData\Local\Microsoft\Windows\Temporary Internet Files\Content.Outlook\45FTA9M0\Dtshine63MW (4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/>
          <a:stretch/>
        </p:blipFill>
        <p:spPr bwMode="auto">
          <a:xfrm>
            <a:off x="4964364" y="1111771"/>
            <a:ext cx="3771919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4652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P</a:t>
            </a:r>
            <a:r>
              <a:rPr lang="en-US" altLang="en-US" sz="2000" b="1" baseline="-25000" dirty="0" smtClean="0">
                <a:solidFill>
                  <a:srgbClr val="333399"/>
                </a:solidFill>
                <a:latin typeface="Arial" charset="0"/>
              </a:rPr>
              <a:t>LH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 reduction for H + 10 % He plasmas 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 wide operational 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 space for H-dominant 7.5 MA/2.65T H-modes in PFPO-2</a:t>
            </a:r>
            <a:endParaRPr lang="en-GB" altLang="en-US" sz="2000" b="1" dirty="0" smtClea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21600"/>
            <a:ext cx="3707460" cy="294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1550" y="3426845"/>
            <a:ext cx="3563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JET – J.C. </a:t>
            </a:r>
            <a:r>
              <a:rPr lang="en-US" sz="1200" dirty="0" err="1">
                <a:solidFill>
                  <a:srgbClr val="000000"/>
                </a:solidFill>
                <a:latin typeface="Arial"/>
              </a:rPr>
              <a:t>Hillesheim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/>
              </a:rPr>
              <a:t>2016 IAEA</a:t>
            </a:r>
            <a:endParaRPr kumimoji="0" lang="en-US" sz="120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100" b="1" dirty="0" smtClean="0">
                <a:solidFill>
                  <a:srgbClr val="003399"/>
                </a:solidFill>
              </a:rPr>
              <a:t>Hydrogen + 10% He 7.5 MA /2.65 T H-mode operation in PFPO-2</a:t>
            </a:r>
            <a:endParaRPr kumimoji="0" lang="en-GB" altLang="en-US" sz="2100" b="1" dirty="0">
              <a:solidFill>
                <a:srgbClr val="003399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45005" y="4101920"/>
            <a:ext cx="93425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R&amp;D 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 confirmation and determination of physics behind 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P</a:t>
            </a:r>
            <a:r>
              <a:rPr lang="en-US" altLang="en-US" sz="2000" b="1" baseline="-25000" dirty="0" smtClean="0">
                <a:solidFill>
                  <a:srgbClr val="333399"/>
                </a:solidFill>
                <a:latin typeface="Arial" charset="0"/>
              </a:rPr>
              <a:t>LH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 reduction for H + 10 % He plasmas </a:t>
            </a:r>
            <a:r>
              <a:rPr lang="en-US" altLang="en-US" sz="2000" b="1" dirty="0">
                <a:solidFill>
                  <a:srgbClr val="333399"/>
                </a:solidFill>
                <a:latin typeface="Arial" charset="0"/>
              </a:rPr>
              <a:t>and 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H </a:t>
            </a:r>
            <a:r>
              <a:rPr lang="en-US" altLang="en-US" sz="2000" b="1" dirty="0">
                <a:solidFill>
                  <a:srgbClr val="333399"/>
                </a:solidFill>
                <a:latin typeface="Arial" charset="0"/>
              </a:rPr>
              <a:t>+ 10 % He H-mode 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characteristics</a:t>
            </a:r>
            <a:endParaRPr lang="en-GB" altLang="en-US" sz="2000" b="1" dirty="0" smtClean="0">
              <a:solidFill>
                <a:srgbClr val="3333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39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230188" y="22225"/>
            <a:ext cx="86868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4. Fusion </a:t>
            </a:r>
            <a:r>
              <a:rPr lang="en-GB" sz="3200" b="1" dirty="0">
                <a:solidFill>
                  <a:srgbClr val="333399"/>
                </a:solidFill>
                <a:latin typeface="Arial" charset="0"/>
              </a:rPr>
              <a:t>Power </a:t>
            </a: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Operation – D Plasmas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794" name="Rectangle 3"/>
          <p:cNvSpPr txBox="1">
            <a:spLocks noChangeArrowheads="1"/>
          </p:cNvSpPr>
          <p:nvPr/>
        </p:nvSpPr>
        <p:spPr bwMode="auto">
          <a:xfrm>
            <a:off x="215900" y="555627"/>
            <a:ext cx="871378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190500" indent="-1905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68338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896938" indent="-1778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kumimoji="1" lang="en-GB" sz="2000" b="1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First period of FPO phase centres on machine </a:t>
            </a:r>
            <a:r>
              <a:rPr kumimoji="1" lang="en-GB" sz="2000" b="1" dirty="0" err="1" smtClean="0">
                <a:solidFill>
                  <a:srgbClr val="333399"/>
                </a:solidFill>
                <a:latin typeface="Arial" charset="0"/>
                <a:cs typeface="MS PGothic" charset="0"/>
              </a:rPr>
              <a:t>recommissioning</a:t>
            </a:r>
            <a:r>
              <a:rPr kumimoji="1" lang="en-GB" sz="2000" b="1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 and D H-mode development:</a:t>
            </a:r>
            <a:endParaRPr kumimoji="1" lang="en-GB" sz="18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–"/>
            </a:pPr>
            <a:r>
              <a:rPr kumimoji="1" lang="en-GB" sz="1800" dirty="0" err="1" smtClean="0">
                <a:solidFill>
                  <a:srgbClr val="333399"/>
                </a:solidFill>
                <a:latin typeface="Arial" charset="0"/>
                <a:cs typeface="MS PGothic" charset="0"/>
              </a:rPr>
              <a:t>recommissioning</a:t>
            </a: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 of tokamak operation for D plasmas:</a:t>
            </a:r>
            <a:endParaRPr kumimoji="1" lang="en-GB" sz="18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4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commissioning of H&amp;CD system in D (HNB at 1 MeV D</a:t>
            </a:r>
            <a:r>
              <a:rPr kumimoji="1" lang="en-GB" sz="1600" baseline="300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0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)</a:t>
            </a:r>
          </a:p>
          <a:p>
            <a:pPr lvl="2" algn="just" eaLnBrk="1" hangingPunct="1">
              <a:lnSpc>
                <a:spcPct val="90000"/>
              </a:lnSpc>
              <a:spcBef>
                <a:spcPts val="4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development of 15 MA/5.3 T D L-mode scenario</a:t>
            </a:r>
          </a:p>
          <a:p>
            <a:pPr lvl="2" algn="just" eaLnBrk="1" hangingPunct="1">
              <a:lnSpc>
                <a:spcPct val="90000"/>
              </a:lnSpc>
              <a:spcBef>
                <a:spcPts val="4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H-mode access: establishment of D H-modes in range 5 – 7.5 MA/2.65 T</a:t>
            </a:r>
          </a:p>
          <a:p>
            <a:pPr lvl="2" algn="just" eaLnBrk="1" hangingPunct="1">
              <a:lnSpc>
                <a:spcPct val="90000"/>
              </a:lnSpc>
              <a:spcBef>
                <a:spcPts val="4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re-establishment of ELM control techniques in D H-modes</a:t>
            </a:r>
            <a:endParaRPr kumimoji="1" lang="en-GB" sz="1800" dirty="0" smtClean="0">
              <a:solidFill>
                <a:srgbClr val="FF0000"/>
              </a:solidFill>
              <a:latin typeface="Arial" charset="0"/>
              <a:cs typeface="MS PGothic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–"/>
            </a:pP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studies </a:t>
            </a:r>
            <a:r>
              <a:rPr kumimoji="1" lang="en-GB" sz="1800" dirty="0">
                <a:solidFill>
                  <a:srgbClr val="333399"/>
                </a:solidFill>
                <a:latin typeface="Arial" charset="0"/>
                <a:cs typeface="MS PGothic" charset="0"/>
              </a:rPr>
              <a:t>of H-mode plasmas in </a:t>
            </a: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D:</a:t>
            </a:r>
            <a:endParaRPr kumimoji="1" lang="en-GB" sz="18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400"/>
              </a:spcBef>
              <a:buFontTx/>
              <a:buChar char="•"/>
            </a:pP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i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ntegrated 7.5 MA/2.65 T H-mode scenario </a:t>
            </a: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(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long pulse/ </a:t>
            </a: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high 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power) </a:t>
            </a: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with 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H</a:t>
            </a:r>
            <a:r>
              <a:rPr kumimoji="1" lang="en-GB" sz="1600" baseline="-250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98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~1</a:t>
            </a:r>
          </a:p>
          <a:p>
            <a:pPr lvl="2" algn="just" eaLnBrk="1" hangingPunct="1">
              <a:lnSpc>
                <a:spcPct val="90000"/>
              </a:lnSpc>
              <a:spcBef>
                <a:spcPts val="400"/>
              </a:spcBef>
              <a:buFontTx/>
              <a:buChar char="•"/>
            </a:pP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t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race-T experiments to initiate DT operation, investigate fuelling and fuel transport</a:t>
            </a: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400"/>
              </a:spcBef>
              <a:buFontTx/>
              <a:buChar char="•"/>
            </a:pP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extension of H-mode operation towards 15 MA/ 5.3 T, preparing 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DT scenarios</a:t>
            </a: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400"/>
              </a:spcBef>
              <a:buFontTx/>
              <a:buChar char="•"/>
            </a:pP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confirmation of reliable operation of DMS at high current and 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power</a:t>
            </a:r>
          </a:p>
          <a:p>
            <a:pPr lvl="2" algn="just" eaLnBrk="1" hangingPunct="1">
              <a:lnSpc>
                <a:spcPct val="90000"/>
              </a:lnSpc>
              <a:spcBef>
                <a:spcPts val="4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range of PWI studies on wall conditioning, fuel retention, material migration, </a:t>
            </a:r>
            <a:r>
              <a:rPr kumimoji="1" lang="en-GB" sz="16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heat load characterization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 and detachment control</a:t>
            </a:r>
          </a:p>
          <a:p>
            <a:pPr lvl="2" algn="just" eaLnBrk="1" hangingPunct="1">
              <a:lnSpc>
                <a:spcPct val="90000"/>
              </a:lnSpc>
              <a:spcBef>
                <a:spcPts val="400"/>
              </a:spcBef>
              <a:buFontTx/>
              <a:buChar char="•"/>
            </a:pPr>
            <a:r>
              <a:rPr kumimoji="1" lang="en-US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Initial development of long-pulse scenarios</a:t>
            </a:r>
            <a:endParaRPr kumimoji="1" lang="en-GB" sz="1600" dirty="0" smtClean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400"/>
              </a:spcBef>
              <a:buFontTx/>
              <a:buChar char="•"/>
            </a:pP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0939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22225"/>
            <a:ext cx="8916988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2400" b="1" dirty="0" smtClean="0">
                <a:solidFill>
                  <a:srgbClr val="333399"/>
                </a:solidFill>
                <a:latin typeface="Arial" charset="0"/>
              </a:rPr>
              <a:t>Stationary Power fluxes in medium/high current H-modes</a:t>
            </a:r>
            <a:endParaRPr lang="en-US" sz="24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1796" y="580280"/>
            <a:ext cx="934253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Degree of </a:t>
            </a:r>
            <a:r>
              <a:rPr lang="en-US" altLang="en-US" sz="2000" b="1" dirty="0" err="1" smtClean="0">
                <a:solidFill>
                  <a:srgbClr val="333399"/>
                </a:solidFill>
                <a:latin typeface="Arial" charset="0"/>
              </a:rPr>
              <a:t>q</a:t>
            </a:r>
            <a:r>
              <a:rPr lang="en-US" altLang="en-US" sz="2000" b="1" baseline="-25000" dirty="0" err="1" smtClean="0">
                <a:solidFill>
                  <a:srgbClr val="333399"/>
                </a:solidFill>
                <a:latin typeface="Arial" charset="0"/>
              </a:rPr>
              <a:t>div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 control/reduction depends on </a:t>
            </a:r>
            <a:r>
              <a:rPr lang="en-US" altLang="en-US" sz="2000" b="1" dirty="0" err="1" smtClean="0">
                <a:solidFill>
                  <a:srgbClr val="333399"/>
                </a:solidFill>
                <a:latin typeface="Symbol" panose="05050102010706020507" pitchFamily="18" charset="2"/>
              </a:rPr>
              <a:t>l</a:t>
            </a:r>
            <a:r>
              <a:rPr lang="en-US" altLang="en-US" sz="2000" b="1" baseline="-25000" dirty="0" err="1" smtClean="0">
                <a:solidFill>
                  <a:srgbClr val="333399"/>
                </a:solidFill>
                <a:latin typeface="Arial" charset="0"/>
              </a:rPr>
              <a:t>q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 R&amp;D required to determine </a:t>
            </a:r>
            <a:r>
              <a:rPr lang="en-US" altLang="en-US" sz="2000" b="1" dirty="0" err="1" smtClean="0">
                <a:solidFill>
                  <a:srgbClr val="333399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lang="en-US" altLang="en-US" sz="2000" b="1" baseline="-25000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q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 (</a:t>
            </a:r>
            <a:r>
              <a:rPr lang="en-US" altLang="en-US" sz="2000" b="1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I</a:t>
            </a:r>
            <a:r>
              <a:rPr lang="en-US" altLang="en-US" sz="2000" b="1" baseline="-25000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p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) in ITER</a:t>
            </a:r>
          </a:p>
          <a:p>
            <a:pPr>
              <a:spcAft>
                <a:spcPts val="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Transport bifurcation may take place as </a:t>
            </a:r>
            <a:r>
              <a:rPr lang="en-US" altLang="en-US" sz="2000" b="1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I</a:t>
            </a:r>
            <a:r>
              <a:rPr lang="en-US" altLang="en-US" sz="2000" b="1" baseline="-25000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p</a:t>
            </a: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 increases</a:t>
            </a:r>
            <a:endParaRPr lang="en-US" altLang="en-US" sz="2000" b="1" dirty="0" smtClea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5"/>
          <a:stretch/>
        </p:blipFill>
        <p:spPr bwMode="auto">
          <a:xfrm>
            <a:off x="3266855" y="1638246"/>
            <a:ext cx="5399105" cy="291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8217405" y="2569510"/>
            <a:ext cx="169770" cy="2001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952385" y="3471850"/>
            <a:ext cx="519715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56765" y="149163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GB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43" y="1616957"/>
            <a:ext cx="2185226" cy="304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233790" y="2932901"/>
            <a:ext cx="8643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MA</a:t>
            </a:r>
            <a:endParaRPr lang="en-GB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1940" y="3280215"/>
            <a:ext cx="92044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MA</a:t>
            </a:r>
            <a:endParaRPr lang="en-GB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908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516217" y="4212017"/>
            <a:ext cx="2429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>
                <a:latin typeface="+mj-lt"/>
              </a:rPr>
              <a:t>MAST – A. Kirk</a:t>
            </a:r>
            <a:endParaRPr lang="en-GB" dirty="0">
              <a:latin typeface="+mj-lt"/>
            </a:endParaRPr>
          </a:p>
        </p:txBody>
      </p:sp>
      <p:pic>
        <p:nvPicPr>
          <p:cNvPr id="16386" name="Picture 2" descr="split image of JET vaccuum vessel with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89"/>
          <a:stretch/>
        </p:blipFill>
        <p:spPr bwMode="auto">
          <a:xfrm>
            <a:off x="47393" y="924567"/>
            <a:ext cx="3300471" cy="334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410" name="Text Box 2"/>
          <p:cNvSpPr txBox="1">
            <a:spLocks noChangeArrowheads="1"/>
          </p:cNvSpPr>
          <p:nvPr/>
        </p:nvSpPr>
        <p:spPr bwMode="auto">
          <a:xfrm>
            <a:off x="107505" y="6465"/>
            <a:ext cx="9036497" cy="49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 i="0" baseline="0" dirty="0" smtClean="0">
                <a:solidFill>
                  <a:srgbClr val="003399"/>
                </a:solidFill>
                <a:latin typeface="+mj-lt"/>
              </a:rPr>
              <a:t>Power Fluxes to PFCs during ELMs</a:t>
            </a:r>
            <a:endParaRPr lang="en-GB" sz="2600" b="1" i="0" baseline="0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529416" name="Text Box 8"/>
          <p:cNvSpPr txBox="1">
            <a:spLocks noChangeArrowheads="1"/>
          </p:cNvSpPr>
          <p:nvPr/>
        </p:nvSpPr>
        <p:spPr bwMode="auto">
          <a:xfrm>
            <a:off x="0" y="501520"/>
            <a:ext cx="90360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ct val="50000"/>
              </a:spcAft>
              <a:buFont typeface="Wingdings" panose="05000000000000000000" pitchFamily="2" charset="2"/>
              <a:buChar char="q"/>
            </a:pPr>
            <a:r>
              <a:rPr lang="en-GB" sz="2000" b="1" i="0" baseline="0" dirty="0">
                <a:solidFill>
                  <a:srgbClr val="003399"/>
                </a:solidFill>
                <a:sym typeface="Wingdings" pitchFamily="2" charset="2"/>
              </a:rPr>
              <a:t> </a:t>
            </a:r>
            <a:r>
              <a:rPr lang="en-GB" sz="2000" b="1" i="0" baseline="0" dirty="0" smtClean="0">
                <a:solidFill>
                  <a:srgbClr val="003399"/>
                </a:solidFill>
                <a:sym typeface="Wingdings" pitchFamily="2" charset="2"/>
              </a:rPr>
              <a:t>ELMs </a:t>
            </a:r>
            <a:r>
              <a:rPr lang="en-GB" sz="2000" b="1" dirty="0" smtClean="0">
                <a:solidFill>
                  <a:srgbClr val="003399"/>
                </a:solidFill>
                <a:sym typeface="Wingdings" pitchFamily="2" charset="2"/>
              </a:rPr>
              <a:t>lead to large localized deposition of power on PFCs</a:t>
            </a:r>
            <a:endParaRPr lang="en-GB" sz="2000" b="1" i="0" dirty="0">
              <a:solidFill>
                <a:srgbClr val="003399"/>
              </a:solidFill>
              <a:sym typeface="Wingdings" pitchFamily="2" charset="2"/>
            </a:endParaRPr>
          </a:p>
        </p:txBody>
      </p:sp>
      <p:pic>
        <p:nvPicPr>
          <p:cNvPr id="2" name="62218_digital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23480" r="20403"/>
          <a:stretch/>
        </p:blipFill>
        <p:spPr>
          <a:xfrm>
            <a:off x="3108474" y="870561"/>
            <a:ext cx="3191719" cy="3490163"/>
          </a:xfrm>
          <a:prstGeom prst="rect">
            <a:avLst/>
          </a:prstGeom>
        </p:spPr>
      </p:pic>
      <p:pic>
        <p:nvPicPr>
          <p:cNvPr id="3" name="ELM_MAST16207_rba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48176" y="870561"/>
            <a:ext cx="2971800" cy="31146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55777" y="899445"/>
            <a:ext cx="2429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dirty="0" smtClean="0">
                <a:solidFill>
                  <a:schemeClr val="bg1"/>
                </a:solidFill>
                <a:latin typeface="+mj-lt"/>
              </a:rPr>
              <a:t>JET</a:t>
            </a:r>
            <a:endParaRPr lang="en-GB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4297" y="825556"/>
            <a:ext cx="9144001" cy="3726414"/>
            <a:chOff x="-1224138" y="716918"/>
            <a:chExt cx="9144001" cy="4968552"/>
          </a:xfrm>
        </p:grpSpPr>
        <p:grpSp>
          <p:nvGrpSpPr>
            <p:cNvPr id="8" name="Group 7"/>
            <p:cNvGrpSpPr/>
            <p:nvPr/>
          </p:nvGrpSpPr>
          <p:grpSpPr>
            <a:xfrm>
              <a:off x="-1224138" y="716918"/>
              <a:ext cx="9144001" cy="4968552"/>
              <a:chOff x="0" y="1268760"/>
              <a:chExt cx="9144001" cy="4968552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0" y="1268760"/>
                <a:ext cx="9144001" cy="496855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 pitchFamily="34" charset="0"/>
                </a:endParaRPr>
              </a:p>
            </p:txBody>
          </p:sp>
          <p:pic>
            <p:nvPicPr>
              <p:cNvPr id="4" name="JOREK_density.avi">
                <a:hlinkClick r:id="" action="ppaction://media"/>
              </p:cNvPr>
              <p:cNvPicPr>
                <a:picLocks noChangeAspect="1"/>
              </p:cNvPicPr>
              <p:nvPr>
                <a:videoFile r:link="rId6"/>
                <p:extLst>
                  <p:ext uri="{DAA4B4D4-6D71-4841-9C94-3DE7FCFB9230}">
                    <p14:media xmlns:p14="http://schemas.microsoft.com/office/powerpoint/2010/main" r:embed="rId5"/>
                  </p:ext>
                </p:ext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0" y="1535042"/>
                <a:ext cx="4829225" cy="4332762"/>
              </a:xfrm>
              <a:prstGeom prst="rect">
                <a:avLst/>
              </a:prstGeom>
            </p:spPr>
          </p:pic>
          <p:pic>
            <p:nvPicPr>
              <p:cNvPr id="6" name="target.avi">
                <a:hlinkClick r:id="" action="ppaction://media"/>
              </p:cNvPr>
              <p:cNvPicPr>
                <a:picLocks noChangeAspect="1"/>
              </p:cNvPicPr>
              <p:nvPr>
                <a:videoFile r:link="rId8"/>
                <p:extLst>
                  <p:ext uri="{DAA4B4D4-6D71-4841-9C94-3DE7FCFB9230}">
                    <p14:media xmlns:p14="http://schemas.microsoft.com/office/powerpoint/2010/main" r:embed="rId7"/>
                  </p:ext>
                </p:extLst>
              </p:nvPr>
            </p:nvPicPr>
            <p:blipFill>
              <a:blip r:embed="rId15"/>
              <a:stretch>
                <a:fillRect/>
              </a:stretch>
            </p:blipFill>
            <p:spPr>
              <a:xfrm>
                <a:off x="4867295" y="1522703"/>
                <a:ext cx="4254218" cy="434510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44534" y="4300299"/>
              <a:ext cx="4572000" cy="104644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dirty="0" smtClean="0">
                  <a:solidFill>
                    <a:schemeClr val="bg1"/>
                  </a:solidFill>
                  <a:latin typeface="+mj-lt"/>
                </a:rPr>
                <a:t>ITER - JOREK</a:t>
              </a:r>
              <a:endParaRPr lang="en-GB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spcBef>
                  <a:spcPct val="50000"/>
                </a:spcBef>
              </a:pPr>
              <a:r>
                <a:rPr lang="en-GB" dirty="0" smtClean="0">
                  <a:solidFill>
                    <a:schemeClr val="bg1"/>
                  </a:solidFill>
                  <a:latin typeface="+mj-lt"/>
                </a:rPr>
                <a:t>G. </a:t>
              </a:r>
              <a:r>
                <a:rPr lang="en-GB" dirty="0" err="1" smtClean="0">
                  <a:solidFill>
                    <a:schemeClr val="bg1"/>
                  </a:solidFill>
                  <a:latin typeface="+mj-lt"/>
                </a:rPr>
                <a:t>Huijsmans</a:t>
              </a:r>
              <a:endParaRPr lang="en-GB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46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-11796" y="22225"/>
            <a:ext cx="9155796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2800" b="1" dirty="0" smtClean="0">
                <a:solidFill>
                  <a:srgbClr val="333399"/>
                </a:solidFill>
                <a:latin typeface="Arial" charset="0"/>
              </a:rPr>
              <a:t>ELM control: Power Fluxes and Effects on H-modes</a:t>
            </a:r>
            <a:endParaRPr lang="en-US" sz="28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1796" y="580280"/>
            <a:ext cx="91557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sz="20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ELM control by 3-D fields will be mandatory as H-modes are developed to higher </a:t>
            </a:r>
            <a:r>
              <a:rPr lang="en-US" altLang="en-US" sz="2000" b="1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I</a:t>
            </a:r>
            <a:r>
              <a:rPr lang="en-US" altLang="en-US" sz="2000" b="1" baseline="-25000" dirty="0" err="1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p</a:t>
            </a:r>
            <a:endParaRPr lang="en-US" altLang="en-US" sz="2000" b="1" baseline="-25000" dirty="0" smtClean="0">
              <a:solidFill>
                <a:srgbClr val="333399"/>
              </a:solidFill>
              <a:latin typeface="Arial" charset="0"/>
              <a:sym typeface="Wingdings" panose="05000000000000000000" pitchFamily="2" charset="2"/>
            </a:endParaRPr>
          </a:p>
          <a:p>
            <a:pPr lvl="1"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6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R&amp;D to minimize effects on </a:t>
            </a:r>
            <a:r>
              <a:rPr lang="en-US" altLang="en-US" sz="1600" b="1" dirty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H-mode access and </a:t>
            </a:r>
            <a:r>
              <a:rPr lang="en-US" altLang="en-US" sz="16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confinement quality </a:t>
            </a:r>
            <a:endParaRPr lang="en-GB" altLang="en-US" sz="1600" b="1" dirty="0">
              <a:solidFill>
                <a:srgbClr val="333399"/>
              </a:solidFill>
              <a:latin typeface="Arial" charset="0"/>
            </a:endParaRPr>
          </a:p>
          <a:p>
            <a:pPr lvl="1">
              <a:buClr>
                <a:srgbClr val="333399"/>
              </a:buClr>
              <a:buFont typeface="Wingdings" panose="05000000000000000000" pitchFamily="2" charset="2"/>
              <a:buChar char="Ø"/>
              <a:defRPr/>
            </a:pPr>
            <a:r>
              <a:rPr lang="en-US" altLang="en-US" sz="1600" b="1" dirty="0" smtClean="0">
                <a:solidFill>
                  <a:srgbClr val="333399"/>
                </a:solidFill>
                <a:latin typeface="Arial" charset="0"/>
                <a:sym typeface="Wingdings" panose="05000000000000000000" pitchFamily="2" charset="2"/>
              </a:rPr>
              <a:t>R&amp;D to optimize  divertor power loads and radiative divertor operation</a:t>
            </a:r>
            <a:endParaRPr lang="en-GB" altLang="en-US" sz="1600" b="1" dirty="0" smtClea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71"/>
          <a:stretch/>
        </p:blipFill>
        <p:spPr bwMode="auto">
          <a:xfrm>
            <a:off x="-11796" y="2552621"/>
            <a:ext cx="3213741" cy="211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682069" y="1941680"/>
            <a:ext cx="3497368" cy="2871737"/>
            <a:chOff x="9988" y="1851670"/>
            <a:chExt cx="4057956" cy="264407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82" t="9206" b="16332"/>
            <a:stretch/>
          </p:blipFill>
          <p:spPr bwMode="auto">
            <a:xfrm>
              <a:off x="3553734" y="2121157"/>
              <a:ext cx="514210" cy="1962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14" t="89840" r="29603"/>
            <a:stretch/>
          </p:blipFill>
          <p:spPr bwMode="auto">
            <a:xfrm>
              <a:off x="776270" y="4227934"/>
              <a:ext cx="2427578" cy="267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29" r="41718" b="9682"/>
            <a:stretch/>
          </p:blipFill>
          <p:spPr bwMode="auto">
            <a:xfrm>
              <a:off x="2403938" y="1851671"/>
              <a:ext cx="1087942" cy="2380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" r="74968" b="9682"/>
            <a:stretch/>
          </p:blipFill>
          <p:spPr bwMode="auto">
            <a:xfrm>
              <a:off x="9988" y="1851670"/>
              <a:ext cx="1445625" cy="2380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88" r="58015" b="9682"/>
            <a:stretch/>
          </p:blipFill>
          <p:spPr bwMode="auto">
            <a:xfrm>
              <a:off x="1455613" y="1851670"/>
              <a:ext cx="1058329" cy="2380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73463"/>
            <a:ext cx="2468328" cy="146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045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230188" y="22225"/>
            <a:ext cx="86868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4. FPO – DT </a:t>
            </a:r>
            <a:r>
              <a:rPr lang="en-GB" sz="3200" b="1" dirty="0">
                <a:solidFill>
                  <a:srgbClr val="333399"/>
                </a:solidFill>
                <a:latin typeface="Arial" charset="0"/>
              </a:rPr>
              <a:t>I</a:t>
            </a: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nductive </a:t>
            </a:r>
            <a:r>
              <a:rPr lang="en-GB" sz="3200" b="1" dirty="0">
                <a:solidFill>
                  <a:srgbClr val="333399"/>
                </a:solidFill>
                <a:latin typeface="Arial" charset="0"/>
              </a:rPr>
              <a:t>P</a:t>
            </a: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lasmas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794" name="Rectangle 3"/>
          <p:cNvSpPr txBox="1">
            <a:spLocks noChangeArrowheads="1"/>
          </p:cNvSpPr>
          <p:nvPr/>
        </p:nvSpPr>
        <p:spPr bwMode="auto">
          <a:xfrm>
            <a:off x="0" y="555627"/>
            <a:ext cx="91440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190500" indent="-1905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68338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896938" indent="-1778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kumimoji="1" lang="en-GB" sz="2000" b="1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Development of fusion power production in DT inductive scenarios:</a:t>
            </a:r>
            <a:endParaRPr kumimoji="1" lang="en-GB" sz="18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–"/>
            </a:pP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development of integrated DT H-mode operation </a:t>
            </a:r>
            <a:r>
              <a:rPr kumimoji="1" lang="en-GB" sz="1800" dirty="0">
                <a:solidFill>
                  <a:srgbClr val="333399"/>
                </a:solidFill>
                <a:latin typeface="Arial" charset="0"/>
                <a:cs typeface="MS PGothic" charset="0"/>
              </a:rPr>
              <a:t>at 7.5 MA/ 2.65 T</a:t>
            </a: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:</a:t>
            </a:r>
            <a:endParaRPr kumimoji="1" lang="en-GB" sz="18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development of D H-mode operation with increasing T concentration (10% to &gt;50%)</a:t>
            </a: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extension </a:t>
            </a: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of H-mode operation towards 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high power and longer pulses (at least several tens of seconds)</a:t>
            </a: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adaptation of control functions to fusion power operation</a:t>
            </a: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–"/>
            </a:pPr>
            <a:r>
              <a:rPr kumimoji="1" lang="en-GB" sz="1800" dirty="0">
                <a:solidFill>
                  <a:srgbClr val="333399"/>
                </a:solidFill>
                <a:latin typeface="Arial" charset="0"/>
                <a:cs typeface="MS PGothic" charset="0"/>
              </a:rPr>
              <a:t>development of fusion power production in </a:t>
            </a: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DT:</a:t>
            </a:r>
            <a:endParaRPr kumimoji="1" lang="en-GB" sz="18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development towards 15 MA/5.3 T DT H-mode operation, </a:t>
            </a:r>
            <a:r>
              <a:rPr kumimoji="1" lang="en-GB" sz="16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varying fuel mix 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to manage fusion power production and control issues</a:t>
            </a: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confirmation </a:t>
            </a: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of reliable operation of DMS as fusion power increased</a:t>
            </a: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extension of plasma control capability in DT, 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including heat exhaust &amp; </a:t>
            </a: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fusion burn control</a:t>
            </a: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>
                <a:solidFill>
                  <a:srgbClr val="FF0000"/>
                </a:solidFill>
                <a:latin typeface="Arial" charset="0"/>
                <a:cs typeface="MS PGothic" charset="0"/>
              </a:rPr>
              <a:t>optimization of Q towards short-pulse </a:t>
            </a:r>
            <a:r>
              <a:rPr kumimoji="1" lang="en-GB" sz="16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Q ~</a:t>
            </a:r>
            <a:r>
              <a:rPr kumimoji="1" lang="en-GB" sz="1600" dirty="0">
                <a:solidFill>
                  <a:srgbClr val="FF0000"/>
                </a:solidFill>
                <a:latin typeface="Arial" charset="0"/>
                <a:cs typeface="MS PGothic" charset="0"/>
              </a:rPr>
              <a:t> </a:t>
            </a:r>
            <a:r>
              <a:rPr kumimoji="1" lang="en-GB" sz="1600" dirty="0" smtClean="0">
                <a:solidFill>
                  <a:srgbClr val="FF0000"/>
                </a:solidFill>
                <a:latin typeface="Arial" charset="0"/>
                <a:cs typeface="MS PGothic" charset="0"/>
              </a:rPr>
              <a:t>10 operation at several hundred MW fusion power </a:t>
            </a:r>
            <a:r>
              <a:rPr kumimoji="1" lang="en-GB" sz="1600" dirty="0" smtClean="0">
                <a:solidFill>
                  <a:srgbClr val="FF000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 extension towards 300-500s</a:t>
            </a:r>
          </a:p>
          <a:p>
            <a:pPr lvl="2" algn="just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programme of burning plasma studies at long 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timescales</a:t>
            </a: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>
                <a:solidFill>
                  <a:srgbClr val="333399"/>
                </a:solidFill>
                <a:latin typeface="Arial" charset="0"/>
                <a:cs typeface="MS PGothic" charset="0"/>
              </a:rPr>
              <a:t>exploration of possibilities for achieving Q &gt; 10 in transient or stationary conditions</a:t>
            </a: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endParaRPr kumimoji="1" lang="en-GB" sz="1600" dirty="0">
              <a:solidFill>
                <a:srgbClr val="FF0000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584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4098" y="101410"/>
            <a:ext cx="6853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Stages of ITER baseline H-mode 15 MA / 5.3 T scenario</a:t>
            </a:r>
            <a:endParaRPr lang="en-GB" sz="20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 bwMode="auto">
          <a:xfrm>
            <a:off x="3614959" y="3286845"/>
            <a:ext cx="332195" cy="1819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65" y="612587"/>
            <a:ext cx="8076673" cy="4282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74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6525"/>
            <a:ext cx="90680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361950" algn="l"/>
              </a:tabLst>
              <a:defRPr/>
            </a:pPr>
            <a:r>
              <a:rPr lang="en-US" sz="2000" b="1" kern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en-US" sz="2000" b="1" kern="0" baseline="-25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add</a:t>
            </a:r>
            <a:r>
              <a:rPr lang="en-US" sz="2000" b="1" kern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= 73 MW in ITER is similar to the power level to access H-mode </a:t>
            </a:r>
            <a:r>
              <a:rPr lang="en-US" sz="2000" b="1" kern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 build-up of alpha heating essential to access burn conditions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tabLst>
                <a:tab pos="361950" algn="l"/>
              </a:tabLst>
              <a:defRPr/>
            </a:pPr>
            <a:r>
              <a:rPr lang="en-US" sz="2000" b="1" kern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Understanding of transport in after L-H transition and tailoring of </a:t>
            </a:r>
            <a:r>
              <a:rPr lang="en-US" sz="2000" b="1" kern="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</a:t>
            </a:r>
            <a:r>
              <a:rPr lang="en-US" sz="2000" b="1" kern="0" baseline="-25000" dirty="0" err="1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add</a:t>
            </a:r>
            <a:r>
              <a:rPr lang="en-US" sz="2000" b="1" kern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/&lt;n</a:t>
            </a:r>
            <a:r>
              <a:rPr lang="en-US" sz="2000" b="1" kern="0" baseline="-2500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e</a:t>
            </a:r>
            <a:r>
              <a:rPr lang="en-US" sz="2000" b="1" kern="0" dirty="0" smtClean="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&gt; and is critical in the access to burn phase  R&amp;D required</a:t>
            </a:r>
            <a:endParaRPr lang="en-US" sz="2000" b="1" kern="0" dirty="0">
              <a:solidFill>
                <a:srgbClr val="003399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2053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zh-CN" sz="2800" b="1" kern="0" dirty="0" smtClean="0">
                <a:solidFill>
                  <a:srgbClr val="003399"/>
                </a:solidFill>
                <a:latin typeface="Arial"/>
              </a:rPr>
              <a:t>Entrance to Q =10 burn</a:t>
            </a:r>
            <a:endParaRPr lang="en-GB" altLang="zh-CN" sz="2800" b="1" kern="0" dirty="0">
              <a:solidFill>
                <a:srgbClr val="003399"/>
              </a:solidFill>
              <a:latin typeface="Arial"/>
            </a:endParaRPr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60" y="2181464"/>
            <a:ext cx="4409356" cy="27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677" y="1941680"/>
            <a:ext cx="2426990" cy="134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eform 1"/>
          <p:cNvSpPr/>
          <p:nvPr/>
        </p:nvSpPr>
        <p:spPr bwMode="auto">
          <a:xfrm>
            <a:off x="4872220" y="2253825"/>
            <a:ext cx="3705225" cy="2343150"/>
          </a:xfrm>
          <a:custGeom>
            <a:avLst/>
            <a:gdLst>
              <a:gd name="connsiteX0" fmla="*/ 0 w 3705225"/>
              <a:gd name="connsiteY0" fmla="*/ 0 h 3124200"/>
              <a:gd name="connsiteX1" fmla="*/ 180975 w 3705225"/>
              <a:gd name="connsiteY1" fmla="*/ 114300 h 3124200"/>
              <a:gd name="connsiteX2" fmla="*/ 390525 w 3705225"/>
              <a:gd name="connsiteY2" fmla="*/ 1238250 h 3124200"/>
              <a:gd name="connsiteX3" fmla="*/ 1085850 w 3705225"/>
              <a:gd name="connsiteY3" fmla="*/ 1219200 h 3124200"/>
              <a:gd name="connsiteX4" fmla="*/ 1466850 w 3705225"/>
              <a:gd name="connsiteY4" fmla="*/ 2152650 h 3124200"/>
              <a:gd name="connsiteX5" fmla="*/ 2228850 w 3705225"/>
              <a:gd name="connsiteY5" fmla="*/ 2162175 h 3124200"/>
              <a:gd name="connsiteX6" fmla="*/ 3705225 w 3705225"/>
              <a:gd name="connsiteY6" fmla="*/ 2647950 h 3124200"/>
              <a:gd name="connsiteX7" fmla="*/ 3705225 w 3705225"/>
              <a:gd name="connsiteY7" fmla="*/ 3114675 h 3124200"/>
              <a:gd name="connsiteX8" fmla="*/ 9525 w 3705225"/>
              <a:gd name="connsiteY8" fmla="*/ 3124200 h 3124200"/>
              <a:gd name="connsiteX9" fmla="*/ 0 w 3705225"/>
              <a:gd name="connsiteY9" fmla="*/ 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05225" h="3124200">
                <a:moveTo>
                  <a:pt x="0" y="0"/>
                </a:moveTo>
                <a:lnTo>
                  <a:pt x="180975" y="114300"/>
                </a:lnTo>
                <a:lnTo>
                  <a:pt x="390525" y="1238250"/>
                </a:lnTo>
                <a:lnTo>
                  <a:pt x="1085850" y="1219200"/>
                </a:lnTo>
                <a:lnTo>
                  <a:pt x="1466850" y="2152650"/>
                </a:lnTo>
                <a:lnTo>
                  <a:pt x="2228850" y="2162175"/>
                </a:lnTo>
                <a:lnTo>
                  <a:pt x="3705225" y="2647950"/>
                </a:lnTo>
                <a:lnTo>
                  <a:pt x="3705225" y="3114675"/>
                </a:lnTo>
                <a:lnTo>
                  <a:pt x="9525" y="3124200"/>
                </a:lnTo>
                <a:lnTo>
                  <a:pt x="0" y="0"/>
                </a:lnTo>
                <a:close/>
              </a:path>
            </a:pathLst>
          </a:custGeom>
          <a:solidFill>
            <a:srgbClr val="FF33CC">
              <a:alpha val="1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entury Gothic" charset="0"/>
              <a:ea typeface="ＭＳ Ｐゴシック" charset="0"/>
            </a:endParaRP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9753"/>
            <a:ext cx="4771058" cy="27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3568" y="1806665"/>
            <a:ext cx="3741392" cy="369332"/>
          </a:xfrm>
          <a:prstGeom prst="rect">
            <a:avLst/>
          </a:prstGeom>
          <a:solidFill>
            <a:srgbClr val="00CC00">
              <a:alpha val="1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50 MW of Heating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8508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-22698" y="546525"/>
            <a:ext cx="9148763" cy="421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2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1pPr>
            <a:lvl2pPr marL="571500" indent="-190500"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905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q"/>
              <a:defRPr/>
            </a:pPr>
            <a:r>
              <a:rPr lang="en-US" alt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ITER’s overall programmatic objective:</a:t>
            </a:r>
          </a:p>
          <a:p>
            <a:pPr marL="838200" lvl="1" indent="-4572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b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demonstrate the scientific and technological feasibility of fusion energy for peaceful purposes</a:t>
            </a:r>
          </a:p>
          <a:p>
            <a:pPr marL="838200" lvl="1" indent="-4572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000" b="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design, construct and operate a tokamak experiment at a scale which satisfies this objective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is a tokamak designed to confine a DT plasma in which </a:t>
            </a:r>
            <a:r>
              <a:rPr lang="en-US" alt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</a:t>
            </a:r>
            <a:r>
              <a:rPr lang="en-US" alt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-particle heating dominates all other forms of plasma heating </a:t>
            </a:r>
            <a:r>
              <a:rPr lang="en-US" alt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US" altLang="en-US" sz="2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experimental nuclear fusion reactor</a:t>
            </a:r>
          </a:p>
          <a:p>
            <a:pPr marL="723900" lvl="1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is designed to achieve </a:t>
            </a:r>
            <a:r>
              <a:rPr lang="en-US" alt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500 MW  with gain Q</a:t>
            </a:r>
            <a:r>
              <a:rPr lang="en-US" altLang="en-US" sz="20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U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heating</a:t>
            </a:r>
            <a:r>
              <a:rPr lang="en-U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≥ 10 for pulses of 300-500 s</a:t>
            </a:r>
          </a:p>
          <a:p>
            <a:pPr marL="723900" lvl="1" indent="-342900" eaLnBrk="1" hangingPunct="1">
              <a:buFont typeface="Wingdings" panose="05000000000000000000" pitchFamily="2" charset="2"/>
              <a:buChar char="ü"/>
              <a:defRPr/>
            </a:pPr>
            <a:r>
              <a:rPr lang="en-U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aims to achieve </a:t>
            </a:r>
            <a:r>
              <a:rPr lang="en-US" alt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000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fusion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350 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MW with </a:t>
            </a:r>
            <a:r>
              <a:rPr lang="en-U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sz="2000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U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</a:t>
            </a:r>
            <a:r>
              <a:rPr lang="en-U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for pulses of 1000- 3000 s</a:t>
            </a:r>
          </a:p>
          <a:p>
            <a:pPr marL="723900" lvl="1" indent="-342900" eaLnBrk="1" hangingPunct="1"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aims at exploring “controlled ignition”</a:t>
            </a:r>
            <a:r>
              <a:rPr lang="en-GB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en-US" sz="2000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en-GB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30</a:t>
            </a:r>
            <a:r>
              <a:rPr lang="en-GB" alt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200" b="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757239" y="131474"/>
            <a:ext cx="7693025" cy="32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  <a:latin typeface="Arial" charset="0"/>
              </a:rPr>
              <a:t>ITER project goals</a:t>
            </a:r>
            <a:endParaRPr lang="en-US" altLang="en-US" sz="3200" dirty="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18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0845" y="96475"/>
            <a:ext cx="69935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Tungsten transport in ITER Q = 10 plasmas</a:t>
            </a:r>
            <a:endParaRPr lang="en-GB" sz="26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spect="1"/>
          </p:cNvSpPr>
          <p:nvPr/>
        </p:nvSpPr>
        <p:spPr>
          <a:xfrm>
            <a:off x="2726795" y="4056915"/>
            <a:ext cx="64840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tabLst>
                <a:tab pos="361950" algn="l"/>
              </a:tabLst>
              <a:defRPr/>
            </a:pPr>
            <a:r>
              <a:rPr lang="en-US" sz="2000" kern="0" dirty="0" smtClean="0">
                <a:solidFill>
                  <a:srgbClr val="003399"/>
                </a:solidFill>
                <a:latin typeface="Arial"/>
                <a:ea typeface="ＭＳ Ｐゴシック" pitchFamily="34" charset="-128"/>
                <a:cs typeface="Arial"/>
                <a:sym typeface="Symbol" pitchFamily="18" charset="2"/>
              </a:rPr>
              <a:t>→ </a:t>
            </a:r>
            <a:r>
              <a:rPr lang="en-US" sz="2000" b="1" kern="0" dirty="0" smtClean="0">
                <a:solidFill>
                  <a:srgbClr val="00339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Symbol" pitchFamily="18" charset="2"/>
              </a:rPr>
              <a:t>Central heating </a:t>
            </a:r>
            <a:r>
              <a:rPr lang="en-US" sz="2000" b="1" kern="0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Symbol" pitchFamily="18" charset="2"/>
              </a:rPr>
              <a:t>can avoid tungsten accumulation 	</a:t>
            </a:r>
            <a:r>
              <a:rPr lang="en-US" sz="2000" b="1" kern="0" dirty="0" smtClean="0">
                <a:solidFill>
                  <a:srgbClr val="00339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Symbol" pitchFamily="18" charset="2"/>
              </a:rPr>
              <a:t>in the core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266855" y="1401620"/>
            <a:ext cx="61330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tabLst>
                <a:tab pos="361950" algn="l"/>
              </a:tabLst>
              <a:defRPr/>
            </a:pPr>
            <a:r>
              <a:rPr lang="en-US" sz="2000" b="1" kern="0" dirty="0" smtClean="0">
                <a:solidFill>
                  <a:srgbClr val="00339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Symbol" pitchFamily="18" charset="2"/>
              </a:rPr>
              <a:t>Heating the </a:t>
            </a:r>
            <a:r>
              <a:rPr lang="en-US" sz="2000" b="1" kern="0" dirty="0" err="1" smtClean="0">
                <a:solidFill>
                  <a:srgbClr val="00339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Symbol" pitchFamily="18" charset="2"/>
              </a:rPr>
              <a:t>centre</a:t>
            </a:r>
            <a:r>
              <a:rPr lang="en-US" sz="2000" b="1" kern="0" dirty="0" smtClean="0">
                <a:solidFill>
                  <a:srgbClr val="00339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Symbol" pitchFamily="18" charset="2"/>
              </a:rPr>
              <a:t> affects W transport:</a:t>
            </a: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2987824" y="1770441"/>
            <a:ext cx="5756522" cy="2421489"/>
            <a:chOff x="4129496" y="3619318"/>
            <a:chExt cx="4797102" cy="2242119"/>
          </a:xfrm>
        </p:grpSpPr>
        <p:grpSp>
          <p:nvGrpSpPr>
            <p:cNvPr id="26" name="Group 25"/>
            <p:cNvGrpSpPr/>
            <p:nvPr/>
          </p:nvGrpSpPr>
          <p:grpSpPr>
            <a:xfrm>
              <a:off x="4355976" y="3619318"/>
              <a:ext cx="4570622" cy="1998620"/>
              <a:chOff x="4371638" y="3592275"/>
              <a:chExt cx="4570622" cy="1998620"/>
            </a:xfrm>
          </p:grpSpPr>
          <p:pic>
            <p:nvPicPr>
              <p:cNvPr id="29" name="Picture 8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19" b="7615"/>
              <a:stretch/>
            </p:blipFill>
            <p:spPr bwMode="auto">
              <a:xfrm>
                <a:off x="4371638" y="3592275"/>
                <a:ext cx="3944777" cy="1998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7117241" y="4336936"/>
                <a:ext cx="1825019" cy="5414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charset="0"/>
                  </a:rPr>
                  <a:t>Casson</a:t>
                </a:r>
                <a:r>
                  <a:rPr kumimoji="0" lang="en-US" alt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9900CC"/>
                    </a:solidFill>
                    <a:effectLst/>
                    <a:uLnTx/>
                    <a:uFillTx/>
                    <a:latin typeface="Arial" charset="0"/>
                  </a:rPr>
                  <a:t>, PPCF (2015)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 smtClean="0">
                    <a:solidFill>
                      <a:srgbClr val="9900CC"/>
                    </a:solidFill>
                    <a:latin typeface="Arial" charset="0"/>
                  </a:rPr>
                  <a:t>Angioni, NF (2017)</a:t>
                </a:r>
                <a:endParaRPr kumimoji="0" lang="en-GB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900CC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908263" y="5547961"/>
              <a:ext cx="1123064" cy="313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tx1"/>
                  </a:solidFill>
                  <a:latin typeface="+mn-lt"/>
                </a:rPr>
                <a:t>Central </a:t>
              </a:r>
              <a:r>
                <a:rPr lang="en-GB" sz="1600" dirty="0" err="1" smtClean="0">
                  <a:solidFill>
                    <a:schemeClr val="tx1"/>
                  </a:solidFill>
                  <a:latin typeface="+mn-lt"/>
                </a:rPr>
                <a:t>P</a:t>
              </a:r>
              <a:r>
                <a:rPr lang="en-GB" sz="1600" baseline="-25000" dirty="0" err="1" smtClean="0">
                  <a:solidFill>
                    <a:schemeClr val="tx1"/>
                  </a:solidFill>
                  <a:latin typeface="+mn-lt"/>
                </a:rPr>
                <a:t>e</a:t>
              </a:r>
              <a:r>
                <a:rPr lang="en-GB" sz="1600" dirty="0" smtClean="0">
                  <a:solidFill>
                    <a:schemeClr val="tx1"/>
                  </a:solidFill>
                  <a:latin typeface="+mn-lt"/>
                </a:rPr>
                <a:t>/</a:t>
              </a:r>
              <a:r>
                <a:rPr lang="en-GB" sz="1600" dirty="0" err="1" smtClean="0">
                  <a:solidFill>
                    <a:schemeClr val="tx1"/>
                  </a:solidFill>
                  <a:latin typeface="+mn-lt"/>
                </a:rPr>
                <a:t>P</a:t>
              </a:r>
              <a:r>
                <a:rPr lang="en-GB" sz="1600" baseline="-25000" dirty="0" err="1" smtClean="0">
                  <a:solidFill>
                    <a:schemeClr val="tx1"/>
                  </a:solidFill>
                  <a:latin typeface="+mn-lt"/>
                </a:rPr>
                <a:t>tot</a:t>
              </a:r>
              <a:endParaRPr lang="en-GB" sz="1600" baseline="-25000" dirty="0" smtClean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3475589" y="4399697"/>
              <a:ext cx="1589941" cy="2821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+mn-lt"/>
                </a:rPr>
                <a:t>W d</a:t>
              </a:r>
              <a:r>
                <a:rPr lang="en-GB" sz="1600" dirty="0" smtClean="0">
                  <a:solidFill>
                    <a:schemeClr val="tx1"/>
                  </a:solidFill>
                  <a:latin typeface="+mn-lt"/>
                </a:rPr>
                <a:t>ensity peaking</a:t>
              </a:r>
            </a:p>
          </p:txBody>
        </p:sp>
      </p:grpSp>
      <p:sp>
        <p:nvSpPr>
          <p:cNvPr id="38" name="Rectangle 37"/>
          <p:cNvSpPr/>
          <p:nvPr/>
        </p:nvSpPr>
        <p:spPr>
          <a:xfrm>
            <a:off x="23890" y="546525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en-US" b="1" kern="0" dirty="0" smtClean="0">
                <a:solidFill>
                  <a:srgbClr val="00339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Symbol" pitchFamily="18" charset="2"/>
              </a:rPr>
              <a:t>ITER has a tungsten divertor </a:t>
            </a:r>
            <a:r>
              <a:rPr lang="en-US" b="1" kern="0" dirty="0" smtClean="0">
                <a:solidFill>
                  <a:srgbClr val="003399"/>
                </a:solidFill>
                <a:latin typeface="Arial"/>
                <a:ea typeface="ＭＳ Ｐゴシック" pitchFamily="34" charset="-128"/>
                <a:cs typeface="Arial"/>
                <a:sym typeface="Symbol" pitchFamily="18" charset="2"/>
              </a:rPr>
              <a:t>→ possible accumulation in the core</a:t>
            </a:r>
            <a:endParaRPr lang="en-US" b="1" kern="0" dirty="0" smtClean="0">
              <a:solidFill>
                <a:srgbClr val="003399"/>
              </a:solidFill>
              <a:latin typeface="Arial" pitchFamily="34" charset="0"/>
              <a:ea typeface="ＭＳ Ｐゴシック" pitchFamily="34" charset="-128"/>
              <a:cs typeface="Arial" pitchFamily="34" charset="0"/>
              <a:sym typeface="Symbol" pitchFamily="18" charset="2"/>
            </a:endParaRPr>
          </a:p>
          <a:p>
            <a:pPr marL="180975" indent="-180975" algn="just" eaLnBrk="1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80975" algn="l"/>
              </a:tabLst>
              <a:defRPr/>
            </a:pPr>
            <a:r>
              <a:rPr lang="en-US" b="1" kern="0" dirty="0" smtClean="0">
                <a:solidFill>
                  <a:srgbClr val="00339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Symbol" pitchFamily="18" charset="2"/>
              </a:rPr>
              <a:t>ITER H&amp;CD schemes can modify plasma parameters </a:t>
            </a:r>
            <a:r>
              <a:rPr lang="en-US" b="1" kern="0" dirty="0" smtClean="0">
                <a:solidFill>
                  <a:srgbClr val="00339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  <a:sym typeface="Wingdings" panose="05000000000000000000" pitchFamily="2" charset="2"/>
              </a:rPr>
              <a:t>due to higher power density in the core  quantitative details depend on transport (R&amp;D required)</a:t>
            </a:r>
            <a:endParaRPr lang="en-US" b="1" kern="0" dirty="0" smtClean="0">
              <a:solidFill>
                <a:srgbClr val="003399"/>
              </a:solidFill>
              <a:latin typeface="Arial" pitchFamily="34" charset="0"/>
              <a:ea typeface="ＭＳ Ｐゴシック" pitchFamily="34" charset="-128"/>
              <a:cs typeface="Arial" pitchFamily="34" charset="0"/>
              <a:sym typeface="Symbol" pitchFamily="18" charset="2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148737" y="1405221"/>
            <a:ext cx="2767081" cy="3310111"/>
            <a:chOff x="148736" y="1417340"/>
            <a:chExt cx="2767081" cy="3677901"/>
          </a:xfrm>
        </p:grpSpPr>
        <p:grpSp>
          <p:nvGrpSpPr>
            <p:cNvPr id="7" name="Group 6"/>
            <p:cNvGrpSpPr/>
            <p:nvPr/>
          </p:nvGrpSpPr>
          <p:grpSpPr>
            <a:xfrm>
              <a:off x="148736" y="1417340"/>
              <a:ext cx="2709963" cy="1695264"/>
              <a:chOff x="95288" y="1357691"/>
              <a:chExt cx="3387453" cy="2119080"/>
            </a:xfrm>
          </p:grpSpPr>
          <p:pic>
            <p:nvPicPr>
              <p:cNvPr id="16" name="Picture 428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53" t="10792" b="8682"/>
              <a:stretch/>
            </p:blipFill>
            <p:spPr bwMode="auto">
              <a:xfrm>
                <a:off x="444381" y="1410788"/>
                <a:ext cx="3038360" cy="17852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 bwMode="auto">
              <a:xfrm>
                <a:off x="876960" y="1484784"/>
                <a:ext cx="2355845" cy="36240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i="0" u="none" strike="noStrike" cap="none" normalizeH="0" baseline="0" smtClean="0">
                  <a:ln>
                    <a:noFill/>
                  </a:ln>
                  <a:effectLst/>
                  <a:latin typeface="Century Gothic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601498" y="1357691"/>
                    <a:ext cx="1781417" cy="47021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GB" sz="16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GB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𝛼</m:t>
                            </m:r>
                          </m:sub>
                        </m:sSub>
                      </m:oMath>
                    </a14:m>
                    <a:r>
                      <a:rPr lang="en-GB" sz="1600" dirty="0" smtClean="0">
                        <a:solidFill>
                          <a:schemeClr val="tx1"/>
                        </a:solidFill>
                        <a:latin typeface="+mn-lt"/>
                      </a:rPr>
                      <a:t> to electrons</a:t>
                    </a:r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01498" y="1357691"/>
                    <a:ext cx="1502591" cy="338554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t="-6667" r="-24365" b="-51111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TextBox 18"/>
              <p:cNvSpPr txBox="1"/>
              <p:nvPr/>
            </p:nvSpPr>
            <p:spPr>
              <a:xfrm rot="16200000">
                <a:off x="-672507" y="2142720"/>
                <a:ext cx="1920311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tx1"/>
                    </a:solidFill>
                    <a:latin typeface="+mn-lt"/>
                  </a:rPr>
                  <a:t>Power (MW/m</a:t>
                </a:r>
                <a:r>
                  <a:rPr lang="en-GB" sz="1400" baseline="30000" dirty="0" smtClean="0">
                    <a:solidFill>
                      <a:schemeClr val="tx1"/>
                    </a:solidFill>
                    <a:latin typeface="+mn-lt"/>
                  </a:rPr>
                  <a:t>2</a:t>
                </a:r>
                <a:r>
                  <a:rPr lang="en-GB" sz="1400" dirty="0" smtClean="0">
                    <a:solidFill>
                      <a:schemeClr val="tx1"/>
                    </a:solidFill>
                    <a:latin typeface="+mn-lt"/>
                  </a:rPr>
                  <a:t>)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78255" y="3049303"/>
                <a:ext cx="1884330" cy="427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+mn-lt"/>
                  </a:rPr>
                  <a:t>Normalized radius</a:t>
                </a:r>
                <a:endParaRPr lang="en-GB" sz="140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53035" y="3215740"/>
              <a:ext cx="2762782" cy="1879501"/>
              <a:chOff x="3699027" y="1302778"/>
              <a:chExt cx="3336908" cy="2148949"/>
            </a:xfrm>
          </p:grpSpPr>
          <p:pic>
            <p:nvPicPr>
              <p:cNvPr id="9" name="Picture 429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19" t="13916" b="8533"/>
              <a:stretch/>
            </p:blipFill>
            <p:spPr bwMode="auto">
              <a:xfrm>
                <a:off x="4008982" y="1402079"/>
                <a:ext cx="3026953" cy="1793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 bwMode="auto">
              <a:xfrm>
                <a:off x="4723133" y="1302778"/>
                <a:ext cx="2304256" cy="36240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600" i="0" u="none" strike="noStrike" cap="none" normalizeH="0" baseline="0" smtClean="0">
                  <a:ln>
                    <a:noFill/>
                  </a:ln>
                  <a:effectLst/>
                  <a:latin typeface="Century Gothic" pitchFamily="34" charset="0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>
                <a:off x="4414369" y="1410788"/>
                <a:ext cx="2448272" cy="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6844171" y="1410788"/>
                <a:ext cx="0" cy="254395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4638079" y="1339939"/>
                    <a:ext cx="2126323" cy="43010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GB" sz="160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𝑃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𝐻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&amp;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𝐶𝐷</m:t>
                            </m:r>
                          </m:sub>
                        </m:sSub>
                      </m:oMath>
                    </a14:m>
                    <a:r>
                      <a:rPr lang="en-GB" sz="1600" dirty="0" smtClean="0">
                        <a:solidFill>
                          <a:schemeClr val="tx1"/>
                        </a:solidFill>
                        <a:latin typeface="+mn-lt"/>
                      </a:rPr>
                      <a:t> to electrons</a:t>
                    </a:r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38079" y="1339938"/>
                    <a:ext cx="1837939" cy="338554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t="-6122" r="-20080" b="-3877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extBox 13"/>
              <p:cNvSpPr txBox="1"/>
              <p:nvPr/>
            </p:nvSpPr>
            <p:spPr>
              <a:xfrm rot="16200000">
                <a:off x="3006651" y="2164202"/>
                <a:ext cx="1756487" cy="3717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tx1"/>
                    </a:solidFill>
                    <a:latin typeface="+mn-lt"/>
                  </a:rPr>
                  <a:t>Power (MW/m</a:t>
                </a:r>
                <a:r>
                  <a:rPr lang="en-GB" sz="1400" baseline="30000" dirty="0" smtClean="0">
                    <a:solidFill>
                      <a:schemeClr val="tx1"/>
                    </a:solidFill>
                    <a:latin typeface="+mn-lt"/>
                  </a:rPr>
                  <a:t>2</a:t>
                </a:r>
                <a:r>
                  <a:rPr lang="en-GB" sz="1400" dirty="0" smtClean="0">
                    <a:solidFill>
                      <a:schemeClr val="tx1"/>
                    </a:solidFill>
                    <a:latin typeface="+mn-lt"/>
                  </a:rPr>
                  <a:t>)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662798" y="3060726"/>
                <a:ext cx="1820726" cy="391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+mn-lt"/>
                  </a:rPr>
                  <a:t>Normalized radius</a:t>
                </a:r>
                <a:endParaRPr lang="en-GB" sz="1400" dirty="0" smtClean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215808" y="3566560"/>
              <a:ext cx="147841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33 MW NBI + </a:t>
              </a:r>
            </a:p>
            <a:p>
              <a:r>
                <a:rPr lang="en-US" sz="1200" dirty="0" smtClean="0">
                  <a:latin typeface="Arial"/>
                  <a:cs typeface="Arial"/>
                </a:rPr>
                <a:t>─ </a:t>
              </a:r>
              <a:r>
                <a:rPr lang="en-US" sz="1200" dirty="0" smtClean="0">
                  <a:latin typeface="+mn-lt"/>
                </a:rPr>
                <a:t>20 MW off-axis EC</a:t>
              </a:r>
            </a:p>
            <a:p>
              <a:r>
                <a:rPr lang="en-US" sz="1200" dirty="0">
                  <a:solidFill>
                    <a:srgbClr val="FF0000"/>
                  </a:solidFill>
                  <a:latin typeface="Arial"/>
                  <a:cs typeface="Arial"/>
                </a:rPr>
                <a:t>─</a:t>
              </a:r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1200" dirty="0" smtClean="0">
                  <a:solidFill>
                    <a:srgbClr val="FF0000"/>
                  </a:solidFill>
                  <a:latin typeface="+mn-lt"/>
                </a:rPr>
                <a:t>20 MW on-axis EC</a:t>
              </a:r>
            </a:p>
            <a:p>
              <a:r>
                <a:rPr lang="en-US" sz="1200" dirty="0">
                  <a:solidFill>
                    <a:srgbClr val="3333FF"/>
                  </a:solidFill>
                  <a:latin typeface="Arial"/>
                  <a:cs typeface="Arial"/>
                </a:rPr>
                <a:t>─</a:t>
              </a:r>
              <a:r>
                <a:rPr lang="en-US" sz="12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1200" dirty="0" smtClean="0">
                  <a:solidFill>
                    <a:srgbClr val="3333FF"/>
                  </a:solidFill>
                  <a:latin typeface="+mn-lt"/>
                </a:rPr>
                <a:t>20 MW on-axis IC</a:t>
              </a:r>
              <a:endParaRPr lang="en-GB" sz="1200" dirty="0" err="1" smtClean="0">
                <a:solidFill>
                  <a:srgbClr val="3333F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141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" y="13"/>
            <a:ext cx="9143999" cy="56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400" b="1" dirty="0" err="1" smtClean="0">
                <a:solidFill>
                  <a:srgbClr val="000090"/>
                </a:solidFill>
                <a:latin typeface="Arial"/>
                <a:cs typeface="Arial"/>
              </a:rPr>
              <a:t>Fuelling</a:t>
            </a:r>
            <a:r>
              <a:rPr lang="en-US" sz="3400" b="1" dirty="0" smtClean="0">
                <a:solidFill>
                  <a:srgbClr val="000090"/>
                </a:solidFill>
                <a:latin typeface="Arial"/>
                <a:cs typeface="Arial"/>
              </a:rPr>
              <a:t> and DT mix control</a:t>
            </a:r>
            <a:endParaRPr lang="en-GB" sz="34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" y="567090"/>
            <a:ext cx="9143999" cy="9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eaLnBrk="0" hangingPunct="0">
              <a:buSzPct val="100000"/>
              <a:buFont typeface="Wingdings" panose="05000000000000000000" pitchFamily="2" charset="2"/>
              <a:buChar char="q"/>
              <a:defRPr/>
            </a:pPr>
            <a:r>
              <a:rPr kumimoji="1" lang="en-GB" sz="20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Fuelling of ITER plasmas uncertain  key for IRP and DT control</a:t>
            </a:r>
          </a:p>
          <a:p>
            <a:pPr marL="800100" lvl="1" indent="-342900" eaLnBrk="0" hangingPunct="0">
              <a:buSzPct val="100000"/>
              <a:buFont typeface="Wingdings" panose="05000000000000000000" pitchFamily="2" charset="2"/>
              <a:buChar char="Ø"/>
              <a:defRPr/>
            </a:pP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Gas </a:t>
            </a:r>
            <a:r>
              <a:rPr kumimoji="1" lang="en-US" sz="1600" b="1" dirty="0" err="1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fuelling</a:t>
            </a: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/recycling ineffective due to poor neutral penetration in core plasma</a:t>
            </a:r>
          </a:p>
          <a:p>
            <a:pPr marL="800100" lvl="1" indent="-342900" eaLnBrk="0" hangingPunct="0">
              <a:buSzPct val="100000"/>
              <a:buFont typeface="Wingdings" panose="05000000000000000000" pitchFamily="2" charset="2"/>
              <a:buChar char="Ø"/>
              <a:defRPr/>
            </a:pP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Pellet deposition is peripheral due to high edge </a:t>
            </a:r>
            <a:r>
              <a:rPr kumimoji="1" lang="en-US" sz="1600" b="1" dirty="0" err="1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T</a:t>
            </a:r>
            <a:r>
              <a:rPr kumimoji="1" lang="en-US" sz="1600" b="1" baseline="-25000" dirty="0" err="1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e</a:t>
            </a:r>
            <a:r>
              <a:rPr kumimoji="1" lang="en-US" sz="1600" b="1" dirty="0" err="1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,n</a:t>
            </a:r>
            <a:r>
              <a:rPr kumimoji="1" lang="en-US" sz="1600" b="1" baseline="-25000" dirty="0" err="1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e</a:t>
            </a: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  c</a:t>
            </a:r>
            <a:r>
              <a:rPr kumimoji="1" lang="en-GB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ore fuelling strongly dependent on post-pellet density relaxation by transport processes</a:t>
            </a:r>
          </a:p>
          <a:p>
            <a:pPr marL="800100" lvl="1" indent="-342900" eaLnBrk="0" hangingPunct="0">
              <a:buSzPct val="100000"/>
              <a:buFont typeface="Wingdings" panose="05000000000000000000" pitchFamily="2" charset="2"/>
              <a:buChar char="Ø"/>
              <a:defRPr/>
            </a:pPr>
            <a:r>
              <a:rPr kumimoji="1" lang="en-US" sz="1600" b="1" kern="0" dirty="0" smtClean="0">
                <a:solidFill>
                  <a:srgbClr val="000090"/>
                </a:solidFill>
                <a:latin typeface="Arial" charset="0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R&amp;D required to optimize plasma </a:t>
            </a:r>
            <a:r>
              <a:rPr kumimoji="1" lang="en-US" sz="1600" b="1" kern="0" dirty="0" err="1" smtClean="0">
                <a:solidFill>
                  <a:srgbClr val="000090"/>
                </a:solidFill>
                <a:latin typeface="Arial" charset="0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fuelling</a:t>
            </a:r>
            <a:r>
              <a:rPr kumimoji="1" lang="en-US" sz="1600" b="1" kern="0" dirty="0" smtClean="0">
                <a:solidFill>
                  <a:srgbClr val="000090"/>
                </a:solidFill>
                <a:latin typeface="Arial" charset="0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with minimum use of T and DT mix control  </a:t>
            </a:r>
            <a:endParaRPr lang="en-GB" sz="1600" b="1" kern="0" dirty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" r="66541" b="29639"/>
          <a:stretch/>
        </p:blipFill>
        <p:spPr bwMode="auto">
          <a:xfrm>
            <a:off x="4662010" y="2019666"/>
            <a:ext cx="3384573" cy="263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5912"/>
          <a:stretch/>
        </p:blipFill>
        <p:spPr bwMode="auto">
          <a:xfrm>
            <a:off x="71500" y="2031690"/>
            <a:ext cx="4052678" cy="2720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7767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230188" y="22225"/>
            <a:ext cx="86868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4. FPO – DT </a:t>
            </a:r>
            <a:r>
              <a:rPr lang="en-GB" sz="3200" b="1" dirty="0">
                <a:solidFill>
                  <a:srgbClr val="333399"/>
                </a:solidFill>
                <a:latin typeface="Arial" charset="0"/>
              </a:rPr>
              <a:t>L</a:t>
            </a: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ong-Pulse </a:t>
            </a:r>
            <a:r>
              <a:rPr lang="en-GB" sz="3200" b="1" dirty="0">
                <a:solidFill>
                  <a:srgbClr val="333399"/>
                </a:solidFill>
                <a:latin typeface="Arial" charset="0"/>
              </a:rPr>
              <a:t>P</a:t>
            </a: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lasmas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794" name="Rectangle 3"/>
          <p:cNvSpPr txBox="1">
            <a:spLocks noChangeArrowheads="1"/>
          </p:cNvSpPr>
          <p:nvPr/>
        </p:nvSpPr>
        <p:spPr bwMode="auto">
          <a:xfrm>
            <a:off x="215900" y="555627"/>
            <a:ext cx="871378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190500" indent="-1905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68338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896938" indent="-1778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kumimoji="1" lang="en-GB" sz="2000" b="1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Programme towards long-pulse burning plasma studies developed:</a:t>
            </a:r>
            <a:endParaRPr kumimoji="1" lang="en-GB" sz="1800" dirty="0" smtClean="0">
              <a:solidFill>
                <a:srgbClr val="333399"/>
              </a:solidFill>
              <a:latin typeface="Arial" charset="0"/>
              <a:cs typeface="MS PGothic" charset="0"/>
            </a:endParaRPr>
          </a:p>
          <a:p>
            <a:pPr lvl="1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–"/>
            </a:pPr>
            <a:r>
              <a:rPr kumimoji="1" lang="en-GB" sz="18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Hybrid scenarios targeting Q ≥ 5 for periods of ~1000 s</a:t>
            </a: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redevelopment of ~5.6 MA/2.65 T hybrid scenario with q</a:t>
            </a:r>
            <a:r>
              <a:rPr kumimoji="1" lang="en-GB" sz="1600" baseline="-250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95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 = 4, H</a:t>
            </a:r>
            <a:r>
              <a:rPr kumimoji="1" lang="en-GB" sz="1600" baseline="-250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98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 ≥ 1 for DT plasmas – retune feedback control, study isotope effects</a:t>
            </a: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extension of q</a:t>
            </a:r>
            <a:r>
              <a:rPr kumimoji="1" lang="en-GB" sz="1600" baseline="-250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95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 = 4 hybrid regime to ~11.2 MA/ 5.3 T, optimizing current drive</a:t>
            </a:r>
          </a:p>
          <a:p>
            <a:pPr lvl="2" algn="just" eaLnBrk="1" hangingPunct="1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optimizing H</a:t>
            </a:r>
            <a:r>
              <a:rPr kumimoji="1" lang="en-GB" sz="1600" baseline="-250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98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 and Q towards values ≥ 5, extending pulse length towards 1000 s, with high </a:t>
            </a:r>
            <a:r>
              <a:rPr kumimoji="1" lang="en-GB" sz="1600" dirty="0" err="1" smtClean="0">
                <a:solidFill>
                  <a:srgbClr val="333399"/>
                </a:solidFill>
                <a:latin typeface="Symbol" charset="2"/>
                <a:cs typeface="Symbol" charset="2"/>
              </a:rPr>
              <a:t>b</a:t>
            </a:r>
            <a:r>
              <a:rPr kumimoji="1" lang="en-GB" sz="1600" baseline="-25000" dirty="0" err="1" smtClean="0">
                <a:solidFill>
                  <a:srgbClr val="333399"/>
                </a:solidFill>
                <a:latin typeface="Arial" charset="0"/>
                <a:cs typeface="MS PGothic" charset="0"/>
              </a:rPr>
              <a:t>N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 and high </a:t>
            </a:r>
            <a:r>
              <a:rPr kumimoji="1" lang="en-GB" sz="1600" dirty="0" err="1" smtClean="0">
                <a:solidFill>
                  <a:srgbClr val="333399"/>
                </a:solidFill>
                <a:latin typeface="Arial" charset="0"/>
                <a:cs typeface="MS PGothic" charset="0"/>
              </a:rPr>
              <a:t>f</a:t>
            </a:r>
            <a:r>
              <a:rPr kumimoji="1" lang="en-GB" sz="1600" baseline="-25000" dirty="0" err="1" smtClean="0">
                <a:solidFill>
                  <a:srgbClr val="333399"/>
                </a:solidFill>
                <a:latin typeface="Arial" charset="0"/>
                <a:cs typeface="MS PGothic" charset="0"/>
              </a:rPr>
              <a:t>NI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 (&gt;0.6)</a:t>
            </a:r>
          </a:p>
          <a:p>
            <a:pPr marL="0" lvl="0" indent="0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kumimoji="1" lang="en-GB" sz="2000" b="1" dirty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Programme towards long-pulse burning plasma studies developed:</a:t>
            </a:r>
            <a:endParaRPr kumimoji="1" lang="en-GB" sz="1800" dirty="0">
              <a:solidFill>
                <a:srgbClr val="333399"/>
              </a:solidFill>
              <a:latin typeface="Arial" charset="0"/>
              <a:ea typeface="+mn-ea"/>
              <a:cs typeface="MS PGothic" charset="0"/>
            </a:endParaRPr>
          </a:p>
          <a:p>
            <a:pPr marL="457200" lvl="1" indent="0" algn="just">
              <a:lnSpc>
                <a:spcPct val="90000"/>
              </a:lnSpc>
              <a:spcBef>
                <a:spcPts val="500"/>
              </a:spcBef>
              <a:buFontTx/>
              <a:buChar char="–"/>
            </a:pPr>
            <a:r>
              <a:rPr kumimoji="1" lang="en-GB" sz="1800" dirty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Fully/ quasi-non-inductive scenarios, Q ~ 3 - 5, q</a:t>
            </a:r>
            <a:r>
              <a:rPr kumimoji="1" lang="en-GB" sz="1800" baseline="-25000" dirty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95</a:t>
            </a:r>
            <a:r>
              <a:rPr kumimoji="1" lang="en-GB" sz="1800" dirty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 ≥ 5</a:t>
            </a:r>
            <a:endParaRPr kumimoji="1" lang="en-GB" sz="1600" dirty="0">
              <a:solidFill>
                <a:srgbClr val="333399"/>
              </a:solidFill>
              <a:latin typeface="Arial" charset="0"/>
              <a:ea typeface="+mn-ea"/>
              <a:cs typeface="MS PGothic" charset="0"/>
            </a:endParaRPr>
          </a:p>
          <a:p>
            <a:pPr marL="914400" lvl="2" indent="0" algn="just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initial </a:t>
            </a:r>
            <a:r>
              <a:rPr kumimoji="1" lang="en-GB" sz="1600" dirty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target would be demonstration of very long, fully non-inductive pulses, ~3000 s, with modest Q ~ 2 (</a:t>
            </a:r>
            <a:r>
              <a:rPr kumimoji="1" lang="en-GB" sz="1600" dirty="0" err="1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eg</a:t>
            </a:r>
            <a:r>
              <a:rPr kumimoji="1" lang="en-GB" sz="1600" dirty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 7.9 MA/5.3 T) at H</a:t>
            </a:r>
            <a:r>
              <a:rPr kumimoji="1" lang="en-GB" sz="1600" baseline="-25000" dirty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98</a:t>
            </a:r>
            <a:r>
              <a:rPr kumimoji="1" lang="en-GB" sz="1600" dirty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 ~ 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1.2</a:t>
            </a:r>
          </a:p>
          <a:p>
            <a:pPr marL="914400" lvl="2" indent="0" algn="just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optimization of density, current drive, plasma confinement and MHD stability could allow gradual increase in Q to range 3 - 5, if H</a:t>
            </a:r>
            <a:r>
              <a:rPr kumimoji="1" lang="en-GB" sz="1600" baseline="-25000" dirty="0" smtClean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98</a:t>
            </a: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 ~ 1.4 - 1.6 can be achieved</a:t>
            </a:r>
          </a:p>
          <a:p>
            <a:pPr marL="914400" lvl="2" indent="0" algn="just">
              <a:lnSpc>
                <a:spcPct val="90000"/>
              </a:lnSpc>
              <a:spcBef>
                <a:spcPts val="500"/>
              </a:spcBef>
              <a:buFontTx/>
              <a:buChar char="•"/>
            </a:pPr>
            <a:r>
              <a:rPr kumimoji="1" lang="en-GB" sz="1600" dirty="0" smtClean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as </a:t>
            </a:r>
            <a:r>
              <a:rPr kumimoji="1" lang="en-GB" sz="1600" dirty="0">
                <a:solidFill>
                  <a:srgbClr val="333399"/>
                </a:solidFill>
                <a:latin typeface="Arial" charset="0"/>
                <a:ea typeface="+mn-ea"/>
                <a:cs typeface="MS PGothic" charset="0"/>
              </a:rPr>
              <a:t>these scenarios developed, wide range of burning plasma studies and PWI studies would accompany</a:t>
            </a:r>
            <a:endParaRPr kumimoji="1" lang="en-GB" sz="1600" dirty="0">
              <a:solidFill>
                <a:srgbClr val="333399"/>
              </a:solidFill>
              <a:latin typeface="Arial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613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230188" y="22225"/>
            <a:ext cx="86868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4. FPO </a:t>
            </a:r>
            <a:r>
              <a:rPr lang="en-GB" sz="3200" b="1" dirty="0">
                <a:solidFill>
                  <a:srgbClr val="333399"/>
                </a:solidFill>
                <a:latin typeface="Arial" charset="0"/>
              </a:rPr>
              <a:t>– DT </a:t>
            </a:r>
            <a:r>
              <a:rPr lang="en-GB" sz="3200" b="1" dirty="0" smtClean="0">
                <a:solidFill>
                  <a:srgbClr val="333399"/>
                </a:solidFill>
                <a:latin typeface="Arial" charset="0"/>
              </a:rPr>
              <a:t>Long-Pulse Plasmas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33794" name="Rectangle 3"/>
          <p:cNvSpPr txBox="1">
            <a:spLocks noChangeArrowheads="1"/>
          </p:cNvSpPr>
          <p:nvPr/>
        </p:nvSpPr>
        <p:spPr bwMode="auto">
          <a:xfrm>
            <a:off x="116505" y="555627"/>
            <a:ext cx="8813183" cy="93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190500" indent="-1905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668338" indent="-28575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896938" indent="-1778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Times" charset="0"/>
              <a:buChar char="•"/>
            </a:pPr>
            <a:r>
              <a:rPr kumimoji="1" lang="en-GB" sz="2000" b="1" dirty="0" smtClean="0">
                <a:solidFill>
                  <a:srgbClr val="333399"/>
                </a:solidFill>
                <a:latin typeface="Arial" charset="0"/>
                <a:cs typeface="MS PGothic" charset="0"/>
              </a:rPr>
              <a:t>Q = 5 long pulse operation relies in better than H-mode confinement</a:t>
            </a:r>
            <a:endParaRPr kumimoji="1" lang="en-GB" sz="1800" dirty="0">
              <a:solidFill>
                <a:srgbClr val="333399"/>
              </a:solidFill>
              <a:latin typeface="Arial" charset="0"/>
              <a:cs typeface="MS PGothic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3"/>
          <a:stretch/>
        </p:blipFill>
        <p:spPr bwMode="auto">
          <a:xfrm>
            <a:off x="8192" y="974277"/>
            <a:ext cx="4056949" cy="355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1331" y="1306964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 = 5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38766" y="816555"/>
            <a:ext cx="5187379" cy="9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just" eaLnBrk="0" hangingPunct="0">
              <a:buSzPct val="100000"/>
              <a:buFont typeface="Wingdings" panose="05000000000000000000" pitchFamily="2" charset="2"/>
              <a:buChar char="q"/>
              <a:defRPr/>
            </a:pPr>
            <a:r>
              <a:rPr kumimoji="1" lang="en-GB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Better than H-mode confinement in experiments results from many factors in experiments not all </a:t>
            </a:r>
            <a:r>
              <a:rPr kumimoji="1" lang="en-GB" b="1" dirty="0" err="1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extrapolable</a:t>
            </a:r>
            <a:r>
              <a:rPr kumimoji="1" lang="en-GB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 to ITER  R&amp;D required to determine dominant factor and optimization for ITER</a:t>
            </a:r>
          </a:p>
          <a:p>
            <a:pPr marL="800100" lvl="1" indent="-342900" algn="just" eaLnBrk="0" hangingPunct="0">
              <a:buSzPct val="100000"/>
              <a:buFont typeface="Wingdings" panose="05000000000000000000" pitchFamily="2" charset="2"/>
              <a:buChar char="Ø"/>
              <a:defRPr/>
            </a:pP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Improvement of core transport:</a:t>
            </a:r>
          </a:p>
          <a:p>
            <a:pPr marL="1257300" lvl="2" indent="-342900" algn="just" eaLnBrk="0" hangingPunct="0">
              <a:buSzPct val="100000"/>
              <a:buFont typeface="Wingdings" panose="05000000000000000000" pitchFamily="2" charset="2"/>
              <a:buChar char="ü"/>
              <a:defRPr/>
            </a:pP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q-profile shape (MHD and transport)</a:t>
            </a:r>
          </a:p>
          <a:p>
            <a:pPr marL="1257300" lvl="2" indent="-342900" algn="just" eaLnBrk="0" hangingPunct="0">
              <a:buSzPct val="100000"/>
              <a:buFont typeface="Wingdings" panose="05000000000000000000" pitchFamily="2" charset="2"/>
              <a:buChar char="ü"/>
              <a:defRPr/>
            </a:pP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Increased plasma rotation (shear)</a:t>
            </a:r>
          </a:p>
          <a:p>
            <a:pPr marL="1257300" lvl="2" indent="-342900" algn="just" eaLnBrk="0" hangingPunct="0">
              <a:buSzPct val="100000"/>
              <a:buFont typeface="Wingdings" panose="05000000000000000000" pitchFamily="2" charset="2"/>
              <a:buChar char="ü"/>
              <a:defRPr/>
            </a:pP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Increased fast particle population (affecting transport)</a:t>
            </a:r>
          </a:p>
          <a:p>
            <a:pPr marL="1257300" lvl="2" indent="-342900" algn="just" eaLnBrk="0" hangingPunct="0">
              <a:buSzPct val="100000"/>
              <a:buFont typeface="Wingdings" panose="05000000000000000000" pitchFamily="2" charset="2"/>
              <a:buChar char="ü"/>
              <a:defRPr/>
            </a:pP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Increased NBI penetration due to low &lt;ne&gt;</a:t>
            </a:r>
          </a:p>
          <a:p>
            <a:pPr marL="1257300" lvl="2" indent="-342900" algn="just" eaLnBrk="0" hangingPunct="0">
              <a:buSzPct val="100000"/>
              <a:buFont typeface="Wingdings" panose="05000000000000000000" pitchFamily="2" charset="2"/>
              <a:buChar char="ü"/>
              <a:defRPr/>
            </a:pP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…</a:t>
            </a:r>
          </a:p>
          <a:p>
            <a:pPr marL="800100" lvl="1" indent="-342900" algn="just" eaLnBrk="0" hangingPunct="0">
              <a:buSzPct val="100000"/>
              <a:buFont typeface="Wingdings" panose="05000000000000000000" pitchFamily="2" charset="2"/>
              <a:buChar char="Ø"/>
              <a:defRPr/>
            </a:pP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Positive core-pedestal feedback loop</a:t>
            </a:r>
          </a:p>
          <a:p>
            <a:pPr marL="1257300" lvl="2" indent="-342900" algn="just" eaLnBrk="0" hangingPunct="0">
              <a:buSzPct val="100000"/>
              <a:buFont typeface="Wingdings" panose="05000000000000000000" pitchFamily="2" charset="2"/>
              <a:buChar char="ü"/>
              <a:defRPr/>
            </a:pP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high </a:t>
            </a:r>
            <a:r>
              <a:rPr kumimoji="1" lang="en-US" sz="1600" b="1" dirty="0" err="1" smtClean="0">
                <a:solidFill>
                  <a:srgbClr val="000090"/>
                </a:solidFill>
                <a:latin typeface="Symbol" panose="05050102010706020507" pitchFamily="18" charset="2"/>
                <a:cs typeface="MS PGothic" charset="0"/>
                <a:sym typeface="Wingdings" panose="05000000000000000000" pitchFamily="2" charset="2"/>
              </a:rPr>
              <a:t>b</a:t>
            </a:r>
            <a:r>
              <a:rPr kumimoji="1" lang="en-US" sz="1600" b="1" baseline="-25000" dirty="0" err="1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core</a:t>
            </a: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  high </a:t>
            </a:r>
            <a:r>
              <a:rPr kumimoji="1" lang="en-US" sz="1600" b="1" dirty="0" err="1" smtClean="0">
                <a:solidFill>
                  <a:srgbClr val="000090"/>
                </a:solidFill>
                <a:latin typeface="Symbol" panose="05050102010706020507" pitchFamily="18" charset="2"/>
                <a:cs typeface="MS PGothic" charset="0"/>
                <a:sym typeface="Wingdings" panose="05000000000000000000" pitchFamily="2" charset="2"/>
              </a:rPr>
              <a:t>b</a:t>
            </a:r>
            <a:r>
              <a:rPr kumimoji="1" lang="en-US" sz="1600" b="1" baseline="-25000" dirty="0" err="1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ped</a:t>
            </a:r>
            <a:r>
              <a:rPr kumimoji="1" lang="en-US" sz="1600" b="1" dirty="0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  higher </a:t>
            </a:r>
            <a:r>
              <a:rPr kumimoji="1" lang="en-US" sz="1600" b="1" dirty="0" err="1" smtClean="0">
                <a:solidFill>
                  <a:srgbClr val="000090"/>
                </a:solidFill>
                <a:latin typeface="Symbol" panose="05050102010706020507" pitchFamily="18" charset="2"/>
                <a:cs typeface="MS PGothic" charset="0"/>
                <a:sym typeface="Wingdings" panose="05000000000000000000" pitchFamily="2" charset="2"/>
              </a:rPr>
              <a:t>b</a:t>
            </a:r>
            <a:r>
              <a:rPr kumimoji="1" lang="en-US" sz="1600" b="1" baseline="-25000" dirty="0" err="1" smtClean="0">
                <a:solidFill>
                  <a:srgbClr val="000090"/>
                </a:solidFill>
                <a:latin typeface="Arial" charset="0"/>
                <a:cs typeface="MS PGothic" charset="0"/>
                <a:sym typeface="Wingdings" panose="05000000000000000000" pitchFamily="2" charset="2"/>
              </a:rPr>
              <a:t>core</a:t>
            </a:r>
            <a:endParaRPr lang="en-GB" sz="1600" b="1" kern="0" dirty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3950" y="19866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116505" y="974277"/>
            <a:ext cx="3780420" cy="3569112"/>
            <a:chOff x="116505" y="974277"/>
            <a:chExt cx="3780420" cy="3569112"/>
          </a:xfrm>
        </p:grpSpPr>
        <p:sp>
          <p:nvSpPr>
            <p:cNvPr id="6" name="Rectangle 5"/>
            <p:cNvSpPr/>
            <p:nvPr/>
          </p:nvSpPr>
          <p:spPr>
            <a:xfrm>
              <a:off x="116505" y="974277"/>
              <a:ext cx="3780420" cy="3487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06223" y="987994"/>
              <a:ext cx="2800983" cy="3555395"/>
              <a:chOff x="926595" y="1131590"/>
              <a:chExt cx="2800983" cy="3555395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9109" y="1131590"/>
                <a:ext cx="2575954" cy="1870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08"/>
              <a:stretch/>
            </p:blipFill>
            <p:spPr bwMode="auto">
              <a:xfrm>
                <a:off x="926595" y="2839813"/>
                <a:ext cx="2800983" cy="1847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2816805" y="2436735"/>
                <a:ext cx="595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JET</a:t>
                </a:r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625180" y="2031690"/>
              <a:ext cx="16866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H-mode </a:t>
              </a:r>
              <a:r>
                <a:rPr lang="en-US" sz="1400" dirty="0" smtClean="0">
                  <a:sym typeface="Wingdings" panose="05000000000000000000" pitchFamily="2" charset="2"/>
                </a:rPr>
                <a:t> </a:t>
              </a:r>
              <a:r>
                <a:rPr lang="en-US" sz="1400" dirty="0" smtClean="0">
                  <a:latin typeface="Symbol" panose="05050102010706020507" pitchFamily="18" charset="2"/>
                  <a:sym typeface="Wingdings" panose="05000000000000000000" pitchFamily="2" charset="2"/>
                </a:rPr>
                <a:t>a</a:t>
              </a:r>
              <a:r>
                <a:rPr lang="en-US" sz="1400" dirty="0" smtClean="0">
                  <a:sym typeface="Wingdings" panose="05000000000000000000" pitchFamily="2" charset="2"/>
                </a:rPr>
                <a:t> = -0.67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873625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/>
          <a:stretch/>
        </p:blipFill>
        <p:spPr bwMode="auto">
          <a:xfrm>
            <a:off x="743484" y="2101536"/>
            <a:ext cx="3199464" cy="254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07687" y="2648905"/>
            <a:ext cx="3039141" cy="1375469"/>
            <a:chOff x="798422" y="116632"/>
            <a:chExt cx="2714496" cy="1369549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80" b="89880" l="9942" r="980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27" t="27805" b="24454"/>
            <a:stretch/>
          </p:blipFill>
          <p:spPr bwMode="auto">
            <a:xfrm>
              <a:off x="798422" y="284917"/>
              <a:ext cx="2714496" cy="120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000944" y="116632"/>
              <a:ext cx="376956" cy="367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>
                <a:defRPr>
                  <a:latin typeface="+mn-lt"/>
                </a:defRPr>
              </a:lvl1pPr>
            </a:lstStyle>
            <a:p>
              <a:r>
                <a:rPr lang="en-US" dirty="0" err="1"/>
                <a:t>j</a:t>
              </a:r>
              <a:r>
                <a:rPr lang="en-US" baseline="-25000" dirty="0" err="1"/>
                <a:t>tot</a:t>
              </a:r>
              <a:endParaRPr lang="en-GB" baseline="-25000" dirty="0" err="1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07684" y="3147094"/>
            <a:ext cx="3029374" cy="1211957"/>
            <a:chOff x="793447" y="670986"/>
            <a:chExt cx="2705773" cy="1206741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2626" r="98031">
                          <a14:backgroundMark x1="30853" y1="60800" x2="30853" y2="60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" t="9587" b="10801"/>
            <a:stretch/>
          </p:blipFill>
          <p:spPr bwMode="auto">
            <a:xfrm>
              <a:off x="793447" y="670986"/>
              <a:ext cx="2705773" cy="1206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484113" y="719439"/>
              <a:ext cx="468475" cy="367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3333FF"/>
                  </a:solidFill>
                  <a:latin typeface="+mn-lt"/>
                </a:rPr>
                <a:t>j</a:t>
              </a:r>
              <a:r>
                <a:rPr lang="en-US" baseline="-25000" dirty="0" err="1" smtClean="0">
                  <a:solidFill>
                    <a:srgbClr val="3333FF"/>
                  </a:solidFill>
                  <a:latin typeface="+mn-lt"/>
                </a:rPr>
                <a:t>ohm</a:t>
              </a:r>
              <a:endParaRPr lang="en-GB" baseline="-25000" dirty="0" err="1" smtClean="0">
                <a:solidFill>
                  <a:srgbClr val="3333FF"/>
                </a:solidFill>
                <a:latin typeface="+mn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23868" y="3542162"/>
            <a:ext cx="3044988" cy="822520"/>
            <a:chOff x="945423" y="1604617"/>
            <a:chExt cx="2719719" cy="818980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5" b="89503" l="2371" r="978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" t="8467" b="16905"/>
            <a:stretch/>
          </p:blipFill>
          <p:spPr bwMode="auto">
            <a:xfrm>
              <a:off x="945423" y="1604617"/>
              <a:ext cx="2719719" cy="81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056886" y="1746923"/>
              <a:ext cx="338928" cy="367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+mn-lt"/>
                </a:rPr>
                <a:t>j</a:t>
              </a:r>
              <a:r>
                <a:rPr lang="en-US" baseline="-25000" dirty="0" err="1" smtClean="0">
                  <a:solidFill>
                    <a:srgbClr val="FF0000"/>
                  </a:solidFill>
                  <a:latin typeface="+mn-lt"/>
                </a:rPr>
                <a:t>bs</a:t>
              </a:r>
              <a:endParaRPr lang="en-GB" baseline="-25000" dirty="0" err="1" smtClean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59009" y="3620274"/>
            <a:ext cx="2876731" cy="679802"/>
            <a:chOff x="1476375" y="4252969"/>
            <a:chExt cx="2552700" cy="692962"/>
          </a:xfrm>
        </p:grpSpPr>
        <p:sp>
          <p:nvSpPr>
            <p:cNvPr id="23" name="TextBox 22"/>
            <p:cNvSpPr txBox="1"/>
            <p:nvPr/>
          </p:nvSpPr>
          <p:spPr>
            <a:xfrm>
              <a:off x="1498420" y="4252969"/>
              <a:ext cx="546503" cy="376482"/>
            </a:xfrm>
            <a:prstGeom prst="rect">
              <a:avLst/>
            </a:prstGeom>
            <a:noFill/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8000"/>
                  </a:solidFill>
                  <a:latin typeface="+mn-lt"/>
                </a:rPr>
                <a:t>j</a:t>
              </a:r>
              <a:r>
                <a:rPr lang="en-US" baseline="-25000" dirty="0" err="1" smtClean="0">
                  <a:solidFill>
                    <a:srgbClr val="008000"/>
                  </a:solidFill>
                  <a:latin typeface="+mn-lt"/>
                </a:rPr>
                <a:t>H&amp;CD</a:t>
              </a:r>
              <a:endParaRPr lang="en-GB" baseline="-25000" dirty="0" err="1" smtClean="0">
                <a:solidFill>
                  <a:srgbClr val="008000"/>
                </a:solidFill>
                <a:latin typeface="+mn-lt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1476375" y="4779169"/>
              <a:ext cx="2552700" cy="166762"/>
            </a:xfrm>
            <a:custGeom>
              <a:avLst/>
              <a:gdLst>
                <a:gd name="connsiteX0" fmla="*/ 0 w 2552700"/>
                <a:gd name="connsiteY0" fmla="*/ 166762 h 166762"/>
                <a:gd name="connsiteX1" fmla="*/ 71438 w 2552700"/>
                <a:gd name="connsiteY1" fmla="*/ 119137 h 166762"/>
                <a:gd name="connsiteX2" fmla="*/ 185738 w 2552700"/>
                <a:gd name="connsiteY2" fmla="*/ 90562 h 166762"/>
                <a:gd name="connsiteX3" fmla="*/ 314325 w 2552700"/>
                <a:gd name="connsiteY3" fmla="*/ 61987 h 166762"/>
                <a:gd name="connsiteX4" fmla="*/ 409575 w 2552700"/>
                <a:gd name="connsiteY4" fmla="*/ 61987 h 166762"/>
                <a:gd name="connsiteX5" fmla="*/ 490538 w 2552700"/>
                <a:gd name="connsiteY5" fmla="*/ 61987 h 166762"/>
                <a:gd name="connsiteX6" fmla="*/ 561975 w 2552700"/>
                <a:gd name="connsiteY6" fmla="*/ 47700 h 166762"/>
                <a:gd name="connsiteX7" fmla="*/ 723900 w 2552700"/>
                <a:gd name="connsiteY7" fmla="*/ 19125 h 166762"/>
                <a:gd name="connsiteX8" fmla="*/ 847725 w 2552700"/>
                <a:gd name="connsiteY8" fmla="*/ 75 h 166762"/>
                <a:gd name="connsiteX9" fmla="*/ 966788 w 2552700"/>
                <a:gd name="connsiteY9" fmla="*/ 14362 h 166762"/>
                <a:gd name="connsiteX10" fmla="*/ 1147763 w 2552700"/>
                <a:gd name="connsiteY10" fmla="*/ 57225 h 166762"/>
                <a:gd name="connsiteX11" fmla="*/ 1276350 w 2552700"/>
                <a:gd name="connsiteY11" fmla="*/ 76275 h 166762"/>
                <a:gd name="connsiteX12" fmla="*/ 1509713 w 2552700"/>
                <a:gd name="connsiteY12" fmla="*/ 109612 h 166762"/>
                <a:gd name="connsiteX13" fmla="*/ 1785938 w 2552700"/>
                <a:gd name="connsiteY13" fmla="*/ 119137 h 166762"/>
                <a:gd name="connsiteX14" fmla="*/ 2052638 w 2552700"/>
                <a:gd name="connsiteY14" fmla="*/ 133425 h 166762"/>
                <a:gd name="connsiteX15" fmla="*/ 2552700 w 2552700"/>
                <a:gd name="connsiteY15" fmla="*/ 162000 h 16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52700" h="166762">
                  <a:moveTo>
                    <a:pt x="0" y="166762"/>
                  </a:moveTo>
                  <a:cubicBezTo>
                    <a:pt x="20241" y="149299"/>
                    <a:pt x="40482" y="131837"/>
                    <a:pt x="71438" y="119137"/>
                  </a:cubicBezTo>
                  <a:cubicBezTo>
                    <a:pt x="102394" y="106437"/>
                    <a:pt x="145257" y="100087"/>
                    <a:pt x="185738" y="90562"/>
                  </a:cubicBezTo>
                  <a:cubicBezTo>
                    <a:pt x="226219" y="81037"/>
                    <a:pt x="277019" y="66749"/>
                    <a:pt x="314325" y="61987"/>
                  </a:cubicBezTo>
                  <a:cubicBezTo>
                    <a:pt x="351631" y="57224"/>
                    <a:pt x="409575" y="61987"/>
                    <a:pt x="409575" y="61987"/>
                  </a:cubicBezTo>
                  <a:cubicBezTo>
                    <a:pt x="438944" y="61987"/>
                    <a:pt x="465138" y="64368"/>
                    <a:pt x="490538" y="61987"/>
                  </a:cubicBezTo>
                  <a:cubicBezTo>
                    <a:pt x="515938" y="59606"/>
                    <a:pt x="561975" y="47700"/>
                    <a:pt x="561975" y="47700"/>
                  </a:cubicBezTo>
                  <a:lnTo>
                    <a:pt x="723900" y="19125"/>
                  </a:lnTo>
                  <a:cubicBezTo>
                    <a:pt x="771525" y="11188"/>
                    <a:pt x="807244" y="869"/>
                    <a:pt x="847725" y="75"/>
                  </a:cubicBezTo>
                  <a:cubicBezTo>
                    <a:pt x="888206" y="-719"/>
                    <a:pt x="916782" y="4837"/>
                    <a:pt x="966788" y="14362"/>
                  </a:cubicBezTo>
                  <a:cubicBezTo>
                    <a:pt x="1016794" y="23887"/>
                    <a:pt x="1096169" y="46906"/>
                    <a:pt x="1147763" y="57225"/>
                  </a:cubicBezTo>
                  <a:cubicBezTo>
                    <a:pt x="1199357" y="67544"/>
                    <a:pt x="1276350" y="76275"/>
                    <a:pt x="1276350" y="76275"/>
                  </a:cubicBezTo>
                  <a:cubicBezTo>
                    <a:pt x="1336675" y="85006"/>
                    <a:pt x="1424782" y="102468"/>
                    <a:pt x="1509713" y="109612"/>
                  </a:cubicBezTo>
                  <a:cubicBezTo>
                    <a:pt x="1594644" y="116756"/>
                    <a:pt x="1785938" y="119137"/>
                    <a:pt x="1785938" y="119137"/>
                  </a:cubicBezTo>
                  <a:lnTo>
                    <a:pt x="2052638" y="133425"/>
                  </a:lnTo>
                  <a:lnTo>
                    <a:pt x="2552700" y="162000"/>
                  </a:lnTo>
                </a:path>
              </a:pathLst>
            </a:custGeom>
            <a:noFill/>
            <a:ln w="317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379430" y="2086750"/>
            <a:ext cx="211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Inductive H-mode</a:t>
            </a:r>
            <a:endParaRPr lang="en-GB" sz="1800" b="1" dirty="0" err="1" smtClean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707" y="6465"/>
            <a:ext cx="8675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Inductive / hybrid / steady-state scenarios in ITER</a:t>
            </a:r>
            <a:endParaRPr lang="en-GB" sz="2800" b="1" dirty="0" err="1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86252" y="1551844"/>
                <a:ext cx="2705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𝑡𝑜𝑡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3333FF"/>
                              </a:solidFill>
                              <a:latin typeface="Cambria Math"/>
                            </a:rPr>
                            <m:t>𝑜h𝑚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𝑏𝑠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𝐻</m:t>
                          </m:r>
                          <m:r>
                            <a:rPr lang="en-US" b="0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&amp;</m:t>
                          </m:r>
                          <m:r>
                            <a:rPr lang="en-US" b="0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𝐶𝐷</m:t>
                          </m:r>
                        </m:sub>
                      </m:sSub>
                    </m:oMath>
                  </m:oMathPara>
                </a14:m>
                <a:endParaRPr lang="en-GB" dirty="0" err="1" smtClean="0">
                  <a:latin typeface="+mn-lt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252" y="1551844"/>
                <a:ext cx="2705035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968856" y="1708547"/>
                <a:ext cx="1942198" cy="657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𝑁𝐼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𝑏𝑠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𝐻</m:t>
                              </m:r>
                              <m:r>
                                <a:rPr lang="en-US" b="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&amp;</m:t>
                              </m:r>
                              <m:r>
                                <a:rPr lang="en-US" b="0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𝐶𝐷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 err="1" smtClean="0">
                  <a:latin typeface="+mn-lt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856" y="1708547"/>
                <a:ext cx="1942198" cy="657552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49256" y="563534"/>
            <a:ext cx="70330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  <a:tabLst>
                <a:tab pos="2693988" algn="l"/>
                <a:tab pos="2873375" algn="l"/>
                <a:tab pos="3943350" algn="l"/>
                <a:tab pos="4660900" algn="l"/>
                <a:tab pos="4841875" algn="l"/>
                <a:tab pos="5738813" algn="l"/>
              </a:tabLst>
            </a:pPr>
            <a:r>
              <a:rPr lang="en-US" sz="2200" b="1" dirty="0" smtClean="0">
                <a:latin typeface="+mn-lt"/>
              </a:rPr>
              <a:t>Inductive H-mode</a:t>
            </a:r>
            <a:r>
              <a:rPr lang="en-US" sz="2200" dirty="0" smtClean="0">
                <a:latin typeface="+mn-lt"/>
              </a:rPr>
              <a:t>:	 	15 MA 	/ 5.3T, 	Q=10, 	300-</a:t>
            </a:r>
            <a:r>
              <a:rPr lang="en-US" sz="2200" dirty="0" err="1" smtClean="0">
                <a:latin typeface="+mn-lt"/>
              </a:rPr>
              <a:t>500s</a:t>
            </a:r>
            <a:endParaRPr lang="en-US" sz="2200" dirty="0" smtClean="0">
              <a:latin typeface="+mn-lt"/>
            </a:endParaRPr>
          </a:p>
          <a:p>
            <a:pPr marL="180975" indent="-180975">
              <a:buFont typeface="Arial" panose="020B0604020202020204" pitchFamily="34" charset="0"/>
              <a:buChar char="•"/>
              <a:tabLst>
                <a:tab pos="2693988" algn="l"/>
                <a:tab pos="2873375" algn="l"/>
                <a:tab pos="3943350" algn="l"/>
                <a:tab pos="4660900" algn="l"/>
                <a:tab pos="4841875" algn="l"/>
                <a:tab pos="5738813" algn="l"/>
              </a:tabLst>
            </a:pPr>
            <a:r>
              <a:rPr lang="en-US" sz="2200" b="1" dirty="0" smtClean="0">
                <a:latin typeface="+mn-lt"/>
              </a:rPr>
              <a:t>Hybrid long pulse</a:t>
            </a:r>
            <a:r>
              <a:rPr lang="en-US" sz="2200" dirty="0" smtClean="0">
                <a:latin typeface="+mn-lt"/>
              </a:rPr>
              <a:t>:	~	12.5 MA</a:t>
            </a:r>
            <a:r>
              <a:rPr lang="en-US" sz="2200" dirty="0">
                <a:latin typeface="+mn-lt"/>
              </a:rPr>
              <a:t>	</a:t>
            </a:r>
            <a:r>
              <a:rPr lang="en-US" sz="2200" dirty="0" smtClean="0">
                <a:latin typeface="+mn-lt"/>
              </a:rPr>
              <a:t>/ 5.3T,	Q=5, 	</a:t>
            </a:r>
            <a:r>
              <a:rPr lang="en-US" sz="2200" dirty="0" err="1" smtClean="0">
                <a:latin typeface="+mn-lt"/>
              </a:rPr>
              <a:t>1000s</a:t>
            </a:r>
            <a:endParaRPr lang="en-US" sz="2200" dirty="0" smtClean="0">
              <a:latin typeface="+mn-lt"/>
            </a:endParaRPr>
          </a:p>
          <a:p>
            <a:pPr marL="180975" indent="-180975">
              <a:buFont typeface="Arial" panose="020B0604020202020204" pitchFamily="34" charset="0"/>
              <a:buChar char="•"/>
              <a:tabLst>
                <a:tab pos="2693988" algn="l"/>
                <a:tab pos="2873375" algn="l"/>
                <a:tab pos="3943350" algn="l"/>
                <a:tab pos="4660900" algn="l"/>
                <a:tab pos="4841875" algn="l"/>
                <a:tab pos="5738813" algn="l"/>
              </a:tabLst>
            </a:pPr>
            <a:r>
              <a:rPr lang="en-US" sz="2200" b="1" dirty="0" smtClean="0">
                <a:latin typeface="+mn-lt"/>
              </a:rPr>
              <a:t>Steady-state</a:t>
            </a:r>
            <a:r>
              <a:rPr lang="en-US" sz="2200" dirty="0" smtClean="0">
                <a:latin typeface="+mn-lt"/>
              </a:rPr>
              <a:t>: </a:t>
            </a:r>
            <a:r>
              <a:rPr lang="en-US" sz="2200" dirty="0">
                <a:latin typeface="+mn-lt"/>
              </a:rPr>
              <a:t>	</a:t>
            </a:r>
            <a:r>
              <a:rPr lang="en-US" sz="2200" dirty="0" smtClean="0">
                <a:latin typeface="+mn-lt"/>
              </a:rPr>
              <a:t>~	10 MA 	/ 5.3T, 	Q=5, 	3000s</a:t>
            </a:r>
            <a:endParaRPr lang="en-GB" sz="2200" dirty="0" err="1" smtClean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7166241" y="608659"/>
                <a:ext cx="1711815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tabLst>
                    <a:tab pos="2511425" algn="l"/>
                  </a:tabLst>
                </a:pPr>
                <a:r>
                  <a:rPr lang="en-US" sz="2200" dirty="0" smtClean="0">
                    <a:latin typeface="Arial"/>
                    <a:cs typeface="Arial"/>
                  </a:rPr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𝑁𝐼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&lt;0.5</m:t>
                    </m:r>
                  </m:oMath>
                </a14:m>
                <a:r>
                  <a:rPr lang="en-US" sz="2200" dirty="0" smtClean="0">
                    <a:latin typeface="+mn-lt"/>
                  </a:rPr>
                  <a:t> </a:t>
                </a:r>
              </a:p>
              <a:p>
                <a:pPr>
                  <a:tabLst>
                    <a:tab pos="2511425" algn="l"/>
                  </a:tabLst>
                </a:pPr>
                <a:r>
                  <a:rPr lang="en-US" sz="2200" dirty="0">
                    <a:latin typeface="Arial"/>
                    <a:cs typeface="Arial"/>
                  </a:rPr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𝑁𝐼</m:t>
                        </m:r>
                      </m:sub>
                    </m:sSub>
                    <m:r>
                      <a:rPr lang="en-US" sz="2200" i="1" smtClean="0">
                        <a:latin typeface="Cambria Math"/>
                        <a:ea typeface="Cambria Math"/>
                      </a:rPr>
                      <m:t>≥</m:t>
                    </m:r>
                    <m:r>
                      <a:rPr lang="en-US" sz="2200" b="0" i="1" smtClean="0">
                        <a:latin typeface="Cambria Math"/>
                        <a:ea typeface="Cambria Math"/>
                      </a:rPr>
                      <m:t>0.5</m:t>
                    </m:r>
                  </m:oMath>
                </a14:m>
                <a:endParaRPr lang="en-US" sz="2200" b="0" dirty="0" smtClean="0">
                  <a:latin typeface="+mn-lt"/>
                  <a:ea typeface="Cambria Math"/>
                </a:endParaRPr>
              </a:p>
              <a:p>
                <a:pPr>
                  <a:tabLst>
                    <a:tab pos="2511425" algn="l"/>
                  </a:tabLst>
                </a:pPr>
                <a:r>
                  <a:rPr lang="en-US" sz="2200" dirty="0">
                    <a:latin typeface="Arial"/>
                    <a:cs typeface="Arial"/>
                  </a:rPr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200" b="0" i="1" smtClean="0">
                            <a:latin typeface="Cambria Math"/>
                          </a:rPr>
                          <m:t>𝑁𝐼</m:t>
                        </m:r>
                      </m:sub>
                    </m:sSub>
                    <m:r>
                      <a:rPr lang="en-US" sz="2200" b="0" i="1" smtClean="0">
                        <a:latin typeface="Cambria Math"/>
                      </a:rPr>
                      <m:t> ~ 1</m:t>
                    </m:r>
                  </m:oMath>
                </a14:m>
                <a:endParaRPr lang="en-GB" sz="2200" dirty="0" err="1" smtClean="0">
                  <a:latin typeface="+mn-lt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241" y="608659"/>
                <a:ext cx="1711815" cy="1107996"/>
              </a:xfrm>
              <a:prstGeom prst="rect">
                <a:avLst/>
              </a:prstGeom>
              <a:blipFill rotWithShape="1">
                <a:blip r:embed="rId12"/>
                <a:stretch>
                  <a:fillRect l="-4643" t="-3846" b="-93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 rot="16200000">
            <a:off x="-715488" y="3169550"/>
            <a:ext cx="2757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Normalized current density [</a:t>
            </a:r>
            <a:r>
              <a:rPr lang="en-US" sz="1200" dirty="0" err="1" smtClean="0">
                <a:latin typeface="+mn-lt"/>
              </a:rPr>
              <a:t>MA.m</a:t>
            </a:r>
            <a:r>
              <a:rPr lang="en-US" sz="1200" baseline="30000" dirty="0" smtClean="0">
                <a:latin typeface="+mn-lt"/>
              </a:rPr>
              <a:t>-2</a:t>
            </a:r>
            <a:r>
              <a:rPr lang="en-US" sz="1200" dirty="0" smtClean="0">
                <a:latin typeface="+mn-lt"/>
              </a:rPr>
              <a:t>/MA]</a:t>
            </a:r>
            <a:endParaRPr lang="en-GB" sz="1200" dirty="0" err="1" smtClean="0">
              <a:latin typeface="+mn-lt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17" y="1568995"/>
            <a:ext cx="4140200" cy="3322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" t="15475" r="51460"/>
          <a:stretch/>
        </p:blipFill>
        <p:spPr bwMode="auto">
          <a:xfrm>
            <a:off x="5963968" y="1716655"/>
            <a:ext cx="3180032" cy="3049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022148" y="252674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ims12\Documents\Work\Meetings\201810 STAC24 - Steady-State\KINX stablity anlaysis\10MA70MWQ5_Dens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914" r="2063" b="885"/>
          <a:stretch/>
        </p:blipFill>
        <p:spPr bwMode="auto">
          <a:xfrm>
            <a:off x="6336496" y="576000"/>
            <a:ext cx="2700000" cy="21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3200" b="1" dirty="0" smtClean="0">
                <a:solidFill>
                  <a:srgbClr val="003399"/>
                </a:solidFill>
              </a:rPr>
              <a:t>ITER steady-state Plasma</a:t>
            </a:r>
            <a:endParaRPr kumimoji="0" lang="en-GB" altLang="en-US" sz="3200" b="1" dirty="0">
              <a:solidFill>
                <a:srgbClr val="003399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58800"/>
            <a:ext cx="9144000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altLang="en-US" b="1" dirty="0" smtClean="0">
                <a:solidFill>
                  <a:srgbClr val="333399"/>
                </a:solidFill>
                <a:latin typeface="Arial" charset="0"/>
              </a:rPr>
              <a:t>Plasma parameters</a:t>
            </a:r>
            <a:endParaRPr lang="en-GB" altLang="en-US" b="1" dirty="0">
              <a:solidFill>
                <a:srgbClr val="333399"/>
              </a:solidFill>
              <a:latin typeface="Arial" charset="0"/>
            </a:endParaRPr>
          </a:p>
          <a:p>
            <a:pPr marL="630238" lvl="1" indent="-268288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altLang="en-US" sz="1800" dirty="0" err="1" smtClean="0">
                <a:solidFill>
                  <a:schemeClr val="accent2"/>
                </a:solidFill>
                <a:latin typeface="Arial" charset="0"/>
              </a:rPr>
              <a:t>I</a:t>
            </a:r>
            <a:r>
              <a:rPr lang="en-US" altLang="en-US" sz="1800" baseline="-25000" dirty="0" err="1" smtClean="0">
                <a:solidFill>
                  <a:schemeClr val="accent2"/>
                </a:solidFill>
                <a:latin typeface="Arial" charset="0"/>
              </a:rPr>
              <a:t>p</a:t>
            </a:r>
            <a:r>
              <a:rPr lang="en-US" altLang="en-US" sz="1800" dirty="0" smtClean="0">
                <a:solidFill>
                  <a:schemeClr val="accent2"/>
                </a:solidFill>
                <a:latin typeface="Arial" charset="0"/>
              </a:rPr>
              <a:t>=10MA</a:t>
            </a:r>
          </a:p>
          <a:p>
            <a:pPr marL="630238" lvl="1" indent="-268288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altLang="en-US" sz="1800" dirty="0" smtClean="0">
                <a:solidFill>
                  <a:schemeClr val="accent2"/>
                </a:solidFill>
                <a:latin typeface="Arial" charset="0"/>
              </a:rPr>
              <a:t>49.5MW NB + 20MW ECRH</a:t>
            </a:r>
            <a:endParaRPr lang="en-GB" altLang="en-US" sz="1800" dirty="0" smtClean="0">
              <a:solidFill>
                <a:schemeClr val="accent2"/>
              </a:solidFill>
              <a:latin typeface="Arial" charset="0"/>
            </a:endParaRPr>
          </a:p>
          <a:p>
            <a:pPr marL="630238" lvl="1" indent="-268288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altLang="en-US" sz="1800" dirty="0" smtClean="0">
                <a:solidFill>
                  <a:schemeClr val="accent2"/>
                </a:solidFill>
                <a:latin typeface="Arial" charset="0"/>
              </a:rPr>
              <a:t>Fully non-inductive (</a:t>
            </a:r>
            <a:r>
              <a:rPr lang="en-US" altLang="en-US" sz="1800" dirty="0" err="1" smtClean="0">
                <a:solidFill>
                  <a:schemeClr val="accent2"/>
                </a:solidFill>
                <a:latin typeface="Arial" charset="0"/>
              </a:rPr>
              <a:t>f</a:t>
            </a:r>
            <a:r>
              <a:rPr lang="en-US" altLang="en-US" sz="1800" baseline="-25000" dirty="0" err="1" smtClean="0">
                <a:solidFill>
                  <a:schemeClr val="accent2"/>
                </a:solidFill>
                <a:latin typeface="Arial" charset="0"/>
              </a:rPr>
              <a:t>NI</a:t>
            </a:r>
            <a:r>
              <a:rPr lang="en-US" altLang="en-US" sz="1800" dirty="0" smtClean="0">
                <a:solidFill>
                  <a:schemeClr val="accent2"/>
                </a:solidFill>
                <a:latin typeface="Arial" charset="0"/>
              </a:rPr>
              <a:t>=1.0)</a:t>
            </a:r>
          </a:p>
          <a:p>
            <a:pPr marL="630238" lvl="1" indent="-268288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altLang="en-US" sz="1800" dirty="0" smtClean="0">
                <a:solidFill>
                  <a:schemeClr val="accent2"/>
                </a:solidFill>
                <a:latin typeface="Arial" charset="0"/>
              </a:rPr>
              <a:t>Q=5.02, </a:t>
            </a:r>
            <a:r>
              <a:rPr lang="en-US" altLang="en-US" sz="1800" dirty="0" err="1" smtClean="0">
                <a:solidFill>
                  <a:schemeClr val="accent2"/>
                </a:solidFill>
                <a:latin typeface="Arial" charset="0"/>
              </a:rPr>
              <a:t>f</a:t>
            </a:r>
            <a:r>
              <a:rPr lang="en-US" altLang="en-US" sz="1800" baseline="-25000" dirty="0" err="1" smtClean="0">
                <a:solidFill>
                  <a:schemeClr val="accent2"/>
                </a:solidFill>
                <a:latin typeface="Arial" charset="0"/>
              </a:rPr>
              <a:t>GW</a:t>
            </a:r>
            <a:r>
              <a:rPr lang="en-US" altLang="en-US" sz="1800" dirty="0" smtClean="0">
                <a:solidFill>
                  <a:schemeClr val="accent2"/>
                </a:solidFill>
                <a:latin typeface="Arial" charset="0"/>
              </a:rPr>
              <a:t>=0.69</a:t>
            </a:r>
            <a:endParaRPr lang="en-US" altLang="en-US" sz="1800" dirty="0" smtClean="0">
              <a:solidFill>
                <a:schemeClr val="accent2"/>
              </a:solidFill>
              <a:latin typeface="+mj-lt"/>
            </a:endParaRPr>
          </a:p>
          <a:p>
            <a:pPr marL="630238" lvl="1" indent="-268288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altLang="en-US" sz="1800" dirty="0" smtClean="0">
                <a:solidFill>
                  <a:schemeClr val="accent2"/>
                </a:solidFill>
                <a:latin typeface="+mj-lt"/>
              </a:rPr>
              <a:t>H</a:t>
            </a:r>
            <a:r>
              <a:rPr lang="en-US" altLang="en-US" sz="1800" baseline="-25000" dirty="0" smtClean="0">
                <a:solidFill>
                  <a:schemeClr val="accent2"/>
                </a:solidFill>
                <a:latin typeface="+mj-lt"/>
              </a:rPr>
              <a:t>98</a:t>
            </a:r>
            <a:r>
              <a:rPr lang="en-US" altLang="en-US" sz="1800" dirty="0" smtClean="0">
                <a:solidFill>
                  <a:schemeClr val="accent2"/>
                </a:solidFill>
                <a:latin typeface="+mj-lt"/>
              </a:rPr>
              <a:t>=1.5, </a:t>
            </a:r>
            <a:r>
              <a:rPr lang="en-US" altLang="en-US" sz="1800" dirty="0" smtClean="0">
                <a:solidFill>
                  <a:schemeClr val="accent2"/>
                </a:solidFill>
                <a:latin typeface="+mj-lt"/>
                <a:ea typeface="Cambria Math"/>
              </a:rPr>
              <a:t>𝛽</a:t>
            </a:r>
            <a:r>
              <a:rPr lang="en-US" altLang="en-US" sz="1800" baseline="-25000" dirty="0" smtClean="0">
                <a:solidFill>
                  <a:schemeClr val="accent2"/>
                </a:solidFill>
                <a:latin typeface="+mj-lt"/>
                <a:ea typeface="Cambria Math"/>
              </a:rPr>
              <a:t>N</a:t>
            </a:r>
            <a:r>
              <a:rPr lang="en-US" altLang="en-US" sz="1800" dirty="0" smtClean="0">
                <a:solidFill>
                  <a:schemeClr val="accent2"/>
                </a:solidFill>
                <a:latin typeface="+mj-lt"/>
                <a:ea typeface="Cambria Math"/>
              </a:rPr>
              <a:t>=3.02</a:t>
            </a:r>
            <a:endParaRPr lang="en-GB" altLang="en-US" sz="1800" dirty="0">
              <a:solidFill>
                <a:schemeClr val="accent2"/>
              </a:solidFill>
              <a:latin typeface="+mj-lt"/>
            </a:endParaRPr>
          </a:p>
          <a:p>
            <a:pPr marL="630238" lvl="1" indent="-268288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altLang="en-US" sz="1800" dirty="0" err="1" smtClean="0">
                <a:solidFill>
                  <a:schemeClr val="accent2"/>
                </a:solidFill>
                <a:latin typeface="Arial" charset="0"/>
              </a:rPr>
              <a:t>q</a:t>
            </a:r>
            <a:r>
              <a:rPr lang="en-US" altLang="en-US" sz="1800" baseline="-25000" dirty="0" err="1" smtClean="0">
                <a:solidFill>
                  <a:schemeClr val="accent2"/>
                </a:solidFill>
                <a:latin typeface="Arial" charset="0"/>
              </a:rPr>
              <a:t>min</a:t>
            </a:r>
            <a:r>
              <a:rPr lang="en-US" altLang="en-US" sz="1800" dirty="0" smtClean="0">
                <a:solidFill>
                  <a:schemeClr val="accent2"/>
                </a:solidFill>
                <a:latin typeface="Arial" charset="0"/>
              </a:rPr>
              <a:t>=1.23</a:t>
            </a:r>
          </a:p>
          <a:p>
            <a:pPr marL="630238" lvl="1" indent="-268288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altLang="en-US" sz="1800" dirty="0" err="1" smtClean="0">
                <a:solidFill>
                  <a:schemeClr val="accent2"/>
                </a:solidFill>
                <a:latin typeface="Arial" charset="0"/>
              </a:rPr>
              <a:t>T</a:t>
            </a:r>
            <a:r>
              <a:rPr lang="en-US" altLang="en-US" sz="1800" baseline="-25000" dirty="0" err="1" smtClean="0">
                <a:solidFill>
                  <a:schemeClr val="accent2"/>
                </a:solidFill>
                <a:latin typeface="Arial" charset="0"/>
              </a:rPr>
              <a:t>e</a:t>
            </a:r>
            <a:r>
              <a:rPr lang="en-US" altLang="en-US" sz="1800" dirty="0" smtClean="0">
                <a:solidFill>
                  <a:schemeClr val="accent2"/>
                </a:solidFill>
                <a:latin typeface="Arial" charset="0"/>
              </a:rPr>
              <a:t>(0) = 34.5keV</a:t>
            </a:r>
          </a:p>
          <a:p>
            <a:pPr marL="630238" lvl="1" indent="-268288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altLang="en-US" sz="1800" dirty="0" smtClean="0">
                <a:solidFill>
                  <a:schemeClr val="accent2"/>
                </a:solidFill>
                <a:latin typeface="Arial" charset="0"/>
              </a:rPr>
              <a:t>Pedestal bootstrap current</a:t>
            </a:r>
          </a:p>
          <a:p>
            <a:pPr marL="361950" lvl="1" indent="0">
              <a:spcAft>
                <a:spcPts val="0"/>
              </a:spcAft>
              <a:defRPr/>
            </a:pPr>
            <a:r>
              <a:rPr lang="en-US" altLang="en-US" sz="1800" dirty="0" smtClean="0">
                <a:solidFill>
                  <a:schemeClr val="accent2"/>
                </a:solidFill>
                <a:latin typeface="Arial" charset="0"/>
              </a:rPr>
              <a:t>    remains moderate due to </a:t>
            </a:r>
          </a:p>
          <a:p>
            <a:pPr marL="361950" lvl="1" indent="0">
              <a:spcAft>
                <a:spcPts val="0"/>
              </a:spcAft>
              <a:defRPr/>
            </a:pPr>
            <a:r>
              <a:rPr lang="en-US" altLang="en-US" sz="180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altLang="en-US" sz="1800" dirty="0" smtClean="0">
                <a:solidFill>
                  <a:schemeClr val="accent2"/>
                </a:solidFill>
                <a:latin typeface="Arial" charset="0"/>
              </a:rPr>
              <a:t>   low </a:t>
            </a:r>
            <a:r>
              <a:rPr lang="en-US" altLang="en-US" sz="1800" dirty="0" err="1" smtClean="0">
                <a:solidFill>
                  <a:schemeClr val="accent2"/>
                </a:solidFill>
                <a:latin typeface="Arial" charset="0"/>
              </a:rPr>
              <a:t>grad-n|</a:t>
            </a:r>
            <a:r>
              <a:rPr lang="en-US" altLang="en-US" sz="1800" baseline="-25000" dirty="0" err="1" smtClean="0">
                <a:solidFill>
                  <a:schemeClr val="accent2"/>
                </a:solidFill>
                <a:latin typeface="Arial" charset="0"/>
              </a:rPr>
              <a:t>ped</a:t>
            </a:r>
            <a:endParaRPr lang="en-US" altLang="en-US" sz="1800" baseline="-25000" dirty="0" smtClean="0">
              <a:solidFill>
                <a:schemeClr val="accent2"/>
              </a:solidFill>
              <a:latin typeface="Arial" charset="0"/>
            </a:endParaRPr>
          </a:p>
          <a:p>
            <a:pPr marL="361950" lvl="1" indent="0">
              <a:spcAft>
                <a:spcPts val="600"/>
              </a:spcAft>
              <a:defRPr/>
            </a:pPr>
            <a:r>
              <a:rPr lang="en-US" altLang="en-US" sz="18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</a:t>
            </a:r>
            <a:r>
              <a:rPr lang="en-US" altLang="en-US" sz="1800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  </a:t>
            </a:r>
            <a:endParaRPr lang="en-GB" altLang="en-US" sz="1800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pic>
        <p:nvPicPr>
          <p:cNvPr id="6" name="Picture 5" descr="C:\Users\kims12\Documents\Work\Meetings\201810 STAC24 - Steady-State\KINX stablity anlaysis\10MA70MWQ5_Te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96" y="555526"/>
            <a:ext cx="2636804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kims12\Documents\Work\Meetings\201810 STAC24 - Steady-State\KINX stablity anlaysis\10MA70MWQ5_Curren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607" y="2464368"/>
            <a:ext cx="2748597" cy="2258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C:\Users\kims12\Documents\Work\Meetings\201810 STAC24 - Steady-State\KINX stablity anlaysis\10MA70MWQ5_Safety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12" y="2472184"/>
            <a:ext cx="2679649" cy="2213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716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2300" b="1" dirty="0" smtClean="0">
                <a:solidFill>
                  <a:srgbClr val="003399"/>
                </a:solidFill>
              </a:rPr>
              <a:t>Capability of Varying Off-axis CD Critical to find Stable Solution</a:t>
            </a:r>
            <a:endParaRPr kumimoji="0" lang="en-GB" altLang="en-US" sz="2300" b="1" dirty="0">
              <a:solidFill>
                <a:srgbClr val="003399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5880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1pPr>
            <a:lvl2pPr marL="628650" indent="-271463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  <a:ea typeface="MS PGothic" pitchFamily="34" charset="-128"/>
              </a:defRPr>
            </a:lvl9pPr>
          </a:lstStyle>
          <a:p>
            <a:pPr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US" sz="1800" b="1" dirty="0" smtClean="0">
                <a:solidFill>
                  <a:srgbClr val="333399"/>
                </a:solidFill>
                <a:latin typeface="Arial" charset="0"/>
              </a:rPr>
              <a:t>Ideal MHD stability improved with ECCD </a:t>
            </a:r>
            <a:r>
              <a:rPr lang="en-US" sz="1800" b="1" dirty="0">
                <a:solidFill>
                  <a:srgbClr val="333399"/>
                </a:solidFill>
                <a:latin typeface="Arial" charset="0"/>
              </a:rPr>
              <a:t>location moved </a:t>
            </a:r>
            <a:r>
              <a:rPr lang="en-US" sz="1800" b="1" dirty="0" smtClean="0">
                <a:solidFill>
                  <a:srgbClr val="333399"/>
                </a:solidFill>
                <a:latin typeface="Arial" charset="0"/>
              </a:rPr>
              <a:t>inwards </a:t>
            </a:r>
            <a:r>
              <a:rPr lang="en-US" sz="1800" b="1" dirty="0">
                <a:solidFill>
                  <a:srgbClr val="333399"/>
                </a:solidFill>
                <a:latin typeface="Arial" charset="0"/>
              </a:rPr>
              <a:t>(</a:t>
            </a:r>
            <a:r>
              <a:rPr lang="en-US" sz="1800" b="1" dirty="0">
                <a:solidFill>
                  <a:srgbClr val="3333FF"/>
                </a:solidFill>
                <a:latin typeface="Arial" charset="0"/>
              </a:rPr>
              <a:t>A2e1, </a:t>
            </a:r>
            <a:r>
              <a:rPr lang="el-GR" sz="1800" b="1" dirty="0">
                <a:solidFill>
                  <a:srgbClr val="3333FF"/>
                </a:solidFill>
                <a:latin typeface="Arial" charset="0"/>
              </a:rPr>
              <a:t>ρ</a:t>
            </a:r>
            <a:r>
              <a:rPr lang="en-US" sz="1800" b="1" baseline="-25000" dirty="0" smtClean="0">
                <a:solidFill>
                  <a:srgbClr val="3333FF"/>
                </a:solidFill>
                <a:latin typeface="Arial" charset="0"/>
              </a:rPr>
              <a:t>ECCD</a:t>
            </a:r>
            <a:r>
              <a:rPr lang="en-US" sz="1800" b="1" dirty="0" smtClean="0">
                <a:solidFill>
                  <a:srgbClr val="3333FF"/>
                </a:solidFill>
                <a:latin typeface="Arial" charset="0"/>
              </a:rPr>
              <a:t>=0.35)</a:t>
            </a:r>
            <a:r>
              <a:rPr lang="en-US" sz="1800" b="1" dirty="0" smtClean="0">
                <a:solidFill>
                  <a:srgbClr val="333399"/>
                </a:solidFill>
                <a:latin typeface="Arial" charset="0"/>
              </a:rPr>
              <a:t> : modification of local magnetic shear near the n=3 &amp; 4 surfaces</a:t>
            </a:r>
            <a:endParaRPr lang="en-GB" altLang="en-US" sz="1800" dirty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4" name="Picture 3" descr="C:\Users\kims12\Documents\Work\Meetings\201810 STAC24 - Steady-State\KINX stablity anlaysis\10MA70MWQ5_ECs_q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91" y="1203598"/>
            <a:ext cx="3534777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kims12\Documents\Work\Meetings\201810 STAC24 - Steady-State\KINX stablity anlaysis\10MA70MWQ5_ECs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275608"/>
            <a:ext cx="3436169" cy="34122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own Arrow 1"/>
          <p:cNvSpPr/>
          <p:nvPr/>
        </p:nvSpPr>
        <p:spPr bwMode="auto">
          <a:xfrm rot="10800000">
            <a:off x="7236296" y="2067694"/>
            <a:ext cx="144016" cy="648072"/>
          </a:xfrm>
          <a:prstGeom prst="downArrow">
            <a:avLst>
              <a:gd name="adj1" fmla="val 45591"/>
              <a:gd name="adj2" fmla="val 67637"/>
            </a:avLst>
          </a:prstGeom>
          <a:solidFill>
            <a:srgbClr val="3333FF"/>
          </a:solidFill>
          <a:ln w="952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rot="8459274" flipH="1" flipV="1">
            <a:off x="2520760" y="3538886"/>
            <a:ext cx="136929" cy="394809"/>
          </a:xfrm>
          <a:prstGeom prst="downArrow">
            <a:avLst>
              <a:gd name="adj1" fmla="val 24107"/>
              <a:gd name="adj2" fmla="val 50763"/>
            </a:avLst>
          </a:prstGeom>
          <a:solidFill>
            <a:srgbClr val="3333FF"/>
          </a:solidFill>
          <a:ln w="9525" cap="flat" cmpd="sng" algn="ctr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entury Gothic" pitchFamily="-2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38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" y="13"/>
            <a:ext cx="9143999" cy="56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Conclusions</a:t>
            </a:r>
            <a:endParaRPr lang="en-GB" sz="4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" y="564368"/>
            <a:ext cx="9144000" cy="413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algn="just" eaLnBrk="0" hangingPunct="0">
              <a:spcAft>
                <a:spcPts val="18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The ITER Research Plan provides the experimental strategy to progress</a:t>
            </a:r>
            <a:r>
              <a:rPr lang="en-GB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GB" sz="2000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from First Plasma through to </a:t>
            </a:r>
            <a:r>
              <a:rPr lang="en-GB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the achievement </a:t>
            </a:r>
            <a:r>
              <a:rPr lang="en-GB" sz="2000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of Project’s </a:t>
            </a:r>
            <a:r>
              <a:rPr lang="en-GB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goals</a:t>
            </a:r>
            <a:r>
              <a:rPr lang="en-GB" sz="2000" b="1" kern="0" dirty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: Q = 10 (300-500 s), Q = 5 (1000 s) &amp; Q = 5 </a:t>
            </a:r>
            <a:r>
              <a:rPr lang="en-GB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steady-state consistent with the Staged Approach</a:t>
            </a:r>
          </a:p>
          <a:p>
            <a:pPr marL="457200" indent="-457200" algn="just" eaLnBrk="0" hangingPunct="0">
              <a:spcAft>
                <a:spcPts val="18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</a:rPr>
              <a:t>Details of the IRP are subject to refinement following results of R&amp;D </a:t>
            </a:r>
            <a:r>
              <a:rPr lang="en-US" sz="2000" b="1" kern="0" dirty="0" smtClean="0">
                <a:solidFill>
                  <a:srgbClr val="00009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 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experimental and modelling work to which </a:t>
            </a:r>
            <a:r>
              <a:rPr lang="en-US" sz="2000" b="1" u="sng" kern="0" dirty="0" smtClean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you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can contribute</a:t>
            </a:r>
          </a:p>
          <a:p>
            <a:pPr marL="457200" indent="-457200" algn="just" eaLnBrk="0" hangingPunct="0">
              <a:spcAft>
                <a:spcPts val="18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 smtClean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Disruption Mitigation is essential to successful implementation of IRP</a:t>
            </a:r>
          </a:p>
          <a:p>
            <a:pPr marL="457200" indent="-457200" algn="just" eaLnBrk="0" hangingPunct="0">
              <a:spcAft>
                <a:spcPts val="1800"/>
              </a:spcAft>
              <a:buSzPct val="100000"/>
              <a:buFont typeface="Wingdings" panose="05000000000000000000" pitchFamily="2" charset="2"/>
              <a:buChar char="q"/>
              <a:defRPr/>
            </a:pPr>
            <a:r>
              <a:rPr lang="en-US" sz="2000" b="1" kern="0" dirty="0" smtClean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Development of validated models is essential to refine ITER plasma </a:t>
            </a:r>
            <a:r>
              <a:rPr lang="en-US" sz="2000" b="1" kern="0" dirty="0" err="1" smtClean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behaviour</a:t>
            </a:r>
            <a:r>
              <a:rPr lang="en-US" sz="2000" b="1" kern="0" dirty="0" smtClean="0">
                <a:solidFill>
                  <a:srgbClr val="FF0000"/>
                </a:solidFill>
                <a:latin typeface="Arial"/>
                <a:ea typeface="ＭＳ Ｐゴシック" pitchFamily="-110" charset="-128"/>
                <a:cs typeface="Arial"/>
                <a:sym typeface="Wingdings" panose="05000000000000000000" pitchFamily="2" charset="2"/>
              </a:rPr>
              <a:t> predictions and to refine IRP</a:t>
            </a:r>
            <a:endParaRPr lang="en-GB" sz="2000" b="1" kern="0" dirty="0" smtClean="0">
              <a:solidFill>
                <a:srgbClr val="000090"/>
              </a:solidFill>
              <a:latin typeface="Arial"/>
              <a:ea typeface="ＭＳ Ｐゴシック" pitchFamily="-11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39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9" name="Picture 3" descr="ITER_PICTURE_081106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04" y="575076"/>
            <a:ext cx="5404845" cy="37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0" name="Line 4"/>
          <p:cNvSpPr>
            <a:spLocks noChangeShapeType="1"/>
          </p:cNvSpPr>
          <p:nvPr/>
        </p:nvSpPr>
        <p:spPr bwMode="auto">
          <a:xfrm flipV="1">
            <a:off x="1143000" y="3200400"/>
            <a:ext cx="1371600" cy="1143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61" name="Line 5"/>
          <p:cNvSpPr>
            <a:spLocks noChangeShapeType="1"/>
          </p:cNvSpPr>
          <p:nvPr/>
        </p:nvSpPr>
        <p:spPr bwMode="auto">
          <a:xfrm>
            <a:off x="1447800" y="971550"/>
            <a:ext cx="3048000" cy="9144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62" name="Line 6"/>
          <p:cNvSpPr>
            <a:spLocks noChangeShapeType="1"/>
          </p:cNvSpPr>
          <p:nvPr/>
        </p:nvSpPr>
        <p:spPr bwMode="auto">
          <a:xfrm flipV="1">
            <a:off x="1828801" y="2556273"/>
            <a:ext cx="1414463" cy="186928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63" name="Line 7"/>
          <p:cNvSpPr>
            <a:spLocks noChangeShapeType="1"/>
          </p:cNvSpPr>
          <p:nvPr/>
        </p:nvSpPr>
        <p:spPr bwMode="auto">
          <a:xfrm flipH="1">
            <a:off x="5029200" y="742950"/>
            <a:ext cx="1524000" cy="142875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64" name="Line 8"/>
          <p:cNvSpPr>
            <a:spLocks noChangeShapeType="1"/>
          </p:cNvSpPr>
          <p:nvPr/>
        </p:nvSpPr>
        <p:spPr bwMode="auto">
          <a:xfrm flipH="1">
            <a:off x="6019801" y="1909762"/>
            <a:ext cx="1152525" cy="490538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65" name="Line 9"/>
          <p:cNvSpPr>
            <a:spLocks noChangeShapeType="1"/>
          </p:cNvSpPr>
          <p:nvPr/>
        </p:nvSpPr>
        <p:spPr bwMode="auto">
          <a:xfrm flipH="1" flipV="1">
            <a:off x="6629401" y="3143250"/>
            <a:ext cx="1071563" cy="97155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66" name="Text Box 10"/>
          <p:cNvSpPr txBox="1">
            <a:spLocks noChangeArrowheads="1"/>
          </p:cNvSpPr>
          <p:nvPr/>
        </p:nvSpPr>
        <p:spPr bwMode="auto">
          <a:xfrm>
            <a:off x="152400" y="685800"/>
            <a:ext cx="182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Arial" charset="0"/>
              </a:rPr>
              <a:t>Central Solenoid</a:t>
            </a:r>
            <a:r>
              <a:rPr lang="en-US" altLang="en-US" sz="1600" b="0">
                <a:solidFill>
                  <a:srgbClr val="FF271C"/>
                </a:solidFill>
                <a:latin typeface="Arial" charset="0"/>
              </a:rPr>
              <a:t/>
            </a:r>
            <a:br>
              <a:rPr lang="en-US" altLang="en-US" sz="1600" b="0">
                <a:solidFill>
                  <a:srgbClr val="FF271C"/>
                </a:solidFill>
                <a:latin typeface="Arial" charset="0"/>
              </a:rPr>
            </a:br>
            <a:r>
              <a:rPr lang="en-US" altLang="en-US" sz="1600" b="0">
                <a:solidFill>
                  <a:srgbClr val="FF271C"/>
                </a:solidFill>
                <a:latin typeface="Arial" charset="0"/>
              </a:rPr>
              <a:t>Nb</a:t>
            </a:r>
            <a:r>
              <a:rPr lang="en-US" altLang="en-US" sz="1600" b="0" baseline="-25000">
                <a:solidFill>
                  <a:srgbClr val="FF271C"/>
                </a:solidFill>
                <a:latin typeface="Arial" charset="0"/>
              </a:rPr>
              <a:t>3</a:t>
            </a:r>
            <a:r>
              <a:rPr lang="en-US" altLang="en-US" sz="1600" b="0">
                <a:solidFill>
                  <a:srgbClr val="FF271C"/>
                </a:solidFill>
                <a:latin typeface="Arial" charset="0"/>
              </a:rPr>
              <a:t>Sn-SC</a:t>
            </a:r>
            <a:endParaRPr lang="en-US" altLang="en-US" b="0"/>
          </a:p>
        </p:txBody>
      </p:sp>
      <p:sp>
        <p:nvSpPr>
          <p:cNvPr id="454667" name="Text Box 11"/>
          <p:cNvSpPr txBox="1">
            <a:spLocks noChangeArrowheads="1"/>
          </p:cNvSpPr>
          <p:nvPr/>
        </p:nvSpPr>
        <p:spPr bwMode="auto">
          <a:xfrm>
            <a:off x="152400" y="2514600"/>
            <a:ext cx="182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Arial" charset="0"/>
              </a:rPr>
              <a:t>Toroidal Field Coil</a:t>
            </a:r>
            <a:r>
              <a:rPr lang="en-US" altLang="en-US" sz="1600" b="0">
                <a:solidFill>
                  <a:srgbClr val="FF271C"/>
                </a:solidFill>
                <a:latin typeface="Arial" charset="0"/>
              </a:rPr>
              <a:t/>
            </a:r>
            <a:br>
              <a:rPr lang="en-US" altLang="en-US" sz="1600" b="0">
                <a:solidFill>
                  <a:srgbClr val="FF271C"/>
                </a:solidFill>
                <a:latin typeface="Arial" charset="0"/>
              </a:rPr>
            </a:br>
            <a:r>
              <a:rPr lang="en-US" altLang="en-US" sz="1600" b="0">
                <a:solidFill>
                  <a:srgbClr val="FF271C"/>
                </a:solidFill>
                <a:latin typeface="Arial" charset="0"/>
              </a:rPr>
              <a:t> Nb</a:t>
            </a:r>
            <a:r>
              <a:rPr lang="en-US" altLang="en-US" sz="1600" b="0" baseline="-25000">
                <a:solidFill>
                  <a:srgbClr val="FF271C"/>
                </a:solidFill>
                <a:latin typeface="Arial" charset="0"/>
              </a:rPr>
              <a:t>3</a:t>
            </a:r>
            <a:r>
              <a:rPr lang="en-US" altLang="en-US" sz="1600" b="0">
                <a:solidFill>
                  <a:srgbClr val="FF271C"/>
                </a:solidFill>
                <a:latin typeface="Arial" charset="0"/>
              </a:rPr>
              <a:t>Sn-SC</a:t>
            </a:r>
          </a:p>
        </p:txBody>
      </p:sp>
      <p:sp>
        <p:nvSpPr>
          <p:cNvPr id="454668" name="Text Box 12"/>
          <p:cNvSpPr txBox="1">
            <a:spLocks noChangeArrowheads="1"/>
          </p:cNvSpPr>
          <p:nvPr/>
        </p:nvSpPr>
        <p:spPr bwMode="auto">
          <a:xfrm>
            <a:off x="152400" y="3143250"/>
            <a:ext cx="1905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Arial" charset="0"/>
              </a:rPr>
              <a:t>Cryostat</a:t>
            </a:r>
            <a:br>
              <a:rPr lang="en-US" altLang="en-US" sz="1600" b="0">
                <a:latin typeface="Arial" charset="0"/>
              </a:rPr>
            </a:br>
            <a:r>
              <a:rPr lang="en-US" altLang="en-US" sz="1600" b="0">
                <a:solidFill>
                  <a:srgbClr val="FF271C"/>
                </a:solidFill>
                <a:latin typeface="Arial" charset="0"/>
              </a:rPr>
              <a:t>S/Steel</a:t>
            </a:r>
            <a:endParaRPr lang="en-US" altLang="en-US" b="0"/>
          </a:p>
        </p:txBody>
      </p:sp>
      <p:sp>
        <p:nvSpPr>
          <p:cNvPr id="454669" name="Text Box 13"/>
          <p:cNvSpPr txBox="1">
            <a:spLocks noChangeArrowheads="1"/>
          </p:cNvSpPr>
          <p:nvPr/>
        </p:nvSpPr>
        <p:spPr bwMode="auto">
          <a:xfrm>
            <a:off x="6553200" y="501810"/>
            <a:ext cx="2590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>
                <a:latin typeface="Arial" charset="0"/>
              </a:rPr>
              <a:t>Shielding Blanket Modules</a:t>
            </a:r>
            <a:r>
              <a:rPr lang="en-US" altLang="en-US" sz="1600" b="0" dirty="0">
                <a:solidFill>
                  <a:srgbClr val="FF271C"/>
                </a:solidFill>
                <a:latin typeface="Arial" charset="0"/>
              </a:rPr>
              <a:t> Be - S/Steel</a:t>
            </a:r>
            <a:endParaRPr lang="en-US" altLang="en-US" b="0" dirty="0"/>
          </a:p>
        </p:txBody>
      </p:sp>
      <p:sp>
        <p:nvSpPr>
          <p:cNvPr id="454670" name="Text Box 14"/>
          <p:cNvSpPr txBox="1">
            <a:spLocks noChangeArrowheads="1"/>
          </p:cNvSpPr>
          <p:nvPr/>
        </p:nvSpPr>
        <p:spPr bwMode="auto">
          <a:xfrm>
            <a:off x="7162800" y="1657350"/>
            <a:ext cx="1981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Arial" charset="0"/>
              </a:rPr>
              <a:t>Port Plug:</a:t>
            </a:r>
            <a:r>
              <a:rPr lang="en-US" altLang="en-US" sz="1600" b="0">
                <a:solidFill>
                  <a:srgbClr val="FF271C"/>
                </a:solidFill>
                <a:latin typeface="Arial" charset="0"/>
              </a:rPr>
              <a:t/>
            </a:r>
            <a:br>
              <a:rPr lang="en-US" altLang="en-US" sz="1600" b="0">
                <a:solidFill>
                  <a:srgbClr val="FF271C"/>
                </a:solidFill>
                <a:latin typeface="Arial" charset="0"/>
              </a:rPr>
            </a:br>
            <a:r>
              <a:rPr lang="en-US" altLang="en-US" sz="1600" b="0">
                <a:solidFill>
                  <a:srgbClr val="FF271C"/>
                </a:solidFill>
                <a:latin typeface="Arial" charset="0"/>
              </a:rPr>
              <a:t>H&amp;CD, Diagnostics</a:t>
            </a:r>
            <a:endParaRPr lang="en-US" altLang="en-US" b="0"/>
          </a:p>
        </p:txBody>
      </p:sp>
      <p:sp>
        <p:nvSpPr>
          <p:cNvPr id="454671" name="Text Box 15"/>
          <p:cNvSpPr txBox="1">
            <a:spLocks noChangeArrowheads="1"/>
          </p:cNvSpPr>
          <p:nvPr/>
        </p:nvSpPr>
        <p:spPr bwMode="auto">
          <a:xfrm>
            <a:off x="7162801" y="4114800"/>
            <a:ext cx="175736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Arial" charset="0"/>
              </a:rPr>
              <a:t>Torus Cryopump</a:t>
            </a:r>
            <a:endParaRPr lang="en-US" altLang="en-US" b="0"/>
          </a:p>
        </p:txBody>
      </p:sp>
      <p:sp>
        <p:nvSpPr>
          <p:cNvPr id="454672" name="Line 16"/>
          <p:cNvSpPr>
            <a:spLocks noChangeShapeType="1"/>
          </p:cNvSpPr>
          <p:nvPr/>
        </p:nvSpPr>
        <p:spPr bwMode="auto">
          <a:xfrm flipH="1">
            <a:off x="5638800" y="2400300"/>
            <a:ext cx="1371600" cy="28575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73" name="Text Box 17"/>
          <p:cNvSpPr txBox="1">
            <a:spLocks noChangeArrowheads="1"/>
          </p:cNvSpPr>
          <p:nvPr/>
        </p:nvSpPr>
        <p:spPr bwMode="auto">
          <a:xfrm>
            <a:off x="7073915" y="2166705"/>
            <a:ext cx="213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>
                <a:latin typeface="Arial" charset="0"/>
              </a:rPr>
              <a:t>Internal coils:</a:t>
            </a:r>
            <a:r>
              <a:rPr lang="en-US" altLang="en-US" sz="1600" b="0" dirty="0">
                <a:solidFill>
                  <a:srgbClr val="FF271C"/>
                </a:solidFill>
                <a:latin typeface="Arial" charset="0"/>
              </a:rPr>
              <a:t> ELM &amp; RWM control,</a:t>
            </a:r>
            <a:br>
              <a:rPr lang="en-US" altLang="en-US" sz="1600" b="0" dirty="0">
                <a:solidFill>
                  <a:srgbClr val="FF271C"/>
                </a:solidFill>
                <a:latin typeface="Arial" charset="0"/>
              </a:rPr>
            </a:br>
            <a:r>
              <a:rPr lang="en-US" altLang="en-US" sz="1600" b="0" dirty="0">
                <a:solidFill>
                  <a:srgbClr val="FF271C"/>
                </a:solidFill>
                <a:latin typeface="Arial" charset="0"/>
              </a:rPr>
              <a:t>Vertical stability</a:t>
            </a:r>
            <a:endParaRPr lang="en-US" altLang="en-US" b="0" dirty="0"/>
          </a:p>
        </p:txBody>
      </p:sp>
      <p:sp>
        <p:nvSpPr>
          <p:cNvPr id="11281" name="Rectangle 19"/>
          <p:cNvSpPr>
            <a:spLocks noChangeArrowheads="1"/>
          </p:cNvSpPr>
          <p:nvPr/>
        </p:nvSpPr>
        <p:spPr bwMode="auto">
          <a:xfrm>
            <a:off x="304800" y="0"/>
            <a:ext cx="8534400" cy="35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solidFill>
                  <a:schemeClr val="tx2"/>
                </a:solidFill>
                <a:latin typeface="Arial" charset="0"/>
              </a:rPr>
              <a:t>ITER  - Main </a:t>
            </a:r>
            <a:r>
              <a:rPr lang="en-US" altLang="en-US" sz="3200" dirty="0" smtClean="0">
                <a:solidFill>
                  <a:schemeClr val="tx2"/>
                </a:solidFill>
                <a:latin typeface="Arial" charset="0"/>
              </a:rPr>
              <a:t>Design Features</a:t>
            </a:r>
            <a:endParaRPr lang="en-US" altLang="en-US" sz="30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54676" name="Text Box 20"/>
          <p:cNvSpPr txBox="1">
            <a:spLocks noChangeArrowheads="1"/>
          </p:cNvSpPr>
          <p:nvPr/>
        </p:nvSpPr>
        <p:spPr bwMode="auto">
          <a:xfrm>
            <a:off x="152400" y="1771650"/>
            <a:ext cx="1828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Arial" charset="0"/>
              </a:rPr>
              <a:t>Poloidal Field Coil</a:t>
            </a:r>
            <a:r>
              <a:rPr lang="en-US" altLang="en-US" sz="1600" b="0">
                <a:solidFill>
                  <a:srgbClr val="FF271C"/>
                </a:solidFill>
                <a:latin typeface="Arial" charset="0"/>
              </a:rPr>
              <a:t/>
            </a:r>
            <a:br>
              <a:rPr lang="en-US" altLang="en-US" sz="1600" b="0">
                <a:solidFill>
                  <a:srgbClr val="FF271C"/>
                </a:solidFill>
                <a:latin typeface="Arial" charset="0"/>
              </a:rPr>
            </a:br>
            <a:r>
              <a:rPr lang="en-US" altLang="en-US" sz="1600" b="0">
                <a:solidFill>
                  <a:srgbClr val="FF271C"/>
                </a:solidFill>
                <a:latin typeface="Arial" charset="0"/>
              </a:rPr>
              <a:t> NbTi-SC</a:t>
            </a:r>
          </a:p>
        </p:txBody>
      </p:sp>
      <p:sp>
        <p:nvSpPr>
          <p:cNvPr id="454677" name="Line 21"/>
          <p:cNvSpPr>
            <a:spLocks noChangeShapeType="1"/>
          </p:cNvSpPr>
          <p:nvPr/>
        </p:nvSpPr>
        <p:spPr bwMode="auto">
          <a:xfrm>
            <a:off x="1600200" y="2057400"/>
            <a:ext cx="1447800" cy="5715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78" name="Text Box 22"/>
          <p:cNvSpPr txBox="1">
            <a:spLocks noChangeArrowheads="1"/>
          </p:cNvSpPr>
          <p:nvPr/>
        </p:nvSpPr>
        <p:spPr bwMode="auto">
          <a:xfrm>
            <a:off x="2971800" y="4229100"/>
            <a:ext cx="16779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>
                <a:latin typeface="Arial" charset="0"/>
              </a:rPr>
              <a:t>Vacuum Vessel</a:t>
            </a:r>
            <a:br>
              <a:rPr lang="en-US" altLang="en-US" sz="1600" b="0">
                <a:latin typeface="Arial" charset="0"/>
              </a:rPr>
            </a:br>
            <a:r>
              <a:rPr lang="en-US" altLang="en-US" sz="1600" b="0">
                <a:solidFill>
                  <a:srgbClr val="FF271C"/>
                </a:solidFill>
                <a:latin typeface="Arial" charset="0"/>
              </a:rPr>
              <a:t>S/Steel</a:t>
            </a:r>
            <a:endParaRPr lang="en-US" altLang="en-US" b="0"/>
          </a:p>
        </p:txBody>
      </p:sp>
      <p:sp>
        <p:nvSpPr>
          <p:cNvPr id="454679" name="Line 23"/>
          <p:cNvSpPr>
            <a:spLocks noChangeShapeType="1"/>
          </p:cNvSpPr>
          <p:nvPr/>
        </p:nvSpPr>
        <p:spPr bwMode="auto">
          <a:xfrm flipV="1">
            <a:off x="3352800" y="2743200"/>
            <a:ext cx="152400" cy="14859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80" name="Line 24"/>
          <p:cNvSpPr>
            <a:spLocks noChangeShapeType="1"/>
          </p:cNvSpPr>
          <p:nvPr/>
        </p:nvSpPr>
        <p:spPr bwMode="auto">
          <a:xfrm flipH="1" flipV="1">
            <a:off x="5105400" y="2971800"/>
            <a:ext cx="533400" cy="1371600"/>
          </a:xfrm>
          <a:prstGeom prst="line">
            <a:avLst/>
          </a:prstGeom>
          <a:noFill/>
          <a:ln w="28575">
            <a:solidFill>
              <a:srgbClr val="FF271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54681" name="Text Box 25"/>
          <p:cNvSpPr txBox="1">
            <a:spLocks noChangeArrowheads="1"/>
          </p:cNvSpPr>
          <p:nvPr/>
        </p:nvSpPr>
        <p:spPr bwMode="auto">
          <a:xfrm>
            <a:off x="5637330" y="4192220"/>
            <a:ext cx="1905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0" dirty="0">
                <a:latin typeface="Arial" charset="0"/>
              </a:rPr>
              <a:t>Divertor</a:t>
            </a:r>
            <a:br>
              <a:rPr lang="en-US" altLang="en-US" sz="1600" b="0" dirty="0">
                <a:latin typeface="Arial" charset="0"/>
              </a:rPr>
            </a:br>
            <a:r>
              <a:rPr lang="en-US" altLang="en-US" sz="1600" b="0" dirty="0" smtClean="0">
                <a:solidFill>
                  <a:srgbClr val="FF271C"/>
                </a:solidFill>
                <a:latin typeface="Arial" charset="0"/>
              </a:rPr>
              <a:t>W </a:t>
            </a:r>
            <a:r>
              <a:rPr lang="en-US" altLang="en-US" sz="1600" b="0" dirty="0">
                <a:solidFill>
                  <a:srgbClr val="FF271C"/>
                </a:solidFill>
                <a:latin typeface="Arial" charset="0"/>
              </a:rPr>
              <a:t>- S/Steel</a:t>
            </a:r>
            <a:endParaRPr lang="en-US" altLang="en-US" b="0" dirty="0"/>
          </a:p>
        </p:txBody>
      </p:sp>
      <p:sp>
        <p:nvSpPr>
          <p:cNvPr id="11288" name="Oval 1"/>
          <p:cNvSpPr>
            <a:spLocks noChangeArrowheads="1"/>
          </p:cNvSpPr>
          <p:nvPr/>
        </p:nvSpPr>
        <p:spPr bwMode="auto">
          <a:xfrm>
            <a:off x="6443663" y="3868341"/>
            <a:ext cx="431800" cy="360759"/>
          </a:xfrm>
          <a:prstGeom prst="ellipse">
            <a:avLst/>
          </a:prstGeom>
          <a:noFill/>
          <a:ln w="34925" algn="ctr">
            <a:solidFill>
              <a:srgbClr val="FF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602555"/>
              </p:ext>
            </p:extLst>
          </p:nvPr>
        </p:nvGraphicFramePr>
        <p:xfrm>
          <a:off x="5832079" y="620274"/>
          <a:ext cx="2205990" cy="3034027"/>
        </p:xfrm>
        <a:graphic>
          <a:graphicData uri="http://schemas.openxmlformats.org/drawingml/2006/table">
            <a:tbl>
              <a:tblPr/>
              <a:tblGrid>
                <a:gridCol w="2205990"/>
              </a:tblGrid>
              <a:tr h="356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EC</a:t>
                      </a:r>
                    </a:p>
                  </a:txBody>
                  <a:tcPr marL="45720" marR="45720" marT="34293" marB="3429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Electron Cyclotron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170GHz</a:t>
                      </a:r>
                    </a:p>
                  </a:txBody>
                  <a:tcPr marL="45720" marR="45720" marT="34293" marB="3429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896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marT="34293" marB="3429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5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20MW</a:t>
                      </a:r>
                    </a:p>
                  </a:txBody>
                  <a:tcPr marL="45720" marR="45720" marT="34293" marB="3429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Group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079773"/>
              </p:ext>
            </p:extLst>
          </p:nvPr>
        </p:nvGraphicFramePr>
        <p:xfrm>
          <a:off x="1420099" y="620275"/>
          <a:ext cx="2205990" cy="3035099"/>
        </p:xfrm>
        <a:graphic>
          <a:graphicData uri="http://schemas.openxmlformats.org/drawingml/2006/table">
            <a:tbl>
              <a:tblPr/>
              <a:tblGrid>
                <a:gridCol w="2205990"/>
              </a:tblGrid>
              <a:tr h="356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NB</a:t>
                      </a:r>
                    </a:p>
                  </a:txBody>
                  <a:tcPr marL="45720" marR="45720" marT="34293" marB="3429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Neutral Beam</a:t>
                      </a:r>
                    </a:p>
                  </a:txBody>
                  <a:tcPr marL="45720" marR="45720" marT="34293" marB="3429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83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endParaRPr kumimoji="0" lang="en-US" sz="1900" b="0" i="0" u="none" strike="noStrike" cap="none" normalizeH="0" baseline="0" dirty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marT="34293" marB="3429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0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33MW</a:t>
                      </a:r>
                    </a:p>
                  </a:txBody>
                  <a:tcPr marL="45720" marR="45720" marT="34293" marB="3429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728952"/>
              </p:ext>
            </p:extLst>
          </p:nvPr>
        </p:nvGraphicFramePr>
        <p:xfrm>
          <a:off x="3626089" y="620274"/>
          <a:ext cx="2205990" cy="3034027"/>
        </p:xfrm>
        <a:graphic>
          <a:graphicData uri="http://schemas.openxmlformats.org/drawingml/2006/table">
            <a:tbl>
              <a:tblPr/>
              <a:tblGrid>
                <a:gridCol w="2205990"/>
              </a:tblGrid>
              <a:tr h="356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IC</a:t>
                      </a:r>
                    </a:p>
                  </a:txBody>
                  <a:tcPr marL="45720" marR="45720" marT="34293" marB="3429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Ion Cyclotron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  <a:tab pos="622300" algn="l"/>
                        </a:tabLst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40-55MHz</a:t>
                      </a:r>
                    </a:p>
                  </a:txBody>
                  <a:tcPr marL="45720" marR="45720" marT="34293" marB="3429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896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endParaRPr kumimoji="0" lang="en-US" sz="1900" b="0" i="0" u="none" strike="noStrike" cap="none" normalizeH="0" baseline="0">
                        <a:ln>
                          <a:noFill/>
                        </a:ln>
                        <a:solidFill>
                          <a:srgbClr val="000096"/>
                        </a:solidFill>
                        <a:effectLst/>
                        <a:latin typeface="Arial" charset="0"/>
                        <a:ea typeface="ヒラギノ角ゴ ProN W3" charset="-128"/>
                        <a:cs typeface="ヒラギノ角ゴ ProN W3" charset="-128"/>
                        <a:sym typeface="Arial" charset="0"/>
                      </a:endParaRPr>
                    </a:p>
                  </a:txBody>
                  <a:tcPr marL="45720" marR="45720" marT="34293" marB="3429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75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charset="0"/>
                        <a:buNone/>
                        <a:tabLst>
                          <a:tab pos="622300" algn="l"/>
                        </a:tabLst>
                      </a:pPr>
                      <a:r>
                        <a:rPr kumimoji="0" lang="en-US" sz="1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6"/>
                          </a:solidFill>
                          <a:effectLst/>
                          <a:latin typeface="Arial" charset="0"/>
                          <a:ea typeface="ヒラギノ角ゴ ProN W3" charset="-128"/>
                          <a:cs typeface="ヒラギノ角ゴ ProN W3" charset="-128"/>
                          <a:sym typeface="Arial" charset="0"/>
                        </a:rPr>
                        <a:t>20MW</a:t>
                      </a:r>
                    </a:p>
                  </a:txBody>
                  <a:tcPr marL="45720" marR="45720" marT="34293" marB="34293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81" y="3721326"/>
            <a:ext cx="1010127" cy="45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977" y="3738471"/>
            <a:ext cx="1160145" cy="43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5" y="3725619"/>
            <a:ext cx="1131570" cy="46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43" y="3699896"/>
            <a:ext cx="86439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00" y="3725619"/>
            <a:ext cx="1165860" cy="403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2" name="Group 89"/>
          <p:cNvGrpSpPr>
            <a:grpSpLocks/>
          </p:cNvGrpSpPr>
          <p:nvPr/>
        </p:nvGrpSpPr>
        <p:grpSpPr bwMode="auto">
          <a:xfrm>
            <a:off x="1420099" y="620275"/>
            <a:ext cx="8822531" cy="3026093"/>
            <a:chOff x="0" y="0"/>
            <a:chExt cx="6175" cy="2824"/>
          </a:xfrm>
        </p:grpSpPr>
        <p:pic>
          <p:nvPicPr>
            <p:cNvPr id="13" name="Picture 30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" y="1664"/>
              <a:ext cx="1336" cy="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1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3" y="872"/>
              <a:ext cx="1240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5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28" y="1803280"/>
            <a:ext cx="2017395" cy="110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8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377" y="1777562"/>
            <a:ext cx="2147412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0" y="97354"/>
            <a:ext cx="90725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/>
            <a:r>
              <a:rPr lang="en-US" altLang="en-US" sz="3200" dirty="0" smtClean="0">
                <a:solidFill>
                  <a:schemeClr val="tx2"/>
                </a:solidFill>
                <a:latin typeface="Arial" charset="0"/>
                <a:ea typeface="ＭＳ Ｐゴシック" pitchFamily="1" charset="-128"/>
              </a:rPr>
              <a:t>ITER Heating Systems</a:t>
            </a:r>
            <a:endParaRPr lang="en-US" altLang="en-US" sz="3600" dirty="0">
              <a:solidFill>
                <a:srgbClr val="FF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0" y="4175669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entury Gothic" pitchFamily="34" charset="0"/>
              </a:defRPr>
            </a:lvl1pPr>
            <a:lvl2pPr marL="571500" indent="-190500">
              <a:defRPr sz="24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altLang="en-US" sz="1600" b="0" dirty="0" err="1" smtClean="0">
                <a:solidFill>
                  <a:srgbClr val="FF271C"/>
                </a:solidFill>
                <a:latin typeface="Arial" charset="0"/>
              </a:rPr>
              <a:t>P</a:t>
            </a:r>
            <a:r>
              <a:rPr lang="en-GB" altLang="en-US" sz="1600" b="0" baseline="-25000" dirty="0" err="1" smtClean="0">
                <a:solidFill>
                  <a:srgbClr val="FF271C"/>
                </a:solidFill>
                <a:latin typeface="Arial" charset="0"/>
              </a:rPr>
              <a:t>heating</a:t>
            </a:r>
            <a:r>
              <a:rPr lang="en-GB" altLang="en-US" sz="1600" b="0" dirty="0" smtClean="0">
                <a:solidFill>
                  <a:srgbClr val="FF271C"/>
                </a:solidFill>
                <a:latin typeface="Arial" charset="0"/>
              </a:rPr>
              <a:t> for </a:t>
            </a:r>
            <a:r>
              <a:rPr lang="en-GB" altLang="en-US" sz="1600" b="0" dirty="0" err="1" smtClean="0">
                <a:solidFill>
                  <a:srgbClr val="FF271C"/>
                </a:solidFill>
                <a:latin typeface="Arial" charset="0"/>
              </a:rPr>
              <a:t>P</a:t>
            </a:r>
            <a:r>
              <a:rPr lang="en-GB" altLang="en-US" sz="1600" b="0" baseline="-25000" dirty="0" err="1" smtClean="0">
                <a:solidFill>
                  <a:srgbClr val="FF271C"/>
                </a:solidFill>
                <a:latin typeface="Arial" charset="0"/>
              </a:rPr>
              <a:t>fusion</a:t>
            </a:r>
            <a:r>
              <a:rPr lang="en-GB" altLang="en-US" sz="1600" b="0" dirty="0" smtClean="0">
                <a:solidFill>
                  <a:srgbClr val="FF271C"/>
                </a:solidFill>
                <a:latin typeface="Arial" charset="0"/>
              </a:rPr>
              <a:t> = 500 MW (Q</a:t>
            </a:r>
            <a:r>
              <a:rPr lang="en-GB" altLang="en-US" sz="1600" b="0" baseline="-25000" dirty="0" smtClean="0">
                <a:solidFill>
                  <a:srgbClr val="FF271C"/>
                </a:solidFill>
                <a:latin typeface="Arial" charset="0"/>
              </a:rPr>
              <a:t>DT</a:t>
            </a:r>
            <a:r>
              <a:rPr lang="en-GB" altLang="en-US" sz="1600" b="0" dirty="0" smtClean="0">
                <a:solidFill>
                  <a:srgbClr val="FF271C"/>
                </a:solidFill>
                <a:latin typeface="Arial" charset="0"/>
              </a:rPr>
              <a:t> = 10)  scenario</a:t>
            </a:r>
            <a:r>
              <a:rPr lang="en-GB" altLang="en-US" sz="1600" b="0" dirty="0">
                <a:solidFill>
                  <a:srgbClr val="FF271C"/>
                </a:solidFill>
                <a:latin typeface="Arial" charset="0"/>
              </a:rPr>
              <a:t>: </a:t>
            </a:r>
            <a:r>
              <a:rPr lang="en-GB" altLang="en-US" sz="1600" b="0" dirty="0" smtClean="0">
                <a:solidFill>
                  <a:srgbClr val="FF271C"/>
                </a:solidFill>
                <a:latin typeface="Arial" charset="0"/>
              </a:rPr>
              <a:t>50MW</a:t>
            </a:r>
          </a:p>
          <a:p>
            <a:pPr marL="342900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600" b="0" dirty="0" smtClean="0">
                <a:latin typeface="Arial" charset="0"/>
              </a:rPr>
              <a:t>Upgrades to a total heating power of 130 MW are foreseen </a:t>
            </a:r>
            <a:endParaRPr lang="en-GB" altLang="en-US" sz="16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" y="1997938"/>
            <a:ext cx="9143999" cy="56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The Staged Approach and the ITER Research Plan (IRP)</a:t>
            </a:r>
            <a:endParaRPr lang="en-GB" sz="4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3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02" y="600667"/>
            <a:ext cx="891540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all ITER systems will be available day </a:t>
            </a: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Staged Approach to DT operations and project goals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Basic tokamak configuration for First Plasma  Progressive installation of Plasma Facing Components, In-vessel coil power supplies, </a:t>
            </a:r>
            <a:r>
              <a:rPr lang="en-US" sz="2000" dirty="0" err="1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fuelling</a:t>
            </a: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and H&amp;CD systems, Diagnostics up to DT operation</a:t>
            </a:r>
            <a:endParaRPr lang="en-US" sz="2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arnouxr\Documents\Work\En Cours\European Spallation Source\Staged approa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90" y="2256715"/>
            <a:ext cx="8922220" cy="2461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3200" b="1" dirty="0" smtClean="0">
                <a:solidFill>
                  <a:srgbClr val="000090"/>
                </a:solidFill>
              </a:rPr>
              <a:t>The Staged </a:t>
            </a:r>
            <a:r>
              <a:rPr kumimoji="0" lang="en-GB" altLang="en-US" sz="3200" b="1" dirty="0">
                <a:solidFill>
                  <a:srgbClr val="000090"/>
                </a:solidFill>
              </a:rPr>
              <a:t>A</a:t>
            </a:r>
            <a:r>
              <a:rPr kumimoji="0" lang="en-GB" altLang="en-US" sz="3200" b="1" dirty="0" smtClean="0">
                <a:solidFill>
                  <a:srgbClr val="000090"/>
                </a:solidFill>
              </a:rPr>
              <a:t>pproach to DT Operations</a:t>
            </a:r>
            <a:endParaRPr kumimoji="0" lang="en-GB" altLang="en-US" sz="3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9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0" y="1"/>
            <a:ext cx="9144000" cy="546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107287" tIns="53643" rIns="107287" bIns="53643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700" b="1" dirty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Overview of ITER Plant </a:t>
            </a:r>
            <a:r>
              <a:rPr lang="en-GB" sz="3700" b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Configuration</a:t>
            </a:r>
            <a:endParaRPr lang="en-US" sz="3700" b="1" dirty="0">
              <a:solidFill>
                <a:srgbClr val="333399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85997"/>
              </p:ext>
            </p:extLst>
          </p:nvPr>
        </p:nvGraphicFramePr>
        <p:xfrm>
          <a:off x="71500" y="588140"/>
          <a:ext cx="8865985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150"/>
                <a:gridCol w="1170130"/>
                <a:gridCol w="1260140"/>
                <a:gridCol w="1170130"/>
                <a:gridCol w="1260140"/>
                <a:gridCol w="1440160"/>
                <a:gridCol w="12151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Stage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PFCs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H&amp;CD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Fuelling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Disruption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Mitigation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In-Vessel</a:t>
                      </a: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Coils + PS 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Blanket Modules</a:t>
                      </a:r>
                      <a:endParaRPr lang="en-GB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Plasma &amp; Engineering Operation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Temporary steel PFCs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 7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(partial system)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PFPO-1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Be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wall &amp; W divertor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 20 MW</a:t>
                      </a:r>
                      <a:endParaRPr lang="en-GB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(+ 10 MW upgrade ?)</a:t>
                      </a:r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(partial system)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Pellets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(partial system)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system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 Stability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ELM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control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(partial system)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PFPO-2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Be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wall &amp; W divertor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 20 MW</a:t>
                      </a:r>
                      <a:endParaRPr lang="en-GB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ICH 20 MW</a:t>
                      </a:r>
                      <a:endParaRPr lang="en-GB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NBI 33 MW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Pellets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system</a:t>
                      </a:r>
                      <a:endParaRPr lang="en-GB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Upgrades ?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 Stability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ELM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control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EM-TBM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FPO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Be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wall &amp; W divertor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 20 MW</a:t>
                      </a:r>
                      <a:endParaRPr lang="en-GB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ICH 20 MW</a:t>
                      </a:r>
                      <a:endParaRPr lang="en-GB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NBI 33 MW</a:t>
                      </a:r>
                      <a:endParaRPr lang="en-GB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Upgrades ?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Gas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Pellets</a:t>
                      </a:r>
                      <a:endParaRPr lang="en-GB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pellet upgrades ?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Full system</a:t>
                      </a:r>
                      <a:endParaRPr lang="en-GB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Upgrades ?</a:t>
                      </a:r>
                      <a:endParaRPr lang="en-GB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 Stability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ELM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control</a:t>
                      </a:r>
                      <a:endParaRPr lang="en-GB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Nuclear-TBMs</a:t>
                      </a:r>
                      <a:endParaRPr lang="en-GB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10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 txBox="1">
            <a:spLocks/>
          </p:cNvSpPr>
          <p:nvPr/>
        </p:nvSpPr>
        <p:spPr bwMode="auto">
          <a:xfrm>
            <a:off x="0" y="0"/>
            <a:ext cx="91440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57238" indent="-2794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36650" indent="-188913">
              <a:spcBef>
                <a:spcPct val="20000"/>
              </a:spcBef>
              <a:buChar char="•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11300" indent="-18415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1885950" indent="-184150">
              <a:spcBef>
                <a:spcPct val="20000"/>
              </a:spcBef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3431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8003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2575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714750" indent="-1841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GB" altLang="en-US" sz="2600" b="1" dirty="0" smtClean="0">
                <a:solidFill>
                  <a:srgbClr val="000090"/>
                </a:solidFill>
              </a:rPr>
              <a:t>ITER </a:t>
            </a:r>
            <a:r>
              <a:rPr kumimoji="0" lang="en-GB" altLang="en-US" sz="2600" b="1" dirty="0">
                <a:solidFill>
                  <a:srgbClr val="000090"/>
                </a:solidFill>
              </a:rPr>
              <a:t>Research Plan </a:t>
            </a:r>
            <a:r>
              <a:rPr kumimoji="0" lang="en-GB" altLang="en-US" sz="2600" b="1" dirty="0" smtClean="0">
                <a:solidFill>
                  <a:srgbClr val="000090"/>
                </a:solidFill>
              </a:rPr>
              <a:t>(IRP) within Staged Approach</a:t>
            </a:r>
            <a:endParaRPr kumimoji="0" lang="en-GB" altLang="en-US" sz="2600" b="1" dirty="0">
              <a:solidFill>
                <a:srgbClr val="00009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4" b="1607"/>
          <a:stretch/>
        </p:blipFill>
        <p:spPr bwMode="auto">
          <a:xfrm>
            <a:off x="1067911" y="1571726"/>
            <a:ext cx="7370431" cy="31592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2" name="Rectangle 1"/>
          <p:cNvSpPr/>
          <p:nvPr/>
        </p:nvSpPr>
        <p:spPr>
          <a:xfrm>
            <a:off x="-18510" y="548266"/>
            <a:ext cx="918102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2200" b="1" dirty="0" smtClean="0">
                <a:solidFill>
                  <a:srgbClr val="333399"/>
                </a:solidFill>
                <a:latin typeface="Arial"/>
              </a:rPr>
              <a:t> </a:t>
            </a: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IRP </a:t>
            </a:r>
            <a:r>
              <a:rPr lang="en-GB" sz="2000" b="1" dirty="0" smtClean="0">
                <a:solidFill>
                  <a:srgbClr val="333399"/>
                </a:solidFill>
                <a:latin typeface="Arial"/>
                <a:sym typeface="Wingdings" panose="05000000000000000000" pitchFamily="2" charset="2"/>
              </a:rPr>
              <a:t> strategy for R&amp;D to achieve Project goals : </a:t>
            </a: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Q = 10 (300-500 s), Q = 5 (1000 s) &amp; Q = 5 steady-state starting from First Plasma</a:t>
            </a:r>
          </a:p>
          <a:p>
            <a:pPr lvl="0" algn="just">
              <a:spcAft>
                <a:spcPts val="1200"/>
              </a:spcAft>
              <a:buClr>
                <a:srgbClr val="333399"/>
              </a:buClr>
              <a:buFont typeface="Wingdings" pitchFamily="2" charset="2"/>
              <a:buChar char="q"/>
              <a:defRPr/>
            </a:pPr>
            <a:r>
              <a:rPr lang="en-GB" sz="2000" b="1" dirty="0">
                <a:solidFill>
                  <a:srgbClr val="333399"/>
                </a:solidFill>
                <a:latin typeface="Arial"/>
              </a:rPr>
              <a:t> </a:t>
            </a:r>
            <a:r>
              <a:rPr lang="en-GB" sz="2000" b="1" dirty="0" smtClean="0">
                <a:solidFill>
                  <a:srgbClr val="333399"/>
                </a:solidFill>
                <a:latin typeface="Arial"/>
              </a:rPr>
              <a:t>R&amp;D supported by available systems in each phase of Staged Approach</a:t>
            </a:r>
            <a:endParaRPr lang="en-US" sz="2200" b="1" dirty="0">
              <a:solidFill>
                <a:srgbClr val="3333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107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213668</TotalTime>
  <Words>2467</Words>
  <Application>Microsoft Office PowerPoint</Application>
  <PresentationFormat>On-screen Show (16:9)</PresentationFormat>
  <Paragraphs>363</Paragraphs>
  <Slides>37</Slides>
  <Notes>22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aurelie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Rene Raffray</dc:creator>
  <cp:lastModifiedBy>Griffith Sabina</cp:lastModifiedBy>
  <cp:revision>2471</cp:revision>
  <cp:lastPrinted>2013-06-19T07:10:57Z</cp:lastPrinted>
  <dcterms:created xsi:type="dcterms:W3CDTF">2011-10-25T12:29:48Z</dcterms:created>
  <dcterms:modified xsi:type="dcterms:W3CDTF">2018-11-15T09:23:40Z</dcterms:modified>
</cp:coreProperties>
</file>